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46" r:id="rId2"/>
    <p:sldId id="360" r:id="rId3"/>
    <p:sldId id="361" r:id="rId4"/>
    <p:sldId id="362" r:id="rId5"/>
    <p:sldId id="367" r:id="rId6"/>
    <p:sldId id="359" r:id="rId7"/>
    <p:sldId id="372" r:id="rId8"/>
    <p:sldId id="373" r:id="rId9"/>
    <p:sldId id="374" r:id="rId10"/>
    <p:sldId id="375" r:id="rId11"/>
    <p:sldId id="376" r:id="rId12"/>
    <p:sldId id="377" r:id="rId13"/>
    <p:sldId id="371" r:id="rId14"/>
    <p:sldId id="365" r:id="rId15"/>
    <p:sldId id="357" r:id="rId16"/>
    <p:sldId id="364" r:id="rId17"/>
    <p:sldId id="368" r:id="rId18"/>
    <p:sldId id="369" r:id="rId19"/>
    <p:sldId id="370" r:id="rId20"/>
    <p:sldId id="3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69"/>
    <a:srgbClr val="FFF36D"/>
    <a:srgbClr val="FFFCDF"/>
    <a:srgbClr val="252F60"/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37" autoAdjust="0"/>
    <p:restoredTop sz="94660"/>
  </p:normalViewPr>
  <p:slideViewPr>
    <p:cSldViewPr>
      <p:cViewPr varScale="1">
        <p:scale>
          <a:sx n="87" d="100"/>
          <a:sy n="87" d="100"/>
        </p:scale>
        <p:origin x="84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5248E1-357E-4D85-9FFC-7E30EA8C3ACF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1D23F8-8D75-415C-B665-52182CE59F60}">
      <dgm:prSet phldrT="[Текст]" custT="1"/>
      <dgm:spPr/>
      <dgm:t>
        <a:bodyPr/>
        <a:lstStyle/>
        <a:p>
          <a:r>
            <a:rPr lang="ru-RU" sz="1800" b="1" dirty="0">
              <a:latin typeface="Arial" pitchFamily="34" charset="0"/>
              <a:cs typeface="Arial" pitchFamily="34" charset="0"/>
            </a:rPr>
            <a:t>Профессиональная </a:t>
          </a:r>
          <a:r>
            <a:rPr lang="ru-RU" sz="1800" dirty="0">
              <a:latin typeface="Arial" pitchFamily="34" charset="0"/>
              <a:cs typeface="Arial" pitchFamily="34" charset="0"/>
            </a:rPr>
            <a:t>- </a:t>
          </a:r>
          <a:r>
            <a:rPr lang="ru-RU" sz="1800" dirty="0"/>
            <a:t>активное освоение педагогом действий  в соответствии с должностными обязанностями, требованиями образовательного процесса, спецификой контингента обучающихся; привыкание молодого специалиста к новым аспектам деятельности – административно-правовым, социально-экономическим, управленческим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0DB54EE5-4D15-4153-ABCF-EF41D8B59B2A}" type="parTrans" cxnId="{5FB12FF4-6E50-4D99-A36A-EBF8151CC088}">
      <dgm:prSet/>
      <dgm:spPr/>
      <dgm:t>
        <a:bodyPr/>
        <a:lstStyle/>
        <a:p>
          <a:endParaRPr lang="ru-RU"/>
        </a:p>
      </dgm:t>
    </dgm:pt>
    <dgm:pt modelId="{93A96D97-C29A-468B-9F57-9A7784CA7177}" type="sibTrans" cxnId="{5FB12FF4-6E50-4D99-A36A-EBF8151CC088}">
      <dgm:prSet/>
      <dgm:spPr/>
      <dgm:t>
        <a:bodyPr/>
        <a:lstStyle/>
        <a:p>
          <a:endParaRPr lang="ru-RU"/>
        </a:p>
      </dgm:t>
    </dgm:pt>
    <dgm:pt modelId="{E6A0F687-6DF5-42C5-BAE8-BED46186AC81}">
      <dgm:prSet phldrT="[Текст]"/>
      <dgm:spPr>
        <a:solidFill>
          <a:srgbClr val="FFFF00"/>
        </a:solidFill>
        <a:ln>
          <a:noFill/>
        </a:ln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*</a:t>
          </a:r>
        </a:p>
      </dgm:t>
    </dgm:pt>
    <dgm:pt modelId="{21B3B857-EF80-499A-A999-3FB8307D45E0}" type="sibTrans" cxnId="{A7429BC0-2A94-4D4A-8439-727A05ACBD49}">
      <dgm:prSet/>
      <dgm:spPr/>
      <dgm:t>
        <a:bodyPr/>
        <a:lstStyle/>
        <a:p>
          <a:endParaRPr lang="ru-RU"/>
        </a:p>
      </dgm:t>
    </dgm:pt>
    <dgm:pt modelId="{7522CC00-A06D-4D80-AEBC-04A53FF197ED}" type="parTrans" cxnId="{A7429BC0-2A94-4D4A-8439-727A05ACBD49}">
      <dgm:prSet/>
      <dgm:spPr/>
      <dgm:t>
        <a:bodyPr/>
        <a:lstStyle/>
        <a:p>
          <a:endParaRPr lang="ru-RU"/>
        </a:p>
      </dgm:t>
    </dgm:pt>
    <dgm:pt modelId="{71B3E0B7-2265-4833-B9D0-E0C0B3832F2E}">
      <dgm:prSet phldrT="[Текст]"/>
      <dgm:spPr>
        <a:solidFill>
          <a:srgbClr val="FFFF00"/>
        </a:solidFill>
        <a:ln>
          <a:noFill/>
        </a:ln>
      </dgm:spPr>
      <dgm:t>
        <a:bodyPr/>
        <a:lstStyle/>
        <a:p>
          <a:r>
            <a:rPr lang="ru-RU" dirty="0"/>
            <a:t>*</a:t>
          </a:r>
        </a:p>
      </dgm:t>
    </dgm:pt>
    <dgm:pt modelId="{CF7A9EA7-43CD-4A60-8277-9BCDFCCA43D3}" type="sibTrans" cxnId="{D016864B-C084-4C64-8067-C386B13F7ED0}">
      <dgm:prSet/>
      <dgm:spPr/>
      <dgm:t>
        <a:bodyPr/>
        <a:lstStyle/>
        <a:p>
          <a:endParaRPr lang="ru-RU"/>
        </a:p>
      </dgm:t>
    </dgm:pt>
    <dgm:pt modelId="{43628143-137D-4083-9E6C-08CDC9772886}" type="parTrans" cxnId="{D016864B-C084-4C64-8067-C386B13F7ED0}">
      <dgm:prSet/>
      <dgm:spPr/>
      <dgm:t>
        <a:bodyPr/>
        <a:lstStyle/>
        <a:p>
          <a:endParaRPr lang="ru-RU"/>
        </a:p>
      </dgm:t>
    </dgm:pt>
    <dgm:pt modelId="{EE3A3F0D-9171-4D23-8CEA-E3F41EADAC93}">
      <dgm:prSet phldrT="[Текст]" custT="1"/>
      <dgm:spPr/>
      <dgm:t>
        <a:bodyPr/>
        <a:lstStyle/>
        <a:p>
          <a:r>
            <a:rPr lang="ru-RU" sz="1800" b="1" dirty="0">
              <a:latin typeface="Arial" pitchFamily="34" charset="0"/>
              <a:cs typeface="Arial" pitchFamily="34" charset="0"/>
            </a:rPr>
            <a:t>Социально-психологическая</a:t>
          </a:r>
          <a:r>
            <a:rPr lang="ru-RU" sz="1800" dirty="0">
              <a:latin typeface="Arial" pitchFamily="34" charset="0"/>
              <a:cs typeface="Arial" pitchFamily="34" charset="0"/>
            </a:rPr>
            <a:t>  - </a:t>
          </a:r>
          <a:r>
            <a:rPr lang="ru-RU" sz="1800" dirty="0"/>
            <a:t>вхождение в трудовой коллектив, формирование нового психологического стереотипа поведения, коррекция личностных качеств в соответствии с требованиями педагогической деятельности, принятие ценностей организационной культуры, норм и правил поведения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A6F771C9-DEAB-4ED1-AD1F-BBAA8B2B64AD}" type="sibTrans" cxnId="{B7699E33-C005-45C7-8CF9-FE8E4D25C558}">
      <dgm:prSet/>
      <dgm:spPr/>
      <dgm:t>
        <a:bodyPr/>
        <a:lstStyle/>
        <a:p>
          <a:endParaRPr lang="ru-RU"/>
        </a:p>
      </dgm:t>
    </dgm:pt>
    <dgm:pt modelId="{737C3AC6-9C07-4049-B4B8-8EC7CF02D7CD}" type="parTrans" cxnId="{B7699E33-C005-45C7-8CF9-FE8E4D25C558}">
      <dgm:prSet/>
      <dgm:spPr/>
      <dgm:t>
        <a:bodyPr/>
        <a:lstStyle/>
        <a:p>
          <a:endParaRPr lang="ru-RU"/>
        </a:p>
      </dgm:t>
    </dgm:pt>
    <dgm:pt modelId="{C24A97F4-7BC8-4C5D-9D4F-AF4655A7AC29}">
      <dgm:prSet phldrT="[Текст]"/>
      <dgm:spPr>
        <a:solidFill>
          <a:srgbClr val="FFFF00"/>
        </a:solidFill>
        <a:ln>
          <a:noFill/>
        </a:ln>
      </dgm:spPr>
      <dgm:t>
        <a:bodyPr/>
        <a:lstStyle/>
        <a:p>
          <a:r>
            <a:rPr lang="ru-RU" dirty="0"/>
            <a:t>*</a:t>
          </a:r>
        </a:p>
      </dgm:t>
    </dgm:pt>
    <dgm:pt modelId="{8EB38DFC-39DF-459B-BE2D-8748F51FA7F4}" type="sibTrans" cxnId="{779C40F9-C00D-4555-9D3A-6E33F37DEB7D}">
      <dgm:prSet/>
      <dgm:spPr/>
      <dgm:t>
        <a:bodyPr/>
        <a:lstStyle/>
        <a:p>
          <a:endParaRPr lang="ru-RU"/>
        </a:p>
      </dgm:t>
    </dgm:pt>
    <dgm:pt modelId="{D406969B-AB78-4AF2-A08E-5DA60C589FC7}" type="parTrans" cxnId="{779C40F9-C00D-4555-9D3A-6E33F37DEB7D}">
      <dgm:prSet/>
      <dgm:spPr/>
      <dgm:t>
        <a:bodyPr/>
        <a:lstStyle/>
        <a:p>
          <a:endParaRPr lang="ru-RU"/>
        </a:p>
      </dgm:t>
    </dgm:pt>
    <dgm:pt modelId="{EEDA1205-A488-4C67-B514-76B37BE2B98C}">
      <dgm:prSet phldrT="[Текст]" custT="1"/>
      <dgm:spPr/>
      <dgm:t>
        <a:bodyPr/>
        <a:lstStyle/>
        <a:p>
          <a:r>
            <a:rPr lang="ru-RU" sz="1800" b="1" dirty="0">
              <a:latin typeface="Arial" pitchFamily="34" charset="0"/>
              <a:cs typeface="Arial" pitchFamily="34" charset="0"/>
            </a:rPr>
            <a:t>Психофизиологическая</a:t>
          </a:r>
          <a:r>
            <a:rPr lang="ru-RU" sz="1800" dirty="0">
              <a:latin typeface="Arial" pitchFamily="34" charset="0"/>
              <a:cs typeface="Arial" pitchFamily="34" charset="0"/>
            </a:rPr>
            <a:t> - </a:t>
          </a:r>
          <a:r>
            <a:rPr lang="ru-RU" sz="1800" dirty="0"/>
            <a:t>приспособление молодого педагога (всех систем его организма) к непривычным условиям, распорядку дня, поурочному режиму труда и отдыха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60F9BEE6-BB1D-4BA7-9FD0-295DE3AA1F35}" type="sibTrans" cxnId="{0B8EAA0F-2750-44C2-A2DE-C3981B82DC96}">
      <dgm:prSet/>
      <dgm:spPr/>
      <dgm:t>
        <a:bodyPr/>
        <a:lstStyle/>
        <a:p>
          <a:endParaRPr lang="ru-RU"/>
        </a:p>
      </dgm:t>
    </dgm:pt>
    <dgm:pt modelId="{D494738A-4D9E-4A85-ACAD-57F6EA8ECAD5}" type="parTrans" cxnId="{0B8EAA0F-2750-44C2-A2DE-C3981B82DC96}">
      <dgm:prSet/>
      <dgm:spPr/>
      <dgm:t>
        <a:bodyPr/>
        <a:lstStyle/>
        <a:p>
          <a:endParaRPr lang="ru-RU"/>
        </a:p>
      </dgm:t>
    </dgm:pt>
    <dgm:pt modelId="{797E5D29-00A4-4E98-9318-18C862622677}" type="pres">
      <dgm:prSet presAssocID="{795248E1-357E-4D85-9FFC-7E30EA8C3ACF}" presName="linearFlow" presStyleCnt="0">
        <dgm:presLayoutVars>
          <dgm:dir/>
          <dgm:animLvl val="lvl"/>
          <dgm:resizeHandles val="exact"/>
        </dgm:presLayoutVars>
      </dgm:prSet>
      <dgm:spPr/>
    </dgm:pt>
    <dgm:pt modelId="{5A7A4F66-3AB2-4B7C-96D9-03000445EF55}" type="pres">
      <dgm:prSet presAssocID="{E6A0F687-6DF5-42C5-BAE8-BED46186AC81}" presName="composite" presStyleCnt="0"/>
      <dgm:spPr/>
    </dgm:pt>
    <dgm:pt modelId="{06FD4D48-85C8-4A51-9C22-631D92136D0E}" type="pres">
      <dgm:prSet presAssocID="{E6A0F687-6DF5-42C5-BAE8-BED46186AC8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C66FC2C-6BEA-43BE-94A4-9ACD1ABFCB0B}" type="pres">
      <dgm:prSet presAssocID="{E6A0F687-6DF5-42C5-BAE8-BED46186AC81}" presName="descendantText" presStyleLbl="alignAcc1" presStyleIdx="0" presStyleCnt="3" custScaleY="123162">
        <dgm:presLayoutVars>
          <dgm:bulletEnabled val="1"/>
        </dgm:presLayoutVars>
      </dgm:prSet>
      <dgm:spPr/>
    </dgm:pt>
    <dgm:pt modelId="{0978A6CE-0C53-471A-8969-8F94DA92F520}" type="pres">
      <dgm:prSet presAssocID="{21B3B857-EF80-499A-A999-3FB8307D45E0}" presName="sp" presStyleCnt="0"/>
      <dgm:spPr/>
    </dgm:pt>
    <dgm:pt modelId="{08A87D53-B734-4447-AB63-CA73E449FBCF}" type="pres">
      <dgm:prSet presAssocID="{C24A97F4-7BC8-4C5D-9D4F-AF4655A7AC29}" presName="composite" presStyleCnt="0"/>
      <dgm:spPr/>
    </dgm:pt>
    <dgm:pt modelId="{C186B942-DC47-4AF6-A4C7-595EF60A266D}" type="pres">
      <dgm:prSet presAssocID="{C24A97F4-7BC8-4C5D-9D4F-AF4655A7AC2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F5282AF-BF8E-4E0D-86C9-547280E82851}" type="pres">
      <dgm:prSet presAssocID="{C24A97F4-7BC8-4C5D-9D4F-AF4655A7AC29}" presName="descendantText" presStyleLbl="alignAcc1" presStyleIdx="1" presStyleCnt="3" custScaleY="175373">
        <dgm:presLayoutVars>
          <dgm:bulletEnabled val="1"/>
        </dgm:presLayoutVars>
      </dgm:prSet>
      <dgm:spPr/>
    </dgm:pt>
    <dgm:pt modelId="{91F8ADEE-5825-4CFA-AFCD-B376D58A80C6}" type="pres">
      <dgm:prSet presAssocID="{8EB38DFC-39DF-459B-BE2D-8748F51FA7F4}" presName="sp" presStyleCnt="0"/>
      <dgm:spPr/>
    </dgm:pt>
    <dgm:pt modelId="{61695343-D201-451A-A4B8-9D7E00DBC19A}" type="pres">
      <dgm:prSet presAssocID="{71B3E0B7-2265-4833-B9D0-E0C0B3832F2E}" presName="composite" presStyleCnt="0"/>
      <dgm:spPr/>
    </dgm:pt>
    <dgm:pt modelId="{ABB26327-F14A-4298-BA35-C9C6ED724C6B}" type="pres">
      <dgm:prSet presAssocID="{71B3E0B7-2265-4833-B9D0-E0C0B3832F2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AB3205C-E358-4C20-B371-BEA4D83D1EA0}" type="pres">
      <dgm:prSet presAssocID="{71B3E0B7-2265-4833-B9D0-E0C0B3832F2E}" presName="descendantText" presStyleLbl="alignAcc1" presStyleIdx="2" presStyleCnt="3" custScaleY="199400" custLinFactNeighborX="-116" custLinFactNeighborY="26433">
        <dgm:presLayoutVars>
          <dgm:bulletEnabled val="1"/>
        </dgm:presLayoutVars>
      </dgm:prSet>
      <dgm:spPr/>
    </dgm:pt>
  </dgm:ptLst>
  <dgm:cxnLst>
    <dgm:cxn modelId="{0B8EAA0F-2750-44C2-A2DE-C3981B82DC96}" srcId="{E6A0F687-6DF5-42C5-BAE8-BED46186AC81}" destId="{EEDA1205-A488-4C67-B514-76B37BE2B98C}" srcOrd="0" destOrd="0" parTransId="{D494738A-4D9E-4A85-ACAD-57F6EA8ECAD5}" sibTransId="{60F9BEE6-BB1D-4BA7-9FD0-295DE3AA1F35}"/>
    <dgm:cxn modelId="{79A9EF14-ACA6-43B9-8CBE-33F1C00BD014}" type="presOf" srcId="{A71D23F8-8D75-415C-B665-52182CE59F60}" destId="{AAB3205C-E358-4C20-B371-BEA4D83D1EA0}" srcOrd="0" destOrd="0" presId="urn:microsoft.com/office/officeart/2005/8/layout/chevron2"/>
    <dgm:cxn modelId="{B7699E33-C005-45C7-8CF9-FE8E4D25C558}" srcId="{C24A97F4-7BC8-4C5D-9D4F-AF4655A7AC29}" destId="{EE3A3F0D-9171-4D23-8CEA-E3F41EADAC93}" srcOrd="0" destOrd="0" parTransId="{737C3AC6-9C07-4049-B4B8-8EC7CF02D7CD}" sibTransId="{A6F771C9-DEAB-4ED1-AD1F-BBAA8B2B64AD}"/>
    <dgm:cxn modelId="{D016864B-C084-4C64-8067-C386B13F7ED0}" srcId="{795248E1-357E-4D85-9FFC-7E30EA8C3ACF}" destId="{71B3E0B7-2265-4833-B9D0-E0C0B3832F2E}" srcOrd="2" destOrd="0" parTransId="{43628143-137D-4083-9E6C-08CDC9772886}" sibTransId="{CF7A9EA7-43CD-4A60-8277-9BCDFCCA43D3}"/>
    <dgm:cxn modelId="{3341FE85-167E-4601-9055-4A0EFE0D971F}" type="presOf" srcId="{EE3A3F0D-9171-4D23-8CEA-E3F41EADAC93}" destId="{BF5282AF-BF8E-4E0D-86C9-547280E82851}" srcOrd="0" destOrd="0" presId="urn:microsoft.com/office/officeart/2005/8/layout/chevron2"/>
    <dgm:cxn modelId="{552F1393-4B56-4739-BAE7-51AEE3096292}" type="presOf" srcId="{C24A97F4-7BC8-4C5D-9D4F-AF4655A7AC29}" destId="{C186B942-DC47-4AF6-A4C7-595EF60A266D}" srcOrd="0" destOrd="0" presId="urn:microsoft.com/office/officeart/2005/8/layout/chevron2"/>
    <dgm:cxn modelId="{944A8D9A-271B-43C8-BFF7-1DA2760079A5}" type="presOf" srcId="{795248E1-357E-4D85-9FFC-7E30EA8C3ACF}" destId="{797E5D29-00A4-4E98-9318-18C862622677}" srcOrd="0" destOrd="0" presId="urn:microsoft.com/office/officeart/2005/8/layout/chevron2"/>
    <dgm:cxn modelId="{7B7BB5A8-E225-4489-AC99-510900B38751}" type="presOf" srcId="{E6A0F687-6DF5-42C5-BAE8-BED46186AC81}" destId="{06FD4D48-85C8-4A51-9C22-631D92136D0E}" srcOrd="0" destOrd="0" presId="urn:microsoft.com/office/officeart/2005/8/layout/chevron2"/>
    <dgm:cxn modelId="{A7429BC0-2A94-4D4A-8439-727A05ACBD49}" srcId="{795248E1-357E-4D85-9FFC-7E30EA8C3ACF}" destId="{E6A0F687-6DF5-42C5-BAE8-BED46186AC81}" srcOrd="0" destOrd="0" parTransId="{7522CC00-A06D-4D80-AEBC-04A53FF197ED}" sibTransId="{21B3B857-EF80-499A-A999-3FB8307D45E0}"/>
    <dgm:cxn modelId="{F2BB07D5-819E-48AD-B2D5-2BB845631FEA}" type="presOf" srcId="{71B3E0B7-2265-4833-B9D0-E0C0B3832F2E}" destId="{ABB26327-F14A-4298-BA35-C9C6ED724C6B}" srcOrd="0" destOrd="0" presId="urn:microsoft.com/office/officeart/2005/8/layout/chevron2"/>
    <dgm:cxn modelId="{6F50E1EF-BA91-4524-A02C-4C38A064AC3A}" type="presOf" srcId="{EEDA1205-A488-4C67-B514-76B37BE2B98C}" destId="{AC66FC2C-6BEA-43BE-94A4-9ACD1ABFCB0B}" srcOrd="0" destOrd="0" presId="urn:microsoft.com/office/officeart/2005/8/layout/chevron2"/>
    <dgm:cxn modelId="{5FB12FF4-6E50-4D99-A36A-EBF8151CC088}" srcId="{71B3E0B7-2265-4833-B9D0-E0C0B3832F2E}" destId="{A71D23F8-8D75-415C-B665-52182CE59F60}" srcOrd="0" destOrd="0" parTransId="{0DB54EE5-4D15-4153-ABCF-EF41D8B59B2A}" sibTransId="{93A96D97-C29A-468B-9F57-9A7784CA7177}"/>
    <dgm:cxn modelId="{779C40F9-C00D-4555-9D3A-6E33F37DEB7D}" srcId="{795248E1-357E-4D85-9FFC-7E30EA8C3ACF}" destId="{C24A97F4-7BC8-4C5D-9D4F-AF4655A7AC29}" srcOrd="1" destOrd="0" parTransId="{D406969B-AB78-4AF2-A08E-5DA60C589FC7}" sibTransId="{8EB38DFC-39DF-459B-BE2D-8748F51FA7F4}"/>
    <dgm:cxn modelId="{CB96E897-EBCB-4C9D-8593-7E6AA04D8530}" type="presParOf" srcId="{797E5D29-00A4-4E98-9318-18C862622677}" destId="{5A7A4F66-3AB2-4B7C-96D9-03000445EF55}" srcOrd="0" destOrd="0" presId="urn:microsoft.com/office/officeart/2005/8/layout/chevron2"/>
    <dgm:cxn modelId="{F0C5DDD6-D10E-44C3-9D24-D5E370F20D84}" type="presParOf" srcId="{5A7A4F66-3AB2-4B7C-96D9-03000445EF55}" destId="{06FD4D48-85C8-4A51-9C22-631D92136D0E}" srcOrd="0" destOrd="0" presId="urn:microsoft.com/office/officeart/2005/8/layout/chevron2"/>
    <dgm:cxn modelId="{1A0A0984-5C6A-487D-8312-304E269819E9}" type="presParOf" srcId="{5A7A4F66-3AB2-4B7C-96D9-03000445EF55}" destId="{AC66FC2C-6BEA-43BE-94A4-9ACD1ABFCB0B}" srcOrd="1" destOrd="0" presId="urn:microsoft.com/office/officeart/2005/8/layout/chevron2"/>
    <dgm:cxn modelId="{ACB004E3-3010-4538-8256-7B351A903F9B}" type="presParOf" srcId="{797E5D29-00A4-4E98-9318-18C862622677}" destId="{0978A6CE-0C53-471A-8969-8F94DA92F520}" srcOrd="1" destOrd="0" presId="urn:microsoft.com/office/officeart/2005/8/layout/chevron2"/>
    <dgm:cxn modelId="{4E377725-B3B9-4609-9F3B-7B29E9A3673C}" type="presParOf" srcId="{797E5D29-00A4-4E98-9318-18C862622677}" destId="{08A87D53-B734-4447-AB63-CA73E449FBCF}" srcOrd="2" destOrd="0" presId="urn:microsoft.com/office/officeart/2005/8/layout/chevron2"/>
    <dgm:cxn modelId="{3F4C87D8-E6CF-44C1-AC95-442EBB1C8EE5}" type="presParOf" srcId="{08A87D53-B734-4447-AB63-CA73E449FBCF}" destId="{C186B942-DC47-4AF6-A4C7-595EF60A266D}" srcOrd="0" destOrd="0" presId="urn:microsoft.com/office/officeart/2005/8/layout/chevron2"/>
    <dgm:cxn modelId="{28606206-FC2F-4386-9D33-4005D3B5CD51}" type="presParOf" srcId="{08A87D53-B734-4447-AB63-CA73E449FBCF}" destId="{BF5282AF-BF8E-4E0D-86C9-547280E82851}" srcOrd="1" destOrd="0" presId="urn:microsoft.com/office/officeart/2005/8/layout/chevron2"/>
    <dgm:cxn modelId="{655B492F-E29B-43F7-BEBB-F3AE6E9DBC0D}" type="presParOf" srcId="{797E5D29-00A4-4E98-9318-18C862622677}" destId="{91F8ADEE-5825-4CFA-AFCD-B376D58A80C6}" srcOrd="3" destOrd="0" presId="urn:microsoft.com/office/officeart/2005/8/layout/chevron2"/>
    <dgm:cxn modelId="{ED40F75B-04C8-47FA-8511-4F0832297E0C}" type="presParOf" srcId="{797E5D29-00A4-4E98-9318-18C862622677}" destId="{61695343-D201-451A-A4B8-9D7E00DBC19A}" srcOrd="4" destOrd="0" presId="urn:microsoft.com/office/officeart/2005/8/layout/chevron2"/>
    <dgm:cxn modelId="{44D9CCE5-D7FD-40A7-9743-E7849011BF75}" type="presParOf" srcId="{61695343-D201-451A-A4B8-9D7E00DBC19A}" destId="{ABB26327-F14A-4298-BA35-C9C6ED724C6B}" srcOrd="0" destOrd="0" presId="urn:microsoft.com/office/officeart/2005/8/layout/chevron2"/>
    <dgm:cxn modelId="{06340675-DE54-4C70-8EE6-C39DAD11EC36}" type="presParOf" srcId="{61695343-D201-451A-A4B8-9D7E00DBC19A}" destId="{AAB3205C-E358-4C20-B371-BEA4D83D1EA0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A70205-D648-4492-B4C2-A2618FAC619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81C0D9-B1F5-44F2-851F-B1E9527C8498}">
      <dgm:prSet phldrT="[Текст]"/>
      <dgm:spPr>
        <a:solidFill>
          <a:srgbClr val="FFDB69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организационные</a:t>
          </a:r>
        </a:p>
      </dgm:t>
    </dgm:pt>
    <dgm:pt modelId="{986B4D5D-BC70-4687-BE85-EA820E8C935B}" type="parTrans" cxnId="{7614298C-94CA-4274-A811-5437C6D1999D}">
      <dgm:prSet/>
      <dgm:spPr/>
      <dgm:t>
        <a:bodyPr/>
        <a:lstStyle/>
        <a:p>
          <a:endParaRPr lang="ru-RU"/>
        </a:p>
      </dgm:t>
    </dgm:pt>
    <dgm:pt modelId="{74C7798D-3244-400C-A4CC-E014E47A55D0}" type="sibTrans" cxnId="{7614298C-94CA-4274-A811-5437C6D1999D}">
      <dgm:prSet/>
      <dgm:spPr/>
      <dgm:t>
        <a:bodyPr/>
        <a:lstStyle/>
        <a:p>
          <a:endParaRPr lang="ru-RU"/>
        </a:p>
      </dgm:t>
    </dgm:pt>
    <dgm:pt modelId="{E4B2EDDD-2034-408C-8167-3A40E63A7ECB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600" dirty="0"/>
            <a:t>повышенные физические и психоэмоциональные нагрузки, взаимоотношения с коллегами, руководством, родителями</a:t>
          </a:r>
        </a:p>
      </dgm:t>
    </dgm:pt>
    <dgm:pt modelId="{AF561276-6578-48F6-ADF7-853D65CBDDF8}" type="parTrans" cxnId="{78D96F6A-438D-4B25-8B14-A2B7ECE8CD15}">
      <dgm:prSet/>
      <dgm:spPr/>
      <dgm:t>
        <a:bodyPr/>
        <a:lstStyle/>
        <a:p>
          <a:endParaRPr lang="ru-RU"/>
        </a:p>
      </dgm:t>
    </dgm:pt>
    <dgm:pt modelId="{AF28CDDE-CED9-4ADD-8ABF-EAFDD22D34FF}" type="sibTrans" cxnId="{78D96F6A-438D-4B25-8B14-A2B7ECE8CD15}">
      <dgm:prSet/>
      <dgm:spPr/>
      <dgm:t>
        <a:bodyPr/>
        <a:lstStyle/>
        <a:p>
          <a:endParaRPr lang="ru-RU"/>
        </a:p>
      </dgm:t>
    </dgm:pt>
    <dgm:pt modelId="{F99B928A-188A-42FA-A632-F87AEE77D9DC}">
      <dgm:prSet phldrT="[Текст]"/>
      <dgm:spPr>
        <a:solidFill>
          <a:srgbClr val="FFDB69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личностные</a:t>
          </a:r>
        </a:p>
      </dgm:t>
    </dgm:pt>
    <dgm:pt modelId="{76031D54-EBB4-457C-9B27-0709374C35CF}" type="parTrans" cxnId="{CBE306B1-A4A2-4FF8-8CD6-819DE1769D47}">
      <dgm:prSet/>
      <dgm:spPr/>
      <dgm:t>
        <a:bodyPr/>
        <a:lstStyle/>
        <a:p>
          <a:endParaRPr lang="ru-RU"/>
        </a:p>
      </dgm:t>
    </dgm:pt>
    <dgm:pt modelId="{1472AD8C-0DD4-44AB-B417-58DD90ADB7FD}" type="sibTrans" cxnId="{CBE306B1-A4A2-4FF8-8CD6-819DE1769D47}">
      <dgm:prSet/>
      <dgm:spPr/>
      <dgm:t>
        <a:bodyPr/>
        <a:lstStyle/>
        <a:p>
          <a:endParaRPr lang="ru-RU"/>
        </a:p>
      </dgm:t>
    </dgm:pt>
    <dgm:pt modelId="{7A064E9F-E71D-4FD2-9FAE-11E9EA31E70A}">
      <dgm:prSet phldrT="[Текст]" custT="1"/>
      <dgm:spPr/>
      <dgm:t>
        <a:bodyPr/>
        <a:lstStyle/>
        <a:p>
          <a:r>
            <a:rPr lang="ru-RU" sz="1600" dirty="0"/>
            <a:t>повышенная тревожность, высокий уровень ответственности, низкая самооценка, неуверенность в себе, низкая мотивация к профессиональной деятельности, жизненные кризисы</a:t>
          </a:r>
        </a:p>
      </dgm:t>
    </dgm:pt>
    <dgm:pt modelId="{08625E1F-5E03-42F2-9D19-570DED16549F}" type="parTrans" cxnId="{2900A693-5EF7-40A7-9014-C42B968BD02D}">
      <dgm:prSet/>
      <dgm:spPr/>
      <dgm:t>
        <a:bodyPr/>
        <a:lstStyle/>
        <a:p>
          <a:endParaRPr lang="ru-RU"/>
        </a:p>
      </dgm:t>
    </dgm:pt>
    <dgm:pt modelId="{986C26DA-24AC-4CDB-9870-CAA0F76357EE}" type="sibTrans" cxnId="{2900A693-5EF7-40A7-9014-C42B968BD02D}">
      <dgm:prSet/>
      <dgm:spPr/>
      <dgm:t>
        <a:bodyPr/>
        <a:lstStyle/>
        <a:p>
          <a:endParaRPr lang="ru-RU"/>
        </a:p>
      </dgm:t>
    </dgm:pt>
    <dgm:pt modelId="{B1AFD88D-1DE0-466D-B9BB-693F1C9FAF60}">
      <dgm:prSet phldrT="[Текст]"/>
      <dgm:spPr>
        <a:solidFill>
          <a:srgbClr val="FFDB69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инновационные</a:t>
          </a:r>
        </a:p>
      </dgm:t>
    </dgm:pt>
    <dgm:pt modelId="{F50BE2FF-627E-4E93-8777-F83D299ECF8F}" type="parTrans" cxnId="{B29BF20F-04E2-42BC-A4DF-3182BA47A449}">
      <dgm:prSet/>
      <dgm:spPr/>
      <dgm:t>
        <a:bodyPr/>
        <a:lstStyle/>
        <a:p>
          <a:endParaRPr lang="ru-RU"/>
        </a:p>
      </dgm:t>
    </dgm:pt>
    <dgm:pt modelId="{C8CA46DA-991A-446A-B39A-C650D3A5C2BA}" type="sibTrans" cxnId="{B29BF20F-04E2-42BC-A4DF-3182BA47A449}">
      <dgm:prSet/>
      <dgm:spPr/>
      <dgm:t>
        <a:bodyPr/>
        <a:lstStyle/>
        <a:p>
          <a:endParaRPr lang="ru-RU"/>
        </a:p>
      </dgm:t>
    </dgm:pt>
    <dgm:pt modelId="{F636930C-E974-4BF8-B31F-F8E4D1F6253E}">
      <dgm:prSet phldrT="[Текст]" custT="1"/>
      <dgm:spPr/>
      <dgm:t>
        <a:bodyPr/>
        <a:lstStyle/>
        <a:p>
          <a:r>
            <a:rPr lang="ru-RU" sz="1600" dirty="0"/>
            <a:t>отсутствие стартовых возможностей и профессионального опыта работы в условиях перехода на новые образовательные стандарты, изменение структуры действий педагога в контексте системно-деятельностного подхода</a:t>
          </a:r>
        </a:p>
      </dgm:t>
    </dgm:pt>
    <dgm:pt modelId="{BD69C3F8-30E4-4650-BE77-F031F290B345}" type="parTrans" cxnId="{37A46C79-0254-4CFE-A5A6-26AD3E004C6F}">
      <dgm:prSet/>
      <dgm:spPr/>
      <dgm:t>
        <a:bodyPr/>
        <a:lstStyle/>
        <a:p>
          <a:endParaRPr lang="ru-RU"/>
        </a:p>
      </dgm:t>
    </dgm:pt>
    <dgm:pt modelId="{BF680EE3-DD48-44BC-93A7-4E4038213F81}" type="sibTrans" cxnId="{37A46C79-0254-4CFE-A5A6-26AD3E004C6F}">
      <dgm:prSet/>
      <dgm:spPr/>
      <dgm:t>
        <a:bodyPr/>
        <a:lstStyle/>
        <a:p>
          <a:endParaRPr lang="ru-RU"/>
        </a:p>
      </dgm:t>
    </dgm:pt>
    <dgm:pt modelId="{8912CF8D-C3BD-4F7F-9558-26DEE6880F92}" type="pres">
      <dgm:prSet presAssocID="{6AA70205-D648-4492-B4C2-A2618FAC6190}" presName="Name0" presStyleCnt="0">
        <dgm:presLayoutVars>
          <dgm:dir/>
          <dgm:animLvl val="lvl"/>
          <dgm:resizeHandles val="exact"/>
        </dgm:presLayoutVars>
      </dgm:prSet>
      <dgm:spPr/>
    </dgm:pt>
    <dgm:pt modelId="{5632EB4E-97CD-4F66-8EB9-07C8D7AA4150}" type="pres">
      <dgm:prSet presAssocID="{B981C0D9-B1F5-44F2-851F-B1E9527C8498}" presName="linNode" presStyleCnt="0"/>
      <dgm:spPr/>
    </dgm:pt>
    <dgm:pt modelId="{22B27FCE-64FC-48BA-9853-B1D880561016}" type="pres">
      <dgm:prSet presAssocID="{B981C0D9-B1F5-44F2-851F-B1E9527C8498}" presName="parentText" presStyleLbl="node1" presStyleIdx="0" presStyleCnt="3" custScaleX="77389">
        <dgm:presLayoutVars>
          <dgm:chMax val="1"/>
          <dgm:bulletEnabled val="1"/>
        </dgm:presLayoutVars>
      </dgm:prSet>
      <dgm:spPr/>
    </dgm:pt>
    <dgm:pt modelId="{B825CA11-05B9-4547-8934-A69F81FAB5F4}" type="pres">
      <dgm:prSet presAssocID="{B981C0D9-B1F5-44F2-851F-B1E9527C8498}" presName="descendantText" presStyleLbl="alignAccFollowNode1" presStyleIdx="0" presStyleCnt="3" custScaleX="109297">
        <dgm:presLayoutVars>
          <dgm:bulletEnabled val="1"/>
        </dgm:presLayoutVars>
      </dgm:prSet>
      <dgm:spPr/>
    </dgm:pt>
    <dgm:pt modelId="{DE48FD4C-5991-4904-8BC8-4E0AD2E33ED1}" type="pres">
      <dgm:prSet presAssocID="{74C7798D-3244-400C-A4CC-E014E47A55D0}" presName="sp" presStyleCnt="0"/>
      <dgm:spPr/>
    </dgm:pt>
    <dgm:pt modelId="{442DE562-02E9-42AF-92D7-43B95B486086}" type="pres">
      <dgm:prSet presAssocID="{F99B928A-188A-42FA-A632-F87AEE77D9DC}" presName="linNode" presStyleCnt="0"/>
      <dgm:spPr/>
    </dgm:pt>
    <dgm:pt modelId="{E21D869C-C063-4AAA-A94B-22270DB1CAF5}" type="pres">
      <dgm:prSet presAssocID="{F99B928A-188A-42FA-A632-F87AEE77D9DC}" presName="parentText" presStyleLbl="node1" presStyleIdx="1" presStyleCnt="3" custScaleX="77389">
        <dgm:presLayoutVars>
          <dgm:chMax val="1"/>
          <dgm:bulletEnabled val="1"/>
        </dgm:presLayoutVars>
      </dgm:prSet>
      <dgm:spPr/>
    </dgm:pt>
    <dgm:pt modelId="{443149CE-1AF5-4443-AEB1-0A03BDC11020}" type="pres">
      <dgm:prSet presAssocID="{F99B928A-188A-42FA-A632-F87AEE77D9DC}" presName="descendantText" presStyleLbl="alignAccFollowNode1" presStyleIdx="1" presStyleCnt="3" custScaleX="109250">
        <dgm:presLayoutVars>
          <dgm:bulletEnabled val="1"/>
        </dgm:presLayoutVars>
      </dgm:prSet>
      <dgm:spPr/>
    </dgm:pt>
    <dgm:pt modelId="{B60631F4-5305-4BB8-9482-516A8044F454}" type="pres">
      <dgm:prSet presAssocID="{1472AD8C-0DD4-44AB-B417-58DD90ADB7FD}" presName="sp" presStyleCnt="0"/>
      <dgm:spPr/>
    </dgm:pt>
    <dgm:pt modelId="{C3AB5B85-5088-42C6-8EB4-8F0DF1A21002}" type="pres">
      <dgm:prSet presAssocID="{B1AFD88D-1DE0-466D-B9BB-693F1C9FAF60}" presName="linNode" presStyleCnt="0"/>
      <dgm:spPr/>
    </dgm:pt>
    <dgm:pt modelId="{4C3D3DA1-3EF9-4292-8D3A-EDFFE3E287A9}" type="pres">
      <dgm:prSet presAssocID="{B1AFD88D-1DE0-466D-B9BB-693F1C9FAF60}" presName="parentText" presStyleLbl="node1" presStyleIdx="2" presStyleCnt="3" custScaleX="75677" custLinFactNeighborX="722" custLinFactNeighborY="-697">
        <dgm:presLayoutVars>
          <dgm:chMax val="1"/>
          <dgm:bulletEnabled val="1"/>
        </dgm:presLayoutVars>
      </dgm:prSet>
      <dgm:spPr/>
    </dgm:pt>
    <dgm:pt modelId="{86784848-B394-479B-A069-00B9FFAE8626}" type="pres">
      <dgm:prSet presAssocID="{B1AFD88D-1DE0-466D-B9BB-693F1C9FAF60}" presName="descendantText" presStyleLbl="alignAccFollowNode1" presStyleIdx="2" presStyleCnt="3" custScaleX="110839">
        <dgm:presLayoutVars>
          <dgm:bulletEnabled val="1"/>
        </dgm:presLayoutVars>
      </dgm:prSet>
      <dgm:spPr/>
    </dgm:pt>
  </dgm:ptLst>
  <dgm:cxnLst>
    <dgm:cxn modelId="{B29BF20F-04E2-42BC-A4DF-3182BA47A449}" srcId="{6AA70205-D648-4492-B4C2-A2618FAC6190}" destId="{B1AFD88D-1DE0-466D-B9BB-693F1C9FAF60}" srcOrd="2" destOrd="0" parTransId="{F50BE2FF-627E-4E93-8777-F83D299ECF8F}" sibTransId="{C8CA46DA-991A-446A-B39A-C650D3A5C2BA}"/>
    <dgm:cxn modelId="{A26F735E-0DFE-42D8-98FF-D796BEA9C014}" type="presOf" srcId="{7A064E9F-E71D-4FD2-9FAE-11E9EA31E70A}" destId="{443149CE-1AF5-4443-AEB1-0A03BDC11020}" srcOrd="0" destOrd="0" presId="urn:microsoft.com/office/officeart/2005/8/layout/vList5"/>
    <dgm:cxn modelId="{C1787563-A2DB-43F3-A39A-ABA0FC036A3A}" type="presOf" srcId="{6AA70205-D648-4492-B4C2-A2618FAC6190}" destId="{8912CF8D-C3BD-4F7F-9558-26DEE6880F92}" srcOrd="0" destOrd="0" presId="urn:microsoft.com/office/officeart/2005/8/layout/vList5"/>
    <dgm:cxn modelId="{4528F848-FF05-45D4-8EF8-4DB4D1B389BC}" type="presOf" srcId="{F636930C-E974-4BF8-B31F-F8E4D1F6253E}" destId="{86784848-B394-479B-A069-00B9FFAE8626}" srcOrd="0" destOrd="0" presId="urn:microsoft.com/office/officeart/2005/8/layout/vList5"/>
    <dgm:cxn modelId="{78D96F6A-438D-4B25-8B14-A2B7ECE8CD15}" srcId="{B981C0D9-B1F5-44F2-851F-B1E9527C8498}" destId="{E4B2EDDD-2034-408C-8167-3A40E63A7ECB}" srcOrd="0" destOrd="0" parTransId="{AF561276-6578-48F6-ADF7-853D65CBDDF8}" sibTransId="{AF28CDDE-CED9-4ADD-8ABF-EAFDD22D34FF}"/>
    <dgm:cxn modelId="{37A46C79-0254-4CFE-A5A6-26AD3E004C6F}" srcId="{B1AFD88D-1DE0-466D-B9BB-693F1C9FAF60}" destId="{F636930C-E974-4BF8-B31F-F8E4D1F6253E}" srcOrd="0" destOrd="0" parTransId="{BD69C3F8-30E4-4650-BE77-F031F290B345}" sibTransId="{BF680EE3-DD48-44BC-93A7-4E4038213F81}"/>
    <dgm:cxn modelId="{A338FD8A-95AF-428A-BFC8-04B8A7A07314}" type="presOf" srcId="{B981C0D9-B1F5-44F2-851F-B1E9527C8498}" destId="{22B27FCE-64FC-48BA-9853-B1D880561016}" srcOrd="0" destOrd="0" presId="urn:microsoft.com/office/officeart/2005/8/layout/vList5"/>
    <dgm:cxn modelId="{7614298C-94CA-4274-A811-5437C6D1999D}" srcId="{6AA70205-D648-4492-B4C2-A2618FAC6190}" destId="{B981C0D9-B1F5-44F2-851F-B1E9527C8498}" srcOrd="0" destOrd="0" parTransId="{986B4D5D-BC70-4687-BE85-EA820E8C935B}" sibTransId="{74C7798D-3244-400C-A4CC-E014E47A55D0}"/>
    <dgm:cxn modelId="{DF25F88D-C3AA-4D8E-9972-CA8E6C27447F}" type="presOf" srcId="{E4B2EDDD-2034-408C-8167-3A40E63A7ECB}" destId="{B825CA11-05B9-4547-8934-A69F81FAB5F4}" srcOrd="0" destOrd="0" presId="urn:microsoft.com/office/officeart/2005/8/layout/vList5"/>
    <dgm:cxn modelId="{2900A693-5EF7-40A7-9014-C42B968BD02D}" srcId="{F99B928A-188A-42FA-A632-F87AEE77D9DC}" destId="{7A064E9F-E71D-4FD2-9FAE-11E9EA31E70A}" srcOrd="0" destOrd="0" parTransId="{08625E1F-5E03-42F2-9D19-570DED16549F}" sibTransId="{986C26DA-24AC-4CDB-9870-CAA0F76357EE}"/>
    <dgm:cxn modelId="{392CE69B-9D98-4D23-98DD-4702976DBEFC}" type="presOf" srcId="{B1AFD88D-1DE0-466D-B9BB-693F1C9FAF60}" destId="{4C3D3DA1-3EF9-4292-8D3A-EDFFE3E287A9}" srcOrd="0" destOrd="0" presId="urn:microsoft.com/office/officeart/2005/8/layout/vList5"/>
    <dgm:cxn modelId="{D38EE69C-EBF6-4AC0-8063-D7C78C5A64F8}" type="presOf" srcId="{F99B928A-188A-42FA-A632-F87AEE77D9DC}" destId="{E21D869C-C063-4AAA-A94B-22270DB1CAF5}" srcOrd="0" destOrd="0" presId="urn:microsoft.com/office/officeart/2005/8/layout/vList5"/>
    <dgm:cxn modelId="{CBE306B1-A4A2-4FF8-8CD6-819DE1769D47}" srcId="{6AA70205-D648-4492-B4C2-A2618FAC6190}" destId="{F99B928A-188A-42FA-A632-F87AEE77D9DC}" srcOrd="1" destOrd="0" parTransId="{76031D54-EBB4-457C-9B27-0709374C35CF}" sibTransId="{1472AD8C-0DD4-44AB-B417-58DD90ADB7FD}"/>
    <dgm:cxn modelId="{DCD8D9C4-42FB-4AD7-A6F8-F378039BDB3C}" type="presParOf" srcId="{8912CF8D-C3BD-4F7F-9558-26DEE6880F92}" destId="{5632EB4E-97CD-4F66-8EB9-07C8D7AA4150}" srcOrd="0" destOrd="0" presId="urn:microsoft.com/office/officeart/2005/8/layout/vList5"/>
    <dgm:cxn modelId="{D34FF6DD-4939-4E15-810F-4C153B6B7791}" type="presParOf" srcId="{5632EB4E-97CD-4F66-8EB9-07C8D7AA4150}" destId="{22B27FCE-64FC-48BA-9853-B1D880561016}" srcOrd="0" destOrd="0" presId="urn:microsoft.com/office/officeart/2005/8/layout/vList5"/>
    <dgm:cxn modelId="{85F5AEFA-BA70-4D8E-A736-F56DF18B2805}" type="presParOf" srcId="{5632EB4E-97CD-4F66-8EB9-07C8D7AA4150}" destId="{B825CA11-05B9-4547-8934-A69F81FAB5F4}" srcOrd="1" destOrd="0" presId="urn:microsoft.com/office/officeart/2005/8/layout/vList5"/>
    <dgm:cxn modelId="{004197A9-06B8-4568-9641-0445BFBBF770}" type="presParOf" srcId="{8912CF8D-C3BD-4F7F-9558-26DEE6880F92}" destId="{DE48FD4C-5991-4904-8BC8-4E0AD2E33ED1}" srcOrd="1" destOrd="0" presId="urn:microsoft.com/office/officeart/2005/8/layout/vList5"/>
    <dgm:cxn modelId="{25A40F26-4301-486A-8318-41F845C5967E}" type="presParOf" srcId="{8912CF8D-C3BD-4F7F-9558-26DEE6880F92}" destId="{442DE562-02E9-42AF-92D7-43B95B486086}" srcOrd="2" destOrd="0" presId="urn:microsoft.com/office/officeart/2005/8/layout/vList5"/>
    <dgm:cxn modelId="{150CB27A-E7C5-40C8-AC24-645E5A938228}" type="presParOf" srcId="{442DE562-02E9-42AF-92D7-43B95B486086}" destId="{E21D869C-C063-4AAA-A94B-22270DB1CAF5}" srcOrd="0" destOrd="0" presId="urn:microsoft.com/office/officeart/2005/8/layout/vList5"/>
    <dgm:cxn modelId="{8FDF5AF7-4E10-47B6-B3E1-4DBB77C2BD1A}" type="presParOf" srcId="{442DE562-02E9-42AF-92D7-43B95B486086}" destId="{443149CE-1AF5-4443-AEB1-0A03BDC11020}" srcOrd="1" destOrd="0" presId="urn:microsoft.com/office/officeart/2005/8/layout/vList5"/>
    <dgm:cxn modelId="{0D6A77FC-4D8C-4EB5-82D6-F7FBDA146AB9}" type="presParOf" srcId="{8912CF8D-C3BD-4F7F-9558-26DEE6880F92}" destId="{B60631F4-5305-4BB8-9482-516A8044F454}" srcOrd="3" destOrd="0" presId="urn:microsoft.com/office/officeart/2005/8/layout/vList5"/>
    <dgm:cxn modelId="{58DD6557-095E-49C3-A9A7-489C3179E8B5}" type="presParOf" srcId="{8912CF8D-C3BD-4F7F-9558-26DEE6880F92}" destId="{C3AB5B85-5088-42C6-8EB4-8F0DF1A21002}" srcOrd="4" destOrd="0" presId="urn:microsoft.com/office/officeart/2005/8/layout/vList5"/>
    <dgm:cxn modelId="{5791D168-A50E-4B52-B6C3-323099499E7F}" type="presParOf" srcId="{C3AB5B85-5088-42C6-8EB4-8F0DF1A21002}" destId="{4C3D3DA1-3EF9-4292-8D3A-EDFFE3E287A9}" srcOrd="0" destOrd="0" presId="urn:microsoft.com/office/officeart/2005/8/layout/vList5"/>
    <dgm:cxn modelId="{8E52F6F1-72F5-4838-9773-DD2151507DB8}" type="presParOf" srcId="{C3AB5B85-5088-42C6-8EB4-8F0DF1A21002}" destId="{86784848-B394-479B-A069-00B9FFAE862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D4D48-85C8-4A51-9C22-631D92136D0E}">
      <dsp:nvSpPr>
        <dsp:cNvPr id="0" name=""/>
        <dsp:cNvSpPr/>
      </dsp:nvSpPr>
      <dsp:spPr>
        <a:xfrm rot="5400000">
          <a:off x="-223202" y="513063"/>
          <a:ext cx="1488017" cy="1041612"/>
        </a:xfrm>
        <a:prstGeom prst="chevron">
          <a:avLst/>
        </a:prstGeom>
        <a:solidFill>
          <a:srgbClr val="FFFF00"/>
        </a:solidFill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solidFill>
                <a:schemeClr val="bg1"/>
              </a:solidFill>
            </a:rPr>
            <a:t>*</a:t>
          </a:r>
        </a:p>
      </dsp:txBody>
      <dsp:txXfrm rot="-5400000">
        <a:off x="1" y="810666"/>
        <a:ext cx="1041612" cy="446405"/>
      </dsp:txXfrm>
    </dsp:sp>
    <dsp:sp modelId="{AC66FC2C-6BEA-43BE-94A4-9ACD1ABFCB0B}">
      <dsp:nvSpPr>
        <dsp:cNvPr id="0" name=""/>
        <dsp:cNvSpPr/>
      </dsp:nvSpPr>
      <dsp:spPr>
        <a:xfrm rot="5400000">
          <a:off x="3430387" y="-2210927"/>
          <a:ext cx="1191236" cy="59687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latin typeface="Arial" pitchFamily="34" charset="0"/>
              <a:cs typeface="Arial" pitchFamily="34" charset="0"/>
            </a:rPr>
            <a:t>Психофизиологическая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 - </a:t>
          </a:r>
          <a:r>
            <a:rPr lang="ru-RU" sz="1800" kern="1200" dirty="0"/>
            <a:t>приспособление молодого педагога (всех систем его организма) к непривычным условиям, распорядку дня, поурочному режиму труда и отдыха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1041612" y="235999"/>
        <a:ext cx="5910636" cy="1074934"/>
      </dsp:txXfrm>
    </dsp:sp>
    <dsp:sp modelId="{C186B942-DC47-4AF6-A4C7-595EF60A266D}">
      <dsp:nvSpPr>
        <dsp:cNvPr id="0" name=""/>
        <dsp:cNvSpPr/>
      </dsp:nvSpPr>
      <dsp:spPr>
        <a:xfrm rot="5400000">
          <a:off x="-223202" y="2220302"/>
          <a:ext cx="1488017" cy="1041612"/>
        </a:xfrm>
        <a:prstGeom prst="chevron">
          <a:avLst/>
        </a:prstGeom>
        <a:solidFill>
          <a:srgbClr val="FFFF00"/>
        </a:solidFill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*</a:t>
          </a:r>
        </a:p>
      </dsp:txBody>
      <dsp:txXfrm rot="-5400000">
        <a:off x="1" y="2517905"/>
        <a:ext cx="1041612" cy="446405"/>
      </dsp:txXfrm>
    </dsp:sp>
    <dsp:sp modelId="{BF5282AF-BF8E-4E0D-86C9-547280E82851}">
      <dsp:nvSpPr>
        <dsp:cNvPr id="0" name=""/>
        <dsp:cNvSpPr/>
      </dsp:nvSpPr>
      <dsp:spPr>
        <a:xfrm rot="5400000">
          <a:off x="3177892" y="-503688"/>
          <a:ext cx="1696227" cy="59687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latin typeface="Arial" pitchFamily="34" charset="0"/>
              <a:cs typeface="Arial" pitchFamily="34" charset="0"/>
            </a:rPr>
            <a:t>Социально-психологическая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  - </a:t>
          </a:r>
          <a:r>
            <a:rPr lang="ru-RU" sz="1800" kern="1200" dirty="0"/>
            <a:t>вхождение в трудовой коллектив, формирование нового психологического стереотипа поведения, коррекция личностных качеств в соответствии с требованиями педагогической деятельности, принятие ценностей организационной культуры, норм и правил поведения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1041613" y="1715394"/>
        <a:ext cx="5885984" cy="1530621"/>
      </dsp:txXfrm>
    </dsp:sp>
    <dsp:sp modelId="{ABB26327-F14A-4298-BA35-C9C6ED724C6B}">
      <dsp:nvSpPr>
        <dsp:cNvPr id="0" name=""/>
        <dsp:cNvSpPr/>
      </dsp:nvSpPr>
      <dsp:spPr>
        <a:xfrm rot="5400000">
          <a:off x="-223202" y="4043736"/>
          <a:ext cx="1488017" cy="1041612"/>
        </a:xfrm>
        <a:prstGeom prst="chevron">
          <a:avLst/>
        </a:prstGeom>
        <a:solidFill>
          <a:srgbClr val="FFFF00"/>
        </a:solidFill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*</a:t>
          </a:r>
        </a:p>
      </dsp:txBody>
      <dsp:txXfrm rot="-5400000">
        <a:off x="1" y="4341339"/>
        <a:ext cx="1041612" cy="446405"/>
      </dsp:txXfrm>
    </dsp:sp>
    <dsp:sp modelId="{AAB3205C-E358-4C20-B371-BEA4D83D1EA0}">
      <dsp:nvSpPr>
        <dsp:cNvPr id="0" name=""/>
        <dsp:cNvSpPr/>
      </dsp:nvSpPr>
      <dsp:spPr>
        <a:xfrm rot="5400000">
          <a:off x="3054772" y="1537696"/>
          <a:ext cx="1928619" cy="59687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latin typeface="Arial" pitchFamily="34" charset="0"/>
              <a:cs typeface="Arial" pitchFamily="34" charset="0"/>
            </a:rPr>
            <a:t>Профессиональная 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- </a:t>
          </a:r>
          <a:r>
            <a:rPr lang="ru-RU" sz="1800" kern="1200" dirty="0"/>
            <a:t>активное освоение педагогом действий  в соответствии с должностными обязанностями, требованиями образовательного процесса, спецификой контингента обучающихся; привыкание молодого специалиста к новым аспектам деятельности – административно-правовым, социально-экономическим, управленческим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1034689" y="3651927"/>
        <a:ext cx="5874640" cy="1740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5CA11-05B9-4547-8934-A69F81FAB5F4}">
      <dsp:nvSpPr>
        <dsp:cNvPr id="0" name=""/>
        <dsp:cNvSpPr/>
      </dsp:nvSpPr>
      <dsp:spPr>
        <a:xfrm rot="5400000">
          <a:off x="4042033" y="-1848364"/>
          <a:ext cx="1047750" cy="50103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600" kern="1200" dirty="0"/>
            <a:t>повышенные физические и психоэмоциональные нагрузки, взаимоотношения с коллегами, руководством, родителями</a:t>
          </a:r>
        </a:p>
      </dsp:txBody>
      <dsp:txXfrm rot="-5400000">
        <a:off x="2060717" y="184099"/>
        <a:ext cx="4959237" cy="945456"/>
      </dsp:txXfrm>
    </dsp:sp>
    <dsp:sp modelId="{22B27FCE-64FC-48BA-9853-B1D880561016}">
      <dsp:nvSpPr>
        <dsp:cNvPr id="0" name=""/>
        <dsp:cNvSpPr/>
      </dsp:nvSpPr>
      <dsp:spPr>
        <a:xfrm>
          <a:off x="65157" y="1984"/>
          <a:ext cx="1995558" cy="1309687"/>
        </a:xfrm>
        <a:prstGeom prst="roundRect">
          <a:avLst/>
        </a:prstGeom>
        <a:solidFill>
          <a:srgbClr val="FFDB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1"/>
              </a:solidFill>
            </a:rPr>
            <a:t>организационные</a:t>
          </a:r>
        </a:p>
      </dsp:txBody>
      <dsp:txXfrm>
        <a:off x="129091" y="65918"/>
        <a:ext cx="1867690" cy="1181819"/>
      </dsp:txXfrm>
    </dsp:sp>
    <dsp:sp modelId="{443149CE-1AF5-4443-AEB1-0A03BDC11020}">
      <dsp:nvSpPr>
        <dsp:cNvPr id="0" name=""/>
        <dsp:cNvSpPr/>
      </dsp:nvSpPr>
      <dsp:spPr>
        <a:xfrm rot="5400000">
          <a:off x="4040955" y="-472114"/>
          <a:ext cx="1047750" cy="50082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повышенная тревожность, высокий уровень ответственности, низкая самооценка, неуверенность в себе, низкая мотивация к профессиональной деятельности, жизненные кризисы</a:t>
          </a:r>
        </a:p>
      </dsp:txBody>
      <dsp:txXfrm rot="-5400000">
        <a:off x="2060716" y="1559272"/>
        <a:ext cx="4957082" cy="945456"/>
      </dsp:txXfrm>
    </dsp:sp>
    <dsp:sp modelId="{E21D869C-C063-4AAA-A94B-22270DB1CAF5}">
      <dsp:nvSpPr>
        <dsp:cNvPr id="0" name=""/>
        <dsp:cNvSpPr/>
      </dsp:nvSpPr>
      <dsp:spPr>
        <a:xfrm>
          <a:off x="65157" y="1377156"/>
          <a:ext cx="1995558" cy="1309687"/>
        </a:xfrm>
        <a:prstGeom prst="roundRect">
          <a:avLst/>
        </a:prstGeom>
        <a:solidFill>
          <a:srgbClr val="FFDB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1"/>
              </a:solidFill>
            </a:rPr>
            <a:t>личностные</a:t>
          </a:r>
        </a:p>
      </dsp:txBody>
      <dsp:txXfrm>
        <a:off x="129091" y="1441090"/>
        <a:ext cx="1867690" cy="1181819"/>
      </dsp:txXfrm>
    </dsp:sp>
    <dsp:sp modelId="{86784848-B394-479B-A069-00B9FFAE8626}">
      <dsp:nvSpPr>
        <dsp:cNvPr id="0" name=""/>
        <dsp:cNvSpPr/>
      </dsp:nvSpPr>
      <dsp:spPr>
        <a:xfrm rot="5400000">
          <a:off x="4033231" y="866635"/>
          <a:ext cx="1047750" cy="50810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отсутствие стартовых возможностей и профессионального опыта работы в условиях перехода на новые образовательные стандарты, изменение структуры действий педагога в контексте системно-деятельностного подхода</a:t>
          </a:r>
        </a:p>
      </dsp:txBody>
      <dsp:txXfrm rot="-5400000">
        <a:off x="2016571" y="2934443"/>
        <a:ext cx="5029925" cy="945456"/>
      </dsp:txXfrm>
    </dsp:sp>
    <dsp:sp modelId="{4C3D3DA1-3EF9-4292-8D3A-EDFFE3E287A9}">
      <dsp:nvSpPr>
        <dsp:cNvPr id="0" name=""/>
        <dsp:cNvSpPr/>
      </dsp:nvSpPr>
      <dsp:spPr>
        <a:xfrm>
          <a:off x="98254" y="2743199"/>
          <a:ext cx="1951413" cy="1309687"/>
        </a:xfrm>
        <a:prstGeom prst="roundRect">
          <a:avLst/>
        </a:prstGeom>
        <a:solidFill>
          <a:srgbClr val="FFDB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1"/>
              </a:solidFill>
            </a:rPr>
            <a:t>инновационные</a:t>
          </a:r>
        </a:p>
      </dsp:txBody>
      <dsp:txXfrm>
        <a:off x="162188" y="2807133"/>
        <a:ext cx="1823545" cy="1181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6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3733800"/>
            <a:ext cx="6324600" cy="704850"/>
          </a:xfrm>
          <a:effectLst/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МОЛОДОЙ  ПЕДАГОГ: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283964"/>
            <a:ext cx="3962400" cy="685800"/>
          </a:xfrm>
          <a:effectLst/>
        </p:spPr>
        <p:txBody>
          <a:bodyPr/>
          <a:lstStyle/>
          <a:p>
            <a:pPr algn="l"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адаптации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13EEC7-2BF1-4609-8CA6-3B595CCF34D1}"/>
              </a:ext>
            </a:extLst>
          </p:cNvPr>
          <p:cNvSpPr txBox="1">
            <a:spLocks noChangeArrowheads="1"/>
          </p:cNvSpPr>
          <p:nvPr/>
        </p:nvSpPr>
        <p:spPr>
          <a:xfrm>
            <a:off x="4914900" y="4648677"/>
            <a:ext cx="4191000" cy="95478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1500" dirty="0">
                <a:solidFill>
                  <a:schemeClr val="tx1"/>
                </a:solidFill>
              </a:rPr>
              <a:t>Смирнова Наталья Александровна, директор Центра непрерывного повышения профессионального мастерства педагогических работников в г. Череповце АОУ ВО ДПО «Вологодский институт развития образования»  </a:t>
            </a:r>
            <a:endParaRPr lang="en-US" sz="1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381000" y="1143000"/>
            <a:ext cx="85344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lang="ru-RU" sz="2800" b="1" dirty="0"/>
              <a:t>К кому обращаются за помощью </a:t>
            </a:r>
          </a:p>
          <a:p>
            <a:pPr algn="ctr" latinLnBrk="1">
              <a:defRPr/>
            </a:pPr>
            <a:r>
              <a:rPr lang="ru-RU" sz="2800" b="1" dirty="0"/>
              <a:t>в затруднительных ситуациях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D4E9D3B-0A2E-4931-BCCA-7D4620BF9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991607"/>
              </p:ext>
            </p:extLst>
          </p:nvPr>
        </p:nvGraphicFramePr>
        <p:xfrm>
          <a:off x="685800" y="2219196"/>
          <a:ext cx="7465695" cy="2419608"/>
        </p:xfrm>
        <a:graphic>
          <a:graphicData uri="http://schemas.openxmlformats.org/drawingml/2006/table">
            <a:tbl>
              <a:tblPr firstRow="1" firstCol="1" bandRow="1"/>
              <a:tblGrid>
                <a:gridCol w="5472439">
                  <a:extLst>
                    <a:ext uri="{9D8B030D-6E8A-4147-A177-3AD203B41FA5}">
                      <a16:colId xmlns:a16="http://schemas.microsoft.com/office/drawing/2014/main" val="563451348"/>
                    </a:ext>
                  </a:extLst>
                </a:gridCol>
                <a:gridCol w="1993256">
                  <a:extLst>
                    <a:ext uri="{9D8B030D-6E8A-4147-A177-3AD203B41FA5}">
                      <a16:colId xmlns:a16="http://schemas.microsoft.com/office/drawing/2014/main" val="35479569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Вариант ответа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Количество, %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186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52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 коллегам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30,7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7200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52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 администрации (директору, и. т.д.)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27,6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9083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52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 наставнику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21,3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089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52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 руководителю методического объединения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12.6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25537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52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 методисту по предмету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3,1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132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52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 знаю к кому обратиться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3,1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301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52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Другое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1,6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661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342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381000" y="1143000"/>
            <a:ext cx="85344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lang="ru-RU" sz="2800" b="1" dirty="0"/>
              <a:t>Чем вызвано </a:t>
            </a:r>
          </a:p>
          <a:p>
            <a:pPr algn="ctr" latinLnBrk="1">
              <a:defRPr/>
            </a:pPr>
            <a:r>
              <a:rPr lang="ru-RU" sz="2800" b="1" dirty="0"/>
              <a:t>удовлетворение в профессиональной деятельности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3E63332-A830-4D07-901A-3C66CDDDA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772063"/>
              </p:ext>
            </p:extLst>
          </p:nvPr>
        </p:nvGraphicFramePr>
        <p:xfrm>
          <a:off x="838200" y="2133600"/>
          <a:ext cx="7239000" cy="2769429"/>
        </p:xfrm>
        <a:graphic>
          <a:graphicData uri="http://schemas.openxmlformats.org/drawingml/2006/table">
            <a:tbl>
              <a:tblPr firstRow="1" firstCol="1" bandRow="1"/>
              <a:tblGrid>
                <a:gridCol w="5334000">
                  <a:extLst>
                    <a:ext uri="{9D8B030D-6E8A-4147-A177-3AD203B41FA5}">
                      <a16:colId xmlns:a16="http://schemas.microsoft.com/office/drawing/2014/main" val="22110205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5472310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Вариант ответа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Количество, %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265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Общение с учениками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25.3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328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Творческий характер работы учителя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20,2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7444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Проведение уроков по предмету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15,7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387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Общение с коллегами-учителями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15,2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034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Статус учителя, учительской профессии в обществе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14,0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301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Помощь администрации образовательного учреждения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9,6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329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15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381000" y="1143000"/>
            <a:ext cx="85344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lang="ru-RU" sz="2800" b="1" dirty="0"/>
              <a:t>Предпочтительные формы профессионального развития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5E8F6E7-BC61-4F09-A082-1C7D74DFF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24813"/>
              </p:ext>
            </p:extLst>
          </p:nvPr>
        </p:nvGraphicFramePr>
        <p:xfrm>
          <a:off x="457200" y="1981200"/>
          <a:ext cx="8305800" cy="3326961"/>
        </p:xfrm>
        <a:graphic>
          <a:graphicData uri="http://schemas.openxmlformats.org/drawingml/2006/table">
            <a:tbl>
              <a:tblPr firstRow="1" firstCol="1" bandRow="1"/>
              <a:tblGrid>
                <a:gridCol w="6400800">
                  <a:extLst>
                    <a:ext uri="{9D8B030D-6E8A-4147-A177-3AD203B41FA5}">
                      <a16:colId xmlns:a16="http://schemas.microsoft.com/office/drawing/2014/main" val="162792567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387639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Вариант ответа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Количество, %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591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Мастер-классы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18,6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944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Самообразование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15,7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323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Курсы повышения квалификации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15,7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372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Индивидуальная помощь со стороны наставника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12,8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673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Школа молодого специалиста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8,7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66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Практико-ориентированный семинар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7,6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449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Стажировочные площадки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7,0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155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Вебинары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6,4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765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Индивидуальный образовательный маршрут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4,7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399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Конференции, круглые столы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2,9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028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75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76200" y="1143000"/>
            <a:ext cx="85344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ru-RU" altLang="ko-KR" sz="3200" b="1" dirty="0">
                <a:latin typeface="Arial" pitchFamily="34" charset="0"/>
                <a:ea typeface="굴림" pitchFamily="34" charset="-127"/>
                <a:cs typeface="Arial" pitchFamily="34" charset="0"/>
              </a:rPr>
              <a:t>Стратегии поведения начинающего учителя</a:t>
            </a:r>
            <a:endParaRPr kumimoji="1" lang="en-US" altLang="ko-KR" sz="3200" b="1" dirty="0">
              <a:latin typeface="Arial" pitchFamily="34" charset="0"/>
              <a:ea typeface="굴림" pitchFamily="34" charset="-127"/>
              <a:cs typeface="Arial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457209" y="1981200"/>
            <a:ext cx="3799997" cy="381000"/>
          </a:xfrm>
          <a:custGeom>
            <a:avLst/>
            <a:gdLst>
              <a:gd name="connsiteX0" fmla="*/ 0 w 3799997"/>
              <a:gd name="connsiteY0" fmla="*/ 0 h 443556"/>
              <a:gd name="connsiteX1" fmla="*/ 3799997 w 3799997"/>
              <a:gd name="connsiteY1" fmla="*/ 0 h 443556"/>
              <a:gd name="connsiteX2" fmla="*/ 3799997 w 3799997"/>
              <a:gd name="connsiteY2" fmla="*/ 443556 h 443556"/>
              <a:gd name="connsiteX3" fmla="*/ 0 w 3799997"/>
              <a:gd name="connsiteY3" fmla="*/ 443556 h 443556"/>
              <a:gd name="connsiteX4" fmla="*/ 0 w 3799997"/>
              <a:gd name="connsiteY4" fmla="*/ 0 h 44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9997" h="443556">
                <a:moveTo>
                  <a:pt x="0" y="0"/>
                </a:moveTo>
                <a:lnTo>
                  <a:pt x="3799997" y="0"/>
                </a:lnTo>
                <a:lnTo>
                  <a:pt x="3799997" y="443556"/>
                </a:lnTo>
                <a:lnTo>
                  <a:pt x="0" y="44355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Пассивная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457200" y="2590800"/>
            <a:ext cx="3800006" cy="2819400"/>
          </a:xfrm>
          <a:custGeom>
            <a:avLst/>
            <a:gdLst>
              <a:gd name="connsiteX0" fmla="*/ 0 w 3799997"/>
              <a:gd name="connsiteY0" fmla="*/ 0 h 3185693"/>
              <a:gd name="connsiteX1" fmla="*/ 3799997 w 3799997"/>
              <a:gd name="connsiteY1" fmla="*/ 0 h 3185693"/>
              <a:gd name="connsiteX2" fmla="*/ 3799997 w 3799997"/>
              <a:gd name="connsiteY2" fmla="*/ 3185693 h 3185693"/>
              <a:gd name="connsiteX3" fmla="*/ 0 w 3799997"/>
              <a:gd name="connsiteY3" fmla="*/ 3185693 h 3185693"/>
              <a:gd name="connsiteX4" fmla="*/ 0 w 3799997"/>
              <a:gd name="connsiteY4" fmla="*/ 0 h 31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9997" h="3185693">
                <a:moveTo>
                  <a:pt x="0" y="0"/>
                </a:moveTo>
                <a:lnTo>
                  <a:pt x="3799997" y="0"/>
                </a:lnTo>
                <a:lnTo>
                  <a:pt x="3799997" y="3185693"/>
                </a:lnTo>
                <a:lnTo>
                  <a:pt x="0" y="3185693"/>
                </a:lnTo>
                <a:lnTo>
                  <a:pt x="0" y="0"/>
                </a:lnTo>
                <a:close/>
              </a:path>
            </a:pathLst>
          </a:custGeom>
          <a:solidFill>
            <a:srgbClr val="FFFCDF">
              <a:alpha val="90000"/>
            </a:srgb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70688" bIns="192024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kern="1200" dirty="0">
                <a:latin typeface="Arial" pitchFamily="34" charset="0"/>
                <a:cs typeface="Arial" pitchFamily="34" charset="0"/>
              </a:rPr>
              <a:t>неуверенность в своей проф. компетентности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kern="1200" dirty="0">
                <a:latin typeface="Arial" pitchFamily="34" charset="0"/>
                <a:cs typeface="Arial" pitchFamily="34" charset="0"/>
              </a:rPr>
              <a:t>сопротивление изменениям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kern="1200" dirty="0">
                <a:latin typeface="Arial" pitchFamily="34" charset="0"/>
                <a:cs typeface="Arial" pitchFamily="34" charset="0"/>
              </a:rPr>
              <a:t>ухудшение самочувствия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kern="1200" dirty="0" err="1">
                <a:latin typeface="Arial" pitchFamily="34" charset="0"/>
                <a:cs typeface="Arial" pitchFamily="34" charset="0"/>
              </a:rPr>
              <a:t>дистанцирование</a:t>
            </a:r>
            <a:endParaRPr lang="ru-RU" sz="20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4724400" y="1981200"/>
            <a:ext cx="4046200" cy="381000"/>
          </a:xfrm>
          <a:custGeom>
            <a:avLst/>
            <a:gdLst>
              <a:gd name="connsiteX0" fmla="*/ 0 w 3799997"/>
              <a:gd name="connsiteY0" fmla="*/ 0 h 16433"/>
              <a:gd name="connsiteX1" fmla="*/ 3799997 w 3799997"/>
              <a:gd name="connsiteY1" fmla="*/ 0 h 16433"/>
              <a:gd name="connsiteX2" fmla="*/ 3799997 w 3799997"/>
              <a:gd name="connsiteY2" fmla="*/ 16433 h 16433"/>
              <a:gd name="connsiteX3" fmla="*/ 0 w 3799997"/>
              <a:gd name="connsiteY3" fmla="*/ 16433 h 16433"/>
              <a:gd name="connsiteX4" fmla="*/ 0 w 3799997"/>
              <a:gd name="connsiteY4" fmla="*/ 0 h 1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9997" h="16433">
                <a:moveTo>
                  <a:pt x="0" y="0"/>
                </a:moveTo>
                <a:lnTo>
                  <a:pt x="3799997" y="0"/>
                </a:lnTo>
                <a:lnTo>
                  <a:pt x="3799997" y="16433"/>
                </a:lnTo>
                <a:lnTo>
                  <a:pt x="0" y="16433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Активная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4724400" y="2590800"/>
            <a:ext cx="4046200" cy="2819400"/>
          </a:xfrm>
          <a:custGeom>
            <a:avLst/>
            <a:gdLst>
              <a:gd name="connsiteX0" fmla="*/ 0 w 4111483"/>
              <a:gd name="connsiteY0" fmla="*/ 0 h 3431232"/>
              <a:gd name="connsiteX1" fmla="*/ 4111483 w 4111483"/>
              <a:gd name="connsiteY1" fmla="*/ 0 h 3431232"/>
              <a:gd name="connsiteX2" fmla="*/ 4111483 w 4111483"/>
              <a:gd name="connsiteY2" fmla="*/ 3431232 h 3431232"/>
              <a:gd name="connsiteX3" fmla="*/ 0 w 4111483"/>
              <a:gd name="connsiteY3" fmla="*/ 3431232 h 3431232"/>
              <a:gd name="connsiteX4" fmla="*/ 0 w 4111483"/>
              <a:gd name="connsiteY4" fmla="*/ 0 h 343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1483" h="3431232">
                <a:moveTo>
                  <a:pt x="0" y="0"/>
                </a:moveTo>
                <a:lnTo>
                  <a:pt x="4111483" y="0"/>
                </a:lnTo>
                <a:lnTo>
                  <a:pt x="4111483" y="3431232"/>
                </a:lnTo>
                <a:lnTo>
                  <a:pt x="0" y="3431232"/>
                </a:lnTo>
                <a:lnTo>
                  <a:pt x="0" y="0"/>
                </a:lnTo>
                <a:close/>
              </a:path>
            </a:pathLst>
          </a:custGeom>
          <a:solidFill>
            <a:srgbClr val="FFFCDF">
              <a:alpha val="90000"/>
            </a:srgb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70688" bIns="192024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kern="1200" dirty="0">
                <a:latin typeface="Arial" pitchFamily="34" charset="0"/>
                <a:cs typeface="Arial" pitchFamily="34" charset="0"/>
              </a:rPr>
              <a:t>оптимистичное мировоззрение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kern="1200" dirty="0">
                <a:latin typeface="Arial" pitchFamily="34" charset="0"/>
                <a:cs typeface="Arial" pitchFamily="34" charset="0"/>
              </a:rPr>
              <a:t>устойчивая положительная самооценка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kern="1200" dirty="0">
                <a:latin typeface="Arial" pitchFamily="34" charset="0"/>
                <a:cs typeface="Arial" pitchFamily="34" charset="0"/>
              </a:rPr>
              <a:t>реалистичный подход к жизни и желание достичь более высокой позиции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kern="1200" dirty="0">
                <a:latin typeface="Arial" pitchFamily="34" charset="0"/>
                <a:cs typeface="Arial" pitchFamily="34" charset="0"/>
              </a:rPr>
              <a:t>уверенное профессиональное развитие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941C47-CE65-467D-8BB4-CC55872811E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2EE5D5-5714-493F-A6C2-B4983CB857C4}"/>
              </a:ext>
            </a:extLst>
          </p:cNvPr>
          <p:cNvSpPr/>
          <p:nvPr/>
        </p:nvSpPr>
        <p:spPr>
          <a:xfrm>
            <a:off x="0" y="-1"/>
            <a:ext cx="9144000" cy="1654308"/>
          </a:xfrm>
          <a:prstGeom prst="rect">
            <a:avLst/>
          </a:prstGeom>
          <a:gradFill flip="none" rotWithShape="1">
            <a:gsLst>
              <a:gs pos="0">
                <a:srgbClr val="FFDB69"/>
              </a:gs>
              <a:gs pos="50000">
                <a:srgbClr val="FFF36D">
                  <a:tint val="44500"/>
                  <a:satMod val="160000"/>
                </a:srgbClr>
              </a:gs>
              <a:gs pos="100000">
                <a:srgbClr val="FFF36D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AutoShape 68">
            <a:extLst>
              <a:ext uri="{FF2B5EF4-FFF2-40B4-BE49-F238E27FC236}">
                <a16:creationId xmlns:a16="http://schemas.microsoft.com/office/drawing/2014/main" id="{2ED4EC57-F574-4579-8B63-1F21453212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1000" y="228600"/>
            <a:ext cx="8382000" cy="16002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Особенности управления процессом </a:t>
            </a:r>
          </a:p>
          <a:p>
            <a:pPr algn="ctr" latinLnBrk="1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адаптации молодых специалистов </a:t>
            </a:r>
          </a:p>
          <a:p>
            <a:pPr algn="ctr" latinLnBrk="1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в образовательной организации</a:t>
            </a:r>
            <a:endParaRPr kumimoji="1" lang="en-US" altLang="ko-KR" sz="3200" b="1" dirty="0">
              <a:latin typeface="Arial" pitchFamily="34" charset="0"/>
              <a:ea typeface="굴림" pitchFamily="34" charset="-127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04800" y="1905000"/>
          <a:ext cx="8610600" cy="480060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077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Содержание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8020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Руководитель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образователь-ного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учреждения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6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1803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Знакомит: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Courier New"/>
                        <a:buChar char="­"/>
                        <a:tabLst>
                          <a:tab pos="66675" algn="l"/>
                          <a:tab pos="11430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образовательным учреждением, где предстоит работать новичку, с его особенностями и традициями;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Courier New"/>
                        <a:buChar char="­"/>
                        <a:tabLst>
                          <a:tab pos="11430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уставными и договорными документами; 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Courier New"/>
                        <a:buChar char="­"/>
                        <a:tabLst>
                          <a:tab pos="11430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должностными и функциональными обязанностями;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Courier New"/>
                        <a:buChar char="­"/>
                        <a:tabLst>
                          <a:tab pos="11430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объёмом педагогической нагрузки.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832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Инспектор по кадрам</a:t>
                      </a:r>
                      <a:endParaRPr lang="ru-RU" sz="12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6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Courier New"/>
                        <a:buChar char="­"/>
                        <a:tabLst>
                          <a:tab pos="11430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оформляет прием работника в соответствии с трудовым законодательством;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Courier New"/>
                        <a:buChar char="­"/>
                        <a:tabLst>
                          <a:tab pos="11430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знакомит с положениями о дисциплине в организации, о рабочем времени и времени отдыха;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Courier New"/>
                        <a:buChar char="­"/>
                        <a:tabLst>
                          <a:tab pos="11430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направляет на инструктаж по технике безопасности, производственной санитарии и противопожарной защите, правилам и нормам охраны труда;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Courier New"/>
                        <a:buChar char="­"/>
                        <a:tabLst>
                          <a:tab pos="11430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формирует и ведет личное дело работников, информирует о вносимых изменениях, связанных с будущей трудовой деятельностью.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301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Заместители руководителя</a:t>
                      </a:r>
                      <a:endParaRPr lang="ru-RU" sz="12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6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Courier New"/>
                        <a:buChar char="­"/>
                        <a:tabLst>
                          <a:tab pos="11430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проводят знакомство с коллективом, с коллегами по работе, с рабочим местом;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Courier New"/>
                        <a:buChar char="­"/>
                        <a:tabLst>
                          <a:tab pos="11430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составляют программу адаптации молодого специалиста;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Courier New"/>
                        <a:buChar char="­"/>
                        <a:tabLst>
                          <a:tab pos="11430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осуществляют контроль процесса адаптации молодого специалиста;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Courier New"/>
                        <a:buChar char="­"/>
                        <a:tabLst>
                          <a:tab pos="11430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организуют работу наставников с молодыми специалистами.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360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Руководители методических объединений</a:t>
                      </a:r>
                      <a:endParaRPr lang="ru-RU" sz="12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6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Courier New"/>
                        <a:buChar char="­"/>
                        <a:tabLst>
                          <a:tab pos="11430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планируют мероприятия по повышению уровня квалификации молодого специалиста;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Courier New"/>
                        <a:buChar char="­"/>
                        <a:tabLst>
                          <a:tab pos="11430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привлекают к участию в конкурсах профессионального мастерства;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Courier New"/>
                        <a:buChar char="­"/>
                        <a:tabLst>
                          <a:tab pos="11430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оказывают помощь в определении содержания, форм, методов и средств обучения;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Courier New"/>
                        <a:buChar char="­"/>
                        <a:tabLst>
                          <a:tab pos="11430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оказывают консультативную и практическую помощь молодым работникам по соответствующему направлению деятельности.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010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Профсоюзный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комитет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6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Courier New"/>
                        <a:buChar char="­"/>
                        <a:tabLst>
                          <a:tab pos="11430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знакомит с деятельностью профсоюзной организацией с целью вовлечения сотрудника в общественную деятельность;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342900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Courier New"/>
                        <a:buChar char="­"/>
                        <a:tabLst>
                          <a:tab pos="11430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содержанием коллективного договора.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217" marR="6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189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l"/>
            <a:r>
              <a:rPr lang="ru-RU" sz="3600" b="1" dirty="0">
                <a:latin typeface="Arial" pitchFamily="34" charset="0"/>
                <a:cs typeface="Arial" pitchFamily="34" charset="0"/>
              </a:rPr>
              <a:t>Наставничество</a:t>
            </a:r>
            <a:r>
              <a:rPr lang="ru-RU" sz="36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4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/>
            <a:r>
              <a:rPr lang="ru-RU" sz="2400" dirty="0">
                <a:latin typeface="Arial" pitchFamily="34" charset="0"/>
                <a:cs typeface="Arial" pitchFamily="34" charset="0"/>
              </a:rPr>
              <a:t>– процесс передачи социального опыта, форма преемственности поколений, одна из наиболее эффективных форм профессиональной адаптации, способствующая повышению профессиональной компетентности и закреплению молодых педагогических кадров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152400" y="1066800"/>
            <a:ext cx="70008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ru-RU" altLang="ko-KR" sz="3500" dirty="0">
                <a:ea typeface="굴림" pitchFamily="34" charset="-127"/>
              </a:rPr>
              <a:t>Основные аспекты деятельности наставника:</a:t>
            </a:r>
            <a:endParaRPr kumimoji="1" lang="en-US" altLang="ko-KR" sz="3500" dirty="0">
              <a:ea typeface="굴림" pitchFamily="34" charset="-127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A53AD85D-234B-4C79-A4CD-1A304B88A600}"/>
              </a:ext>
            </a:extLst>
          </p:cNvPr>
          <p:cNvSpPr txBox="1">
            <a:spLocks/>
          </p:cNvSpPr>
          <p:nvPr/>
        </p:nvSpPr>
        <p:spPr>
          <a:xfrm>
            <a:off x="116456" y="1600200"/>
            <a:ext cx="8951343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знакомит молодого специалиста с  требованиями  законодательства в сфере образования, ведомственных нормативных актов;</a:t>
            </a:r>
          </a:p>
          <a:p>
            <a:pPr marL="180975" indent="-180975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разрабатывает совместно с молодым специалистом план профессионального становления последнего с учетом уровня его педагогической, методической и профессиональной подготовки по предмету;</a:t>
            </a:r>
          </a:p>
          <a:p>
            <a:pPr marL="180975" indent="-180975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проводит необходимое обучение; контролирует  и оценивает самостоятельное проведение молодым специалистом учебных занятий и внеклассных мероприятий; дает конкретные задания с определенным сроком их выполнения; контролирует работу, оказывать необходимую помощь;</a:t>
            </a:r>
          </a:p>
          <a:p>
            <a:pPr marL="180975" indent="-180975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оказывает молодому специалисту индивидуальную помощь в овладении педагогической профессией, практическими приемами и способами качественного проведения занятий, выявляет и помогает устранять допущенные ошибки;</a:t>
            </a:r>
          </a:p>
          <a:p>
            <a:pPr marL="180975" indent="-180975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развивает личным примером положительные качества молодого специалиста, корректирует его поведение в учебном заведении, привлекает к участию в общественной жизни коллектива, содействует развитию общекультурного и профессионального кругозора;</a:t>
            </a:r>
          </a:p>
          <a:p>
            <a:pPr marL="180975" indent="-180975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подводит итоги профессиональной адаптации молодого специалиста, составляет отчет по итогам наставничества с заключением о результатах прохождения адаптации, с предложениями по дальнейшей работе молодого специалиста.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941C47-CE65-467D-8BB4-CC55872811E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2EE5D5-5714-493F-A6C2-B4983CB857C4}"/>
              </a:ext>
            </a:extLst>
          </p:cNvPr>
          <p:cNvSpPr/>
          <p:nvPr/>
        </p:nvSpPr>
        <p:spPr>
          <a:xfrm>
            <a:off x="0" y="-1"/>
            <a:ext cx="9144000" cy="1654308"/>
          </a:xfrm>
          <a:prstGeom prst="rect">
            <a:avLst/>
          </a:prstGeom>
          <a:gradFill flip="none" rotWithShape="1">
            <a:gsLst>
              <a:gs pos="0">
                <a:srgbClr val="FFDB69"/>
              </a:gs>
              <a:gs pos="50000">
                <a:srgbClr val="FFF36D">
                  <a:tint val="44500"/>
                  <a:satMod val="160000"/>
                </a:srgbClr>
              </a:gs>
              <a:gs pos="100000">
                <a:srgbClr val="FFF36D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AutoShape 68">
            <a:extLst>
              <a:ext uri="{FF2B5EF4-FFF2-40B4-BE49-F238E27FC236}">
                <a16:creationId xmlns:a16="http://schemas.microsoft.com/office/drawing/2014/main" id="{2ED4EC57-F574-4579-8B63-1F21453212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4800" y="176830"/>
            <a:ext cx="8382000" cy="762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Ролевые позиции наставников</a:t>
            </a:r>
            <a:endParaRPr kumimoji="1" lang="en-US" altLang="ko-KR" sz="3200" b="1" dirty="0">
              <a:latin typeface="Arial" pitchFamily="34" charset="0"/>
              <a:ea typeface="굴림" pitchFamily="34" charset="-127"/>
              <a:cs typeface="Arial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A6246E-4536-4E6A-8BC8-6B5B40DB2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67" y="1555630"/>
            <a:ext cx="2602148" cy="19992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AF127BD-7A2F-43CC-81E4-44FF2A59E3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3"/>
          <a:stretch/>
        </p:blipFill>
        <p:spPr>
          <a:xfrm>
            <a:off x="6466935" y="1524000"/>
            <a:ext cx="2448465" cy="199921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80FB47A-CC1A-4B83-BA00-D02E0490A8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" r="7127"/>
          <a:stretch/>
        </p:blipFill>
        <p:spPr>
          <a:xfrm>
            <a:off x="922950" y="4477788"/>
            <a:ext cx="3151593" cy="1999211"/>
          </a:xfrm>
          <a:prstGeom prst="rect">
            <a:avLst/>
          </a:prstGeom>
        </p:spPr>
      </p:pic>
      <p:sp>
        <p:nvSpPr>
          <p:cNvPr id="19" name="Полилиния 6">
            <a:extLst>
              <a:ext uri="{FF2B5EF4-FFF2-40B4-BE49-F238E27FC236}">
                <a16:creationId xmlns:a16="http://schemas.microsoft.com/office/drawing/2014/main" id="{24BDFC79-1546-4118-8789-AB21077EE7B9}"/>
              </a:ext>
            </a:extLst>
          </p:cNvPr>
          <p:cNvSpPr/>
          <p:nvPr/>
        </p:nvSpPr>
        <p:spPr>
          <a:xfrm>
            <a:off x="228600" y="988450"/>
            <a:ext cx="2602148" cy="381000"/>
          </a:xfrm>
          <a:custGeom>
            <a:avLst/>
            <a:gdLst>
              <a:gd name="connsiteX0" fmla="*/ 0 w 3799997"/>
              <a:gd name="connsiteY0" fmla="*/ 0 h 443556"/>
              <a:gd name="connsiteX1" fmla="*/ 3799997 w 3799997"/>
              <a:gd name="connsiteY1" fmla="*/ 0 h 443556"/>
              <a:gd name="connsiteX2" fmla="*/ 3799997 w 3799997"/>
              <a:gd name="connsiteY2" fmla="*/ 443556 h 443556"/>
              <a:gd name="connsiteX3" fmla="*/ 0 w 3799997"/>
              <a:gd name="connsiteY3" fmla="*/ 443556 h 443556"/>
              <a:gd name="connsiteX4" fmla="*/ 0 w 3799997"/>
              <a:gd name="connsiteY4" fmla="*/ 0 h 44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9997" h="443556">
                <a:moveTo>
                  <a:pt x="0" y="0"/>
                </a:moveTo>
                <a:lnTo>
                  <a:pt x="3799997" y="0"/>
                </a:lnTo>
                <a:lnTo>
                  <a:pt x="3799997" y="443556"/>
                </a:lnTo>
                <a:lnTo>
                  <a:pt x="0" y="44355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Наставник-навигатор</a:t>
            </a:r>
          </a:p>
        </p:txBody>
      </p:sp>
      <p:sp>
        <p:nvSpPr>
          <p:cNvPr id="20" name="Полилиния 6">
            <a:extLst>
              <a:ext uri="{FF2B5EF4-FFF2-40B4-BE49-F238E27FC236}">
                <a16:creationId xmlns:a16="http://schemas.microsoft.com/office/drawing/2014/main" id="{D83A42CD-3582-4E16-B365-FC75DD639EF0}"/>
              </a:ext>
            </a:extLst>
          </p:cNvPr>
          <p:cNvSpPr/>
          <p:nvPr/>
        </p:nvSpPr>
        <p:spPr>
          <a:xfrm>
            <a:off x="3347767" y="1001602"/>
            <a:ext cx="2602148" cy="381000"/>
          </a:xfrm>
          <a:custGeom>
            <a:avLst/>
            <a:gdLst>
              <a:gd name="connsiteX0" fmla="*/ 0 w 3799997"/>
              <a:gd name="connsiteY0" fmla="*/ 0 h 443556"/>
              <a:gd name="connsiteX1" fmla="*/ 3799997 w 3799997"/>
              <a:gd name="connsiteY1" fmla="*/ 0 h 443556"/>
              <a:gd name="connsiteX2" fmla="*/ 3799997 w 3799997"/>
              <a:gd name="connsiteY2" fmla="*/ 443556 h 443556"/>
              <a:gd name="connsiteX3" fmla="*/ 0 w 3799997"/>
              <a:gd name="connsiteY3" fmla="*/ 443556 h 443556"/>
              <a:gd name="connsiteX4" fmla="*/ 0 w 3799997"/>
              <a:gd name="connsiteY4" fmla="*/ 0 h 44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9997" h="443556">
                <a:moveTo>
                  <a:pt x="0" y="0"/>
                </a:moveTo>
                <a:lnTo>
                  <a:pt x="3799997" y="0"/>
                </a:lnTo>
                <a:lnTo>
                  <a:pt x="3799997" y="443556"/>
                </a:lnTo>
                <a:lnTo>
                  <a:pt x="0" y="44355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Наставник-эталон</a:t>
            </a:r>
          </a:p>
        </p:txBody>
      </p:sp>
      <p:sp>
        <p:nvSpPr>
          <p:cNvPr id="21" name="Полилиния 6">
            <a:extLst>
              <a:ext uri="{FF2B5EF4-FFF2-40B4-BE49-F238E27FC236}">
                <a16:creationId xmlns:a16="http://schemas.microsoft.com/office/drawing/2014/main" id="{8B7384B1-D1D0-4030-85DF-45DDAA15D062}"/>
              </a:ext>
            </a:extLst>
          </p:cNvPr>
          <p:cNvSpPr/>
          <p:nvPr/>
        </p:nvSpPr>
        <p:spPr>
          <a:xfrm>
            <a:off x="6466935" y="988450"/>
            <a:ext cx="2440967" cy="381000"/>
          </a:xfrm>
          <a:custGeom>
            <a:avLst/>
            <a:gdLst>
              <a:gd name="connsiteX0" fmla="*/ 0 w 3799997"/>
              <a:gd name="connsiteY0" fmla="*/ 0 h 443556"/>
              <a:gd name="connsiteX1" fmla="*/ 3799997 w 3799997"/>
              <a:gd name="connsiteY1" fmla="*/ 0 h 443556"/>
              <a:gd name="connsiteX2" fmla="*/ 3799997 w 3799997"/>
              <a:gd name="connsiteY2" fmla="*/ 443556 h 443556"/>
              <a:gd name="connsiteX3" fmla="*/ 0 w 3799997"/>
              <a:gd name="connsiteY3" fmla="*/ 443556 h 443556"/>
              <a:gd name="connsiteX4" fmla="*/ 0 w 3799997"/>
              <a:gd name="connsiteY4" fmla="*/ 0 h 44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9997" h="443556">
                <a:moveTo>
                  <a:pt x="0" y="0"/>
                </a:moveTo>
                <a:lnTo>
                  <a:pt x="3799997" y="0"/>
                </a:lnTo>
                <a:lnTo>
                  <a:pt x="3799997" y="443556"/>
                </a:lnTo>
                <a:lnTo>
                  <a:pt x="0" y="44355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Наставник-консультант</a:t>
            </a:r>
          </a:p>
        </p:txBody>
      </p:sp>
      <p:sp>
        <p:nvSpPr>
          <p:cNvPr id="22" name="Полилиния 6">
            <a:extLst>
              <a:ext uri="{FF2B5EF4-FFF2-40B4-BE49-F238E27FC236}">
                <a16:creationId xmlns:a16="http://schemas.microsoft.com/office/drawing/2014/main" id="{A5D32DEF-A462-433F-89F8-0AA9596E2137}"/>
              </a:ext>
            </a:extLst>
          </p:cNvPr>
          <p:cNvSpPr/>
          <p:nvPr/>
        </p:nvSpPr>
        <p:spPr>
          <a:xfrm>
            <a:off x="922950" y="3855743"/>
            <a:ext cx="3151593" cy="381000"/>
          </a:xfrm>
          <a:custGeom>
            <a:avLst/>
            <a:gdLst>
              <a:gd name="connsiteX0" fmla="*/ 0 w 3799997"/>
              <a:gd name="connsiteY0" fmla="*/ 0 h 443556"/>
              <a:gd name="connsiteX1" fmla="*/ 3799997 w 3799997"/>
              <a:gd name="connsiteY1" fmla="*/ 0 h 443556"/>
              <a:gd name="connsiteX2" fmla="*/ 3799997 w 3799997"/>
              <a:gd name="connsiteY2" fmla="*/ 443556 h 443556"/>
              <a:gd name="connsiteX3" fmla="*/ 0 w 3799997"/>
              <a:gd name="connsiteY3" fmla="*/ 443556 h 443556"/>
              <a:gd name="connsiteX4" fmla="*/ 0 w 3799997"/>
              <a:gd name="connsiteY4" fmla="*/ 0 h 44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9997" h="443556">
                <a:moveTo>
                  <a:pt x="0" y="0"/>
                </a:moveTo>
                <a:lnTo>
                  <a:pt x="3799997" y="0"/>
                </a:lnTo>
                <a:lnTo>
                  <a:pt x="3799997" y="443556"/>
                </a:lnTo>
                <a:lnTo>
                  <a:pt x="0" y="44355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Наставник-контролер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2D29154-BAB5-43B1-BBB6-7FE426F3D7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8" b="7743"/>
          <a:stretch/>
        </p:blipFill>
        <p:spPr>
          <a:xfrm>
            <a:off x="228599" y="1524000"/>
            <a:ext cx="2602148" cy="1999211"/>
          </a:xfrm>
          <a:prstGeom prst="rect">
            <a:avLst/>
          </a:prstGeom>
        </p:spPr>
      </p:pic>
      <p:sp>
        <p:nvSpPr>
          <p:cNvPr id="27" name="Полилиния 6">
            <a:extLst>
              <a:ext uri="{FF2B5EF4-FFF2-40B4-BE49-F238E27FC236}">
                <a16:creationId xmlns:a16="http://schemas.microsoft.com/office/drawing/2014/main" id="{4A668782-926E-40F7-9923-F95E4AE9DDA9}"/>
              </a:ext>
            </a:extLst>
          </p:cNvPr>
          <p:cNvSpPr/>
          <p:nvPr/>
        </p:nvSpPr>
        <p:spPr>
          <a:xfrm>
            <a:off x="5237672" y="3858618"/>
            <a:ext cx="3151593" cy="381000"/>
          </a:xfrm>
          <a:custGeom>
            <a:avLst/>
            <a:gdLst>
              <a:gd name="connsiteX0" fmla="*/ 0 w 3799997"/>
              <a:gd name="connsiteY0" fmla="*/ 0 h 443556"/>
              <a:gd name="connsiteX1" fmla="*/ 3799997 w 3799997"/>
              <a:gd name="connsiteY1" fmla="*/ 0 h 443556"/>
              <a:gd name="connsiteX2" fmla="*/ 3799997 w 3799997"/>
              <a:gd name="connsiteY2" fmla="*/ 443556 h 443556"/>
              <a:gd name="connsiteX3" fmla="*/ 0 w 3799997"/>
              <a:gd name="connsiteY3" fmla="*/ 443556 h 443556"/>
              <a:gd name="connsiteX4" fmla="*/ 0 w 3799997"/>
              <a:gd name="connsiteY4" fmla="*/ 0 h 44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9997" h="443556">
                <a:moveTo>
                  <a:pt x="0" y="0"/>
                </a:moveTo>
                <a:lnTo>
                  <a:pt x="3799997" y="0"/>
                </a:lnTo>
                <a:lnTo>
                  <a:pt x="3799997" y="443556"/>
                </a:lnTo>
                <a:lnTo>
                  <a:pt x="0" y="44355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Наставник-активист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609B734-F53C-4957-9E90-CBFB5F5DE1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490" y="4543395"/>
            <a:ext cx="31527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86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941C47-CE65-467D-8BB4-CC55872811E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2EE5D5-5714-493F-A6C2-B4983CB857C4}"/>
              </a:ext>
            </a:extLst>
          </p:cNvPr>
          <p:cNvSpPr/>
          <p:nvPr/>
        </p:nvSpPr>
        <p:spPr>
          <a:xfrm>
            <a:off x="0" y="-1"/>
            <a:ext cx="9144000" cy="1654308"/>
          </a:xfrm>
          <a:prstGeom prst="rect">
            <a:avLst/>
          </a:prstGeom>
          <a:gradFill flip="none" rotWithShape="1">
            <a:gsLst>
              <a:gs pos="0">
                <a:srgbClr val="FFDB69"/>
              </a:gs>
              <a:gs pos="50000">
                <a:srgbClr val="FFF36D">
                  <a:tint val="44500"/>
                  <a:satMod val="160000"/>
                </a:srgbClr>
              </a:gs>
              <a:gs pos="100000">
                <a:srgbClr val="FFF36D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AutoShape 68">
            <a:extLst>
              <a:ext uri="{FF2B5EF4-FFF2-40B4-BE49-F238E27FC236}">
                <a16:creationId xmlns:a16="http://schemas.microsoft.com/office/drawing/2014/main" id="{2ED4EC57-F574-4579-8B63-1F21453212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4800" y="176830"/>
            <a:ext cx="8382000" cy="762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Типы молодых учителей</a:t>
            </a:r>
            <a:endParaRPr kumimoji="1" lang="en-US" altLang="ko-KR" sz="3200" b="1" dirty="0">
              <a:latin typeface="Arial" pitchFamily="34" charset="0"/>
              <a:ea typeface="굴림" pitchFamily="34" charset="-127"/>
              <a:cs typeface="Arial" pitchFamily="34" charset="0"/>
            </a:endParaRPr>
          </a:p>
        </p:txBody>
      </p:sp>
      <p:sp>
        <p:nvSpPr>
          <p:cNvPr id="19" name="Полилиния 6">
            <a:extLst>
              <a:ext uri="{FF2B5EF4-FFF2-40B4-BE49-F238E27FC236}">
                <a16:creationId xmlns:a16="http://schemas.microsoft.com/office/drawing/2014/main" id="{24BDFC79-1546-4118-8789-AB21077EE7B9}"/>
              </a:ext>
            </a:extLst>
          </p:cNvPr>
          <p:cNvSpPr/>
          <p:nvPr/>
        </p:nvSpPr>
        <p:spPr>
          <a:xfrm>
            <a:off x="228600" y="988450"/>
            <a:ext cx="3549718" cy="381000"/>
          </a:xfrm>
          <a:custGeom>
            <a:avLst/>
            <a:gdLst>
              <a:gd name="connsiteX0" fmla="*/ 0 w 3799997"/>
              <a:gd name="connsiteY0" fmla="*/ 0 h 443556"/>
              <a:gd name="connsiteX1" fmla="*/ 3799997 w 3799997"/>
              <a:gd name="connsiteY1" fmla="*/ 0 h 443556"/>
              <a:gd name="connsiteX2" fmla="*/ 3799997 w 3799997"/>
              <a:gd name="connsiteY2" fmla="*/ 443556 h 443556"/>
              <a:gd name="connsiteX3" fmla="*/ 0 w 3799997"/>
              <a:gd name="connsiteY3" fmla="*/ 443556 h 443556"/>
              <a:gd name="connsiteX4" fmla="*/ 0 w 3799997"/>
              <a:gd name="connsiteY4" fmla="*/ 0 h 44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9997" h="443556">
                <a:moveTo>
                  <a:pt x="0" y="0"/>
                </a:moveTo>
                <a:lnTo>
                  <a:pt x="3799997" y="0"/>
                </a:lnTo>
                <a:lnTo>
                  <a:pt x="3799997" y="443556"/>
                </a:lnTo>
                <a:lnTo>
                  <a:pt x="0" y="44355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Неудовлетворенные</a:t>
            </a:r>
          </a:p>
        </p:txBody>
      </p:sp>
      <p:sp>
        <p:nvSpPr>
          <p:cNvPr id="21" name="Полилиния 6">
            <a:extLst>
              <a:ext uri="{FF2B5EF4-FFF2-40B4-BE49-F238E27FC236}">
                <a16:creationId xmlns:a16="http://schemas.microsoft.com/office/drawing/2014/main" id="{8B7384B1-D1D0-4030-85DF-45DDAA15D062}"/>
              </a:ext>
            </a:extLst>
          </p:cNvPr>
          <p:cNvSpPr/>
          <p:nvPr/>
        </p:nvSpPr>
        <p:spPr>
          <a:xfrm>
            <a:off x="5867400" y="988450"/>
            <a:ext cx="2364767" cy="381000"/>
          </a:xfrm>
          <a:custGeom>
            <a:avLst/>
            <a:gdLst>
              <a:gd name="connsiteX0" fmla="*/ 0 w 3799997"/>
              <a:gd name="connsiteY0" fmla="*/ 0 h 443556"/>
              <a:gd name="connsiteX1" fmla="*/ 3799997 w 3799997"/>
              <a:gd name="connsiteY1" fmla="*/ 0 h 443556"/>
              <a:gd name="connsiteX2" fmla="*/ 3799997 w 3799997"/>
              <a:gd name="connsiteY2" fmla="*/ 443556 h 443556"/>
              <a:gd name="connsiteX3" fmla="*/ 0 w 3799997"/>
              <a:gd name="connsiteY3" fmla="*/ 443556 h 443556"/>
              <a:gd name="connsiteX4" fmla="*/ 0 w 3799997"/>
              <a:gd name="connsiteY4" fmla="*/ 0 h 44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9997" h="443556">
                <a:moveTo>
                  <a:pt x="0" y="0"/>
                </a:moveTo>
                <a:lnTo>
                  <a:pt x="3799997" y="0"/>
                </a:lnTo>
                <a:lnTo>
                  <a:pt x="3799997" y="443556"/>
                </a:lnTo>
                <a:lnTo>
                  <a:pt x="0" y="44355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Самоутверждающиеся</a:t>
            </a:r>
          </a:p>
        </p:txBody>
      </p:sp>
      <p:sp>
        <p:nvSpPr>
          <p:cNvPr id="22" name="Полилиния 6">
            <a:extLst>
              <a:ext uri="{FF2B5EF4-FFF2-40B4-BE49-F238E27FC236}">
                <a16:creationId xmlns:a16="http://schemas.microsoft.com/office/drawing/2014/main" id="{A5D32DEF-A462-433F-89F8-0AA9596E2137}"/>
              </a:ext>
            </a:extLst>
          </p:cNvPr>
          <p:cNvSpPr/>
          <p:nvPr/>
        </p:nvSpPr>
        <p:spPr>
          <a:xfrm>
            <a:off x="2996203" y="3863844"/>
            <a:ext cx="3151593" cy="381000"/>
          </a:xfrm>
          <a:custGeom>
            <a:avLst/>
            <a:gdLst>
              <a:gd name="connsiteX0" fmla="*/ 0 w 3799997"/>
              <a:gd name="connsiteY0" fmla="*/ 0 h 443556"/>
              <a:gd name="connsiteX1" fmla="*/ 3799997 w 3799997"/>
              <a:gd name="connsiteY1" fmla="*/ 0 h 443556"/>
              <a:gd name="connsiteX2" fmla="*/ 3799997 w 3799997"/>
              <a:gd name="connsiteY2" fmla="*/ 443556 h 443556"/>
              <a:gd name="connsiteX3" fmla="*/ 0 w 3799997"/>
              <a:gd name="connsiteY3" fmla="*/ 443556 h 443556"/>
              <a:gd name="connsiteX4" fmla="*/ 0 w 3799997"/>
              <a:gd name="connsiteY4" fmla="*/ 0 h 44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9997" h="443556">
                <a:moveTo>
                  <a:pt x="0" y="0"/>
                </a:moveTo>
                <a:lnTo>
                  <a:pt x="3799997" y="0"/>
                </a:lnTo>
                <a:lnTo>
                  <a:pt x="3799997" y="443556"/>
                </a:lnTo>
                <a:lnTo>
                  <a:pt x="0" y="44355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Увлеченные</a:t>
            </a:r>
          </a:p>
        </p:txBody>
      </p:sp>
      <p:pic>
        <p:nvPicPr>
          <p:cNvPr id="2052" name="Picture 4" descr="https://www.b17.ru/foto/article/334761.jpg">
            <a:extLst>
              <a:ext uri="{FF2B5EF4-FFF2-40B4-BE49-F238E27FC236}">
                <a16:creationId xmlns:a16="http://schemas.microsoft.com/office/drawing/2014/main" id="{C9B57C9D-C772-4040-87A0-7A54143DB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9623" r="4469" b="23405"/>
          <a:stretch/>
        </p:blipFill>
        <p:spPr bwMode="auto">
          <a:xfrm>
            <a:off x="234350" y="1687445"/>
            <a:ext cx="3543968" cy="197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netproduser.ru/wp-content/uploads/2014/11/%D0%9B%D0%B8%D0%B4%D0%B5%D1%80%D1%81%D1%82%D0%B2%D0%BE1.jpg">
            <a:extLst>
              <a:ext uri="{FF2B5EF4-FFF2-40B4-BE49-F238E27FC236}">
                <a16:creationId xmlns:a16="http://schemas.microsoft.com/office/drawing/2014/main" id="{18A49787-C763-464B-AEA2-F46AE0FB7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925" y="1674435"/>
            <a:ext cx="1970155" cy="197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03AB1D-EBA0-484E-BABF-3497E816CD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8" b="17778"/>
          <a:stretch/>
        </p:blipFill>
        <p:spPr>
          <a:xfrm>
            <a:off x="2996202" y="4385837"/>
            <a:ext cx="3151593" cy="207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34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941C47-CE65-467D-8BB4-CC55872811E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2EE5D5-5714-493F-A6C2-B4983CB857C4}"/>
              </a:ext>
            </a:extLst>
          </p:cNvPr>
          <p:cNvSpPr/>
          <p:nvPr/>
        </p:nvSpPr>
        <p:spPr>
          <a:xfrm>
            <a:off x="0" y="-1"/>
            <a:ext cx="9144000" cy="1654308"/>
          </a:xfrm>
          <a:prstGeom prst="rect">
            <a:avLst/>
          </a:prstGeom>
          <a:gradFill flip="none" rotWithShape="1">
            <a:gsLst>
              <a:gs pos="0">
                <a:srgbClr val="FFDB69"/>
              </a:gs>
              <a:gs pos="50000">
                <a:srgbClr val="FFF36D">
                  <a:tint val="44500"/>
                  <a:satMod val="160000"/>
                </a:srgbClr>
              </a:gs>
              <a:gs pos="100000">
                <a:srgbClr val="FFF36D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 6">
            <a:extLst>
              <a:ext uri="{FF2B5EF4-FFF2-40B4-BE49-F238E27FC236}">
                <a16:creationId xmlns:a16="http://schemas.microsoft.com/office/drawing/2014/main" id="{8B7384B1-D1D0-4030-85DF-45DDAA15D062}"/>
              </a:ext>
            </a:extLst>
          </p:cNvPr>
          <p:cNvSpPr/>
          <p:nvPr/>
        </p:nvSpPr>
        <p:spPr>
          <a:xfrm>
            <a:off x="567906" y="4914900"/>
            <a:ext cx="3013174" cy="381000"/>
          </a:xfrm>
          <a:custGeom>
            <a:avLst/>
            <a:gdLst>
              <a:gd name="connsiteX0" fmla="*/ 0 w 3799997"/>
              <a:gd name="connsiteY0" fmla="*/ 0 h 443556"/>
              <a:gd name="connsiteX1" fmla="*/ 3799997 w 3799997"/>
              <a:gd name="connsiteY1" fmla="*/ 0 h 443556"/>
              <a:gd name="connsiteX2" fmla="*/ 3799997 w 3799997"/>
              <a:gd name="connsiteY2" fmla="*/ 443556 h 443556"/>
              <a:gd name="connsiteX3" fmla="*/ 0 w 3799997"/>
              <a:gd name="connsiteY3" fmla="*/ 443556 h 443556"/>
              <a:gd name="connsiteX4" fmla="*/ 0 w 3799997"/>
              <a:gd name="connsiteY4" fmla="*/ 0 h 44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9997" h="443556">
                <a:moveTo>
                  <a:pt x="0" y="0"/>
                </a:moveTo>
                <a:lnTo>
                  <a:pt x="3799997" y="0"/>
                </a:lnTo>
                <a:lnTo>
                  <a:pt x="3799997" y="443556"/>
                </a:lnTo>
                <a:lnTo>
                  <a:pt x="0" y="44355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Ушинский К.Д.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400CDB-E64C-4177-A41A-090CB09372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6" y="609600"/>
            <a:ext cx="3013174" cy="4038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A3AEC7-B4F6-4A66-81F3-C1236AE675EF}"/>
              </a:ext>
            </a:extLst>
          </p:cNvPr>
          <p:cNvSpPr txBox="1"/>
          <p:nvPr/>
        </p:nvSpPr>
        <p:spPr>
          <a:xfrm>
            <a:off x="3886040" y="1066800"/>
            <a:ext cx="495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/>
            <a:r>
              <a:rPr lang="ru-RU" sz="2400" dirty="0">
                <a:latin typeface="Arial" pitchFamily="34" charset="0"/>
                <a:cs typeface="Arial" pitchFamily="34" charset="0"/>
              </a:rPr>
              <a:t>«Вдохновение – вот ключ к истинному наставничеству. Учитель может передать знания и информацию, но только настоящий наставник наполнит вас вдохновением и верой в то, что вы способны на гораздо большее, чем вам кажется»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19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941C47-CE65-467D-8BB4-CC55872811E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2EE5D5-5714-493F-A6C2-B4983CB857C4}"/>
              </a:ext>
            </a:extLst>
          </p:cNvPr>
          <p:cNvSpPr/>
          <p:nvPr/>
        </p:nvSpPr>
        <p:spPr>
          <a:xfrm>
            <a:off x="0" y="-1"/>
            <a:ext cx="9144000" cy="1654308"/>
          </a:xfrm>
          <a:prstGeom prst="rect">
            <a:avLst/>
          </a:prstGeom>
          <a:gradFill flip="none" rotWithShape="1">
            <a:gsLst>
              <a:gs pos="0">
                <a:srgbClr val="FFDB69"/>
              </a:gs>
              <a:gs pos="50000">
                <a:srgbClr val="FFF36D">
                  <a:tint val="44500"/>
                  <a:satMod val="160000"/>
                </a:srgbClr>
              </a:gs>
              <a:gs pos="100000">
                <a:srgbClr val="FFF36D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0E65FD-2F2C-4F8C-A1FC-A9C1ADD69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654307"/>
            <a:ext cx="8382000" cy="104457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приспособление организма к определенным условиям среды за счет комплекса признаков — морфологических, физиологических, поведенческих.</a:t>
            </a:r>
          </a:p>
        </p:txBody>
      </p:sp>
      <p:sp>
        <p:nvSpPr>
          <p:cNvPr id="6" name="AutoShape 68">
            <a:extLst>
              <a:ext uri="{FF2B5EF4-FFF2-40B4-BE49-F238E27FC236}">
                <a16:creationId xmlns:a16="http://schemas.microsoft.com/office/drawing/2014/main" id="{2ED4EC57-F574-4579-8B63-1F21453212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1000" y="684212"/>
            <a:ext cx="83820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ru-RU" sz="4000" b="1" dirty="0" err="1"/>
              <a:t>Адапта́ция</a:t>
            </a:r>
            <a:r>
              <a:rPr lang="ru-RU" sz="4000" dirty="0"/>
              <a:t> </a:t>
            </a:r>
            <a:r>
              <a:rPr lang="ru-RU" sz="3600" dirty="0"/>
              <a:t> </a:t>
            </a:r>
            <a:r>
              <a:rPr lang="ru-RU" sz="3200" dirty="0"/>
              <a:t>(лат. </a:t>
            </a:r>
            <a:r>
              <a:rPr lang="ru-RU" sz="3200" dirty="0" err="1"/>
              <a:t>adapto</a:t>
            </a:r>
            <a:r>
              <a:rPr lang="ru-RU" sz="3200" dirty="0"/>
              <a:t> «приспособляю»)</a:t>
            </a:r>
            <a:endParaRPr kumimoji="1" lang="en-US" altLang="ko-KR" sz="3200" dirty="0">
              <a:ea typeface="굴림" pitchFamily="34" charset="-127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531AA5-8348-4835-B92B-02085F5312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3847777"/>
            <a:ext cx="3048000" cy="2745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2">
            <a:extLst>
              <a:ext uri="{FF2B5EF4-FFF2-40B4-BE49-F238E27FC236}">
                <a16:creationId xmlns:a16="http://schemas.microsoft.com/office/drawing/2014/main" id="{3E7E4FB5-8B26-4540-9A48-817828D1BB9C}"/>
              </a:ext>
            </a:extLst>
          </p:cNvPr>
          <p:cNvSpPr txBox="1">
            <a:spLocks/>
          </p:cNvSpPr>
          <p:nvPr/>
        </p:nvSpPr>
        <p:spPr>
          <a:xfrm>
            <a:off x="381000" y="3454585"/>
            <a:ext cx="8382000" cy="14090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Трудовая адаптация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это взаимное приспособление работника и организации, основывающееся на постепенной врабатываемости сотрудника в новых профессиональных,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социальных и организационно-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экономических условиях труда.</a:t>
            </a:r>
          </a:p>
        </p:txBody>
      </p:sp>
    </p:spTree>
    <p:extLst>
      <p:ext uri="{BB962C8B-B14F-4D97-AF65-F5344CB8AC3E}">
        <p14:creationId xmlns:p14="http://schemas.microsoft.com/office/powerpoint/2010/main" val="475189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286000"/>
            <a:ext cx="6553200" cy="71596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941C47-CE65-467D-8BB4-CC55872811E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532C4D6-6967-4AE8-887A-2BB312B988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9A082E-8A5F-4ACC-AFEE-22DA9F04B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1321" t="8051" r="27688" b="9728"/>
          <a:stretch/>
        </p:blipFill>
        <p:spPr>
          <a:xfrm>
            <a:off x="372943" y="152400"/>
            <a:ext cx="8471140" cy="6423758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EDF841A-4A15-483C-9715-AAAAD40E7D08}"/>
              </a:ext>
            </a:extLst>
          </p:cNvPr>
          <p:cNvSpPr/>
          <p:nvPr/>
        </p:nvSpPr>
        <p:spPr>
          <a:xfrm>
            <a:off x="798513" y="2667000"/>
            <a:ext cx="7735887" cy="4038600"/>
          </a:xfrm>
          <a:prstGeom prst="roundRect">
            <a:avLst>
              <a:gd name="adj" fmla="val 310"/>
            </a:avLst>
          </a:prstGeom>
          <a:solidFill>
            <a:srgbClr val="252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D5165BB-673E-4CA6-BE26-E12B1605509E}"/>
              </a:ext>
            </a:extLst>
          </p:cNvPr>
          <p:cNvSpPr/>
          <p:nvPr/>
        </p:nvSpPr>
        <p:spPr>
          <a:xfrm>
            <a:off x="950913" y="2819400"/>
            <a:ext cx="74310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a typeface="Calibri" panose="020F0502020204030204" pitchFamily="34" charset="0"/>
              </a:rPr>
              <a:t>«Современный молодой педагог с первых шагов в профессии оказывается перед серьезными вызовами. Чтобы успешно справляться с этими вызовами, молодому педагогу важно овладеть всем спектром навыков XXI века: быть функционально грамотным человеком и высококлассным специалистом в преподаваемой области»</a:t>
            </a:r>
          </a:p>
          <a:p>
            <a:pPr algn="r"/>
            <a:endParaRPr lang="ru-RU" i="1" dirty="0">
              <a:solidFill>
                <a:schemeClr val="bg1"/>
              </a:solidFill>
            </a:endParaRPr>
          </a:p>
          <a:p>
            <a:pPr algn="r"/>
            <a:endParaRPr lang="ru-RU" i="1" dirty="0">
              <a:solidFill>
                <a:schemeClr val="bg1"/>
              </a:solidFill>
            </a:endParaRPr>
          </a:p>
          <a:p>
            <a:pPr algn="r"/>
            <a:r>
              <a:rPr lang="ru-RU" i="1" dirty="0">
                <a:solidFill>
                  <a:schemeClr val="bg1"/>
                </a:solidFill>
              </a:rPr>
              <a:t>Всероссийский форум молодых педагогов «Педагог: Профессия. Призвание. Искусство», г. Гатчина 16-18 мая 2022 г.</a:t>
            </a:r>
            <a:endParaRPr lang="ru-RU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6553200" cy="715963"/>
          </a:xfrm>
        </p:spPr>
        <p:txBody>
          <a:bodyPr/>
          <a:lstStyle/>
          <a:p>
            <a:pPr algn="l"/>
            <a:r>
              <a:rPr lang="ru-RU" sz="3600" b="1" dirty="0">
                <a:latin typeface="Arial" pitchFamily="34" charset="0"/>
                <a:cs typeface="Arial" pitchFamily="34" charset="0"/>
              </a:rPr>
              <a:t>Виды адаптации: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905000" y="1143000"/>
          <a:ext cx="7010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28601"/>
            <a:ext cx="65532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latin typeface="Arial" pitchFamily="34" charset="0"/>
                <a:cs typeface="Arial" pitchFamily="34" charset="0"/>
              </a:rPr>
              <a:t>Факторы профессиональной дезадаптации молодых педагогов:</a:t>
            </a:r>
            <a:r>
              <a:rPr lang="ru-RU" sz="24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B360EB8E-29D1-4852-B222-CEE1E892B4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2720725"/>
              </p:ext>
            </p:extLst>
          </p:nvPr>
        </p:nvGraphicFramePr>
        <p:xfrm>
          <a:off x="1905000" y="1397000"/>
          <a:ext cx="716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161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304800" y="1066800"/>
            <a:ext cx="8534400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ru-RU" altLang="ko-KR" sz="2800" b="1" dirty="0">
                <a:latin typeface="Arial" pitchFamily="34" charset="0"/>
                <a:ea typeface="굴림" pitchFamily="34" charset="-127"/>
                <a:cs typeface="Arial" pitchFamily="34" charset="0"/>
              </a:rPr>
              <a:t>Анкетный опрос, направленный на</a:t>
            </a:r>
          </a:p>
          <a:p>
            <a:pPr algn="ctr" latinLnBrk="1">
              <a:defRPr/>
            </a:pPr>
            <a:r>
              <a:rPr kumimoji="1" lang="ru-RU" altLang="ko-KR" sz="2800" b="1" dirty="0">
                <a:latin typeface="Arial" pitchFamily="34" charset="0"/>
                <a:ea typeface="굴림" pitchFamily="34" charset="-127"/>
                <a:cs typeface="Arial" pitchFamily="34" charset="0"/>
              </a:rPr>
              <a:t>Выявление профессиональных затруднений </a:t>
            </a:r>
          </a:p>
          <a:p>
            <a:pPr algn="ctr" latinLnBrk="1">
              <a:defRPr/>
            </a:pPr>
            <a:r>
              <a:rPr kumimoji="1" lang="ru-RU" altLang="ko-KR" sz="2800" b="1" dirty="0">
                <a:latin typeface="Arial" pitchFamily="34" charset="0"/>
                <a:ea typeface="굴림" pitchFamily="34" charset="-127"/>
                <a:cs typeface="Arial" pitchFamily="34" charset="0"/>
              </a:rPr>
              <a:t>молодых педагогов Вологодской области</a:t>
            </a:r>
            <a:endParaRPr kumimoji="1" lang="en-US" altLang="ko-KR" sz="2800" b="1" dirty="0">
              <a:latin typeface="Arial" pitchFamily="34" charset="0"/>
              <a:ea typeface="굴림" pitchFamily="34" charset="-127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28600" y="3352800"/>
          <a:ext cx="4876800" cy="1088900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Стаж работы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Количество,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1 года</a:t>
                      </a:r>
                      <a:endParaRPr lang="ru-RU" sz="1800" i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50,8</a:t>
                      </a:r>
                      <a:endParaRPr lang="ru-RU" sz="1800" i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 1 до 3х лет</a:t>
                      </a:r>
                      <a:endParaRPr lang="ru-RU" sz="1800" i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34,9</a:t>
                      </a:r>
                      <a:endParaRPr lang="ru-RU" sz="1800" i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 3х до 5 лет</a:t>
                      </a:r>
                      <a:endParaRPr lang="ru-RU" sz="1800" i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14,3</a:t>
                      </a:r>
                      <a:endParaRPr lang="ru-RU" sz="1800" i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28601" y="2514600"/>
            <a:ext cx="77723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71,4% - городские  ОО,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28,6% - сельские ОО </a:t>
            </a:r>
            <a:endParaRPr kumimoji="0" lang="ru-RU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28600" y="4724400"/>
          <a:ext cx="8534400" cy="1633350"/>
        </p:xfrm>
        <a:graphic>
          <a:graphicData uri="http://schemas.openxmlformats.org/drawingml/2006/table">
            <a:tbl>
              <a:tblPr/>
              <a:tblGrid>
                <a:gridCol w="617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4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Профессиональное образование</a:t>
                      </a:r>
                    </a:p>
                  </a:txBody>
                  <a:tcPr marL="68338" marR="68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Количество, %</a:t>
                      </a:r>
                    </a:p>
                  </a:txBody>
                  <a:tcPr marL="68338" marR="68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Высшее педагогическое</a:t>
                      </a:r>
                      <a:endParaRPr lang="ru-RU" sz="180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338" marR="68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57,1</a:t>
                      </a:r>
                      <a:endParaRPr lang="ru-RU" sz="1800" i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338" marR="68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Среднее профессиональное педагогическое</a:t>
                      </a:r>
                      <a:endParaRPr lang="ru-RU" sz="180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338" marR="68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20,6</a:t>
                      </a:r>
                      <a:endParaRPr lang="ru-RU" sz="1800" i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338" marR="68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Высшее непедагогическое</a:t>
                      </a:r>
                      <a:endParaRPr lang="ru-RU" sz="180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338" marR="68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17,5</a:t>
                      </a:r>
                      <a:endParaRPr lang="ru-RU" sz="180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338" marR="68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Среднее профессиональное непедагогическое</a:t>
                      </a:r>
                      <a:endParaRPr lang="ru-RU" sz="180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338" marR="68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3,2</a:t>
                      </a:r>
                      <a:endParaRPr lang="ru-RU" sz="180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338" marR="68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Обучаюсь по программе высшего педагогического</a:t>
                      </a:r>
                      <a:endParaRPr lang="ru-RU" sz="180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338" marR="68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1,6</a:t>
                      </a:r>
                      <a:endParaRPr lang="ru-RU" sz="180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338" marR="68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304800" y="1143000"/>
            <a:ext cx="8534400" cy="9144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lang="ru-RU" sz="2800" b="1" dirty="0"/>
              <a:t>Что представляет наибольшее затруднение</a:t>
            </a:r>
          </a:p>
          <a:p>
            <a:pPr algn="ctr" latinLnBrk="1">
              <a:defRPr/>
            </a:pPr>
            <a:r>
              <a:rPr lang="ru-RU" sz="2800" b="1" dirty="0"/>
              <a:t> при проведении уроков</a:t>
            </a:r>
            <a:endParaRPr kumimoji="1" lang="en-US" altLang="ko-KR" sz="2800" b="1" dirty="0">
              <a:latin typeface="Arial" pitchFamily="34" charset="0"/>
              <a:ea typeface="굴림" pitchFamily="34" charset="-127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600" y="2133600"/>
          <a:ext cx="8610600" cy="4194968"/>
        </p:xfrm>
        <a:graphic>
          <a:graphicData uri="http://schemas.openxmlformats.org/drawingml/2006/table">
            <a:tbl>
              <a:tblPr/>
              <a:tblGrid>
                <a:gridCol w="693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3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Вариант ответа</a:t>
                      </a:r>
                      <a:endParaRPr lang="ru-RU" sz="17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Количество, %</a:t>
                      </a:r>
                      <a:endParaRPr lang="ru-RU" sz="17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Мотивировать деятельность обучающихся</a:t>
                      </a:r>
                      <a:endParaRPr lang="ru-RU" sz="17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23,0</a:t>
                      </a:r>
                      <a:endParaRPr lang="ru-RU" sz="175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Организовывать своевременный контроль и коррекцию ЗУН/УУД обучающихся</a:t>
                      </a:r>
                      <a:endParaRPr lang="ru-RU" sz="17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12,3</a:t>
                      </a:r>
                      <a:endParaRPr lang="ru-RU" sz="17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Создавать проблемно-поисковые ситуации в обучении</a:t>
                      </a:r>
                      <a:endParaRPr lang="ru-RU" sz="17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9,8</a:t>
                      </a:r>
                      <a:endParaRPr lang="ru-RU" sz="175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Активизировать обучающихся в обучении</a:t>
                      </a:r>
                      <a:endParaRPr lang="ru-RU" sz="17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9,8</a:t>
                      </a:r>
                      <a:endParaRPr lang="ru-RU" sz="175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Подготавливать для обучающихся задания различной степени трудности</a:t>
                      </a:r>
                      <a:endParaRPr lang="ru-RU" sz="17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9,0</a:t>
                      </a:r>
                      <a:endParaRPr lang="ru-RU" sz="175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Организовывать сотрудничество между обучающимися</a:t>
                      </a:r>
                      <a:endParaRPr lang="ru-RU" sz="17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9,0</a:t>
                      </a:r>
                      <a:endParaRPr lang="ru-RU" sz="175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Организовывать самоконтроль и взаимоконтроль обучающихся</a:t>
                      </a:r>
                      <a:endParaRPr lang="ru-RU" sz="17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8,2</a:t>
                      </a:r>
                      <a:endParaRPr lang="ru-RU" sz="175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2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Выбирать соответствующие методы и методические приемы для реализации целей урока</a:t>
                      </a:r>
                      <a:endParaRPr lang="ru-RU" sz="17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7,4</a:t>
                      </a:r>
                      <a:endParaRPr lang="ru-RU" sz="175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Развивать творческие способности обучающихся</a:t>
                      </a:r>
                      <a:endParaRPr lang="ru-RU" sz="17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7,4</a:t>
                      </a:r>
                      <a:endParaRPr lang="ru-RU" sz="17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Другое</a:t>
                      </a:r>
                      <a:endParaRPr lang="ru-RU" sz="175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</a:t>
                      </a:r>
                      <a:endParaRPr lang="ru-RU" sz="17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Формулировать цели урока</a:t>
                      </a:r>
                      <a:endParaRPr lang="ru-RU" sz="175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1,6</a:t>
                      </a:r>
                      <a:endParaRPr lang="ru-RU" sz="17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795" marR="6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304800" y="1143000"/>
            <a:ext cx="85344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lang="ru-RU" sz="2800" b="1" dirty="0"/>
              <a:t>Наиболее часто встречающиеся проблемы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246113"/>
              </p:ext>
            </p:extLst>
          </p:nvPr>
        </p:nvGraphicFramePr>
        <p:xfrm>
          <a:off x="457200" y="2057400"/>
          <a:ext cx="8382000" cy="3657600"/>
        </p:xfrm>
        <a:graphic>
          <a:graphicData uri="http://schemas.openxmlformats.org/drawingml/2006/table">
            <a:tbl>
              <a:tblPr/>
              <a:tblGrid>
                <a:gridCol w="647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Вариант ответа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Количество, %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5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Учебная мотивация обучающихся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25,0</a:t>
                      </a:r>
                      <a:endParaRPr lang="ru-RU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Отсутствие времени для самообразования и повышения общей культуры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20,1</a:t>
                      </a:r>
                      <a:endParaRPr lang="ru-RU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9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Учебно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- методическое обеспечение преподаваемой дисциплины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16,7</a:t>
                      </a:r>
                      <a:endParaRPr lang="ru-RU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Взаимоотношения с родителями обучающихся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12,5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Стиль работы администрации образовательного учреждения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9,7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Отсутствие системы наставничества</a:t>
                      </a:r>
                      <a:endParaRPr lang="ru-RU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9,0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Взаимоотношения с обучающимися</a:t>
                      </a:r>
                      <a:endParaRPr lang="ru-RU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6,3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Другое</a:t>
                      </a:r>
                      <a:endParaRPr lang="ru-RU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381000" y="1143000"/>
            <a:ext cx="85344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lang="ru-RU" sz="2800" b="1" dirty="0"/>
              <a:t>Направления организации учебно-воспитательного </a:t>
            </a:r>
          </a:p>
          <a:p>
            <a:pPr algn="ctr" latinLnBrk="1">
              <a:defRPr/>
            </a:pPr>
            <a:r>
              <a:rPr lang="ru-RU" sz="2800" b="1" dirty="0"/>
              <a:t>процесса, вызывающие трудности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4800" y="2057400"/>
          <a:ext cx="8534400" cy="4267200"/>
        </p:xfrm>
        <a:graphic>
          <a:graphicData uri="http://schemas.openxmlformats.org/drawingml/2006/table">
            <a:tbl>
              <a:tblPr/>
              <a:tblGrid>
                <a:gridCol w="655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1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Вариант ответа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Количество, %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Оформление рабочей документации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30,4</a:t>
                      </a:r>
                      <a:endParaRPr lang="ru-RU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Работа с детьми, имеющими особые образовательные потребности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15,2</a:t>
                      </a:r>
                      <a:endParaRPr lang="ru-RU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5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Обеспечение дисциплины на уроке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14,4</a:t>
                      </a:r>
                      <a:endParaRPr lang="ru-RU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5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Использование цифровых образовательных ресурсов и технологий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9,6</a:t>
                      </a:r>
                      <a:endParaRPr lang="ru-RU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5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Общение с администрацией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6,4</a:t>
                      </a:r>
                      <a:endParaRPr lang="ru-RU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5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Классное руководство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6,4</a:t>
                      </a:r>
                      <a:endParaRPr lang="ru-RU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5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Общение с коллегами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5,6</a:t>
                      </a:r>
                      <a:endParaRPr lang="ru-RU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5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Проведение внеклассных мероприятий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4,8</a:t>
                      </a:r>
                      <a:endParaRPr lang="ru-RU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5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Общение с обучающимися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3,2</a:t>
                      </a:r>
                      <a:endParaRPr lang="ru-RU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5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Проведение уроков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2,4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5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Другое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1,6</a:t>
                      </a:r>
                      <a:endParaRPr lang="ru-RU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1">
      <a:dk1>
        <a:srgbClr val="262626"/>
      </a:dk1>
      <a:lt1>
        <a:srgbClr val="FFFFFF"/>
      </a:lt1>
      <a:dk2>
        <a:srgbClr val="1F497D"/>
      </a:dk2>
      <a:lt2>
        <a:srgbClr val="EEECE1"/>
      </a:lt2>
      <a:accent1>
        <a:srgbClr val="00B000"/>
      </a:accent1>
      <a:accent2>
        <a:srgbClr val="005FEA"/>
      </a:accent2>
      <a:accent3>
        <a:srgbClr val="8A8A8A"/>
      </a:accent3>
      <a:accent4>
        <a:srgbClr val="FF0000"/>
      </a:accent4>
      <a:accent5>
        <a:srgbClr val="00B000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1198</Words>
  <Application>Microsoft Office PowerPoint</Application>
  <PresentationFormat>Экран (4:3)</PresentationFormat>
  <Paragraphs>244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굴림</vt:lpstr>
      <vt:lpstr>Arial</vt:lpstr>
      <vt:lpstr>Calibri</vt:lpstr>
      <vt:lpstr>Courier New</vt:lpstr>
      <vt:lpstr>Times New Roman</vt:lpstr>
      <vt:lpstr>1_Office Theme</vt:lpstr>
      <vt:lpstr>МОЛОДОЙ  ПЕДАГОГ:</vt:lpstr>
      <vt:lpstr>Презентация PowerPoint</vt:lpstr>
      <vt:lpstr>Презентация PowerPoint</vt:lpstr>
      <vt:lpstr>Виды адаптации:</vt:lpstr>
      <vt:lpstr>Факторы профессиональной дезадаптации молодых педагогов: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Наставничество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Смирнова Наталья Александровна</cp:lastModifiedBy>
  <cp:revision>286</cp:revision>
  <dcterms:created xsi:type="dcterms:W3CDTF">2012-04-26T17:06:14Z</dcterms:created>
  <dcterms:modified xsi:type="dcterms:W3CDTF">2022-10-20T06:41:20Z</dcterms:modified>
</cp:coreProperties>
</file>