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328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8" r:id="rId12"/>
    <p:sldId id="35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6C4E"/>
    <a:srgbClr val="0F5799"/>
    <a:srgbClr val="EC383C"/>
    <a:srgbClr val="605AD6"/>
    <a:srgbClr val="FC4C1C"/>
    <a:srgbClr val="BFBF17"/>
    <a:srgbClr val="E94F2B"/>
    <a:srgbClr val="C51D9D"/>
    <a:srgbClr val="082C6C"/>
    <a:srgbClr val="00325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-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846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947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7068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373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0259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993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255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93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14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07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687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715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41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087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435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716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pPr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74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тип УК 20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1322" y="204984"/>
            <a:ext cx="3373667" cy="11146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E691D5-C78D-4C51-9B00-037917DF63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273" y="149210"/>
            <a:ext cx="3438696" cy="130397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9091583E-6B61-4944-8CC2-CA9ACD0752FC}"/>
              </a:ext>
            </a:extLst>
          </p:cNvPr>
          <p:cNvSpPr txBox="1">
            <a:spLocks/>
          </p:cNvSpPr>
          <p:nvPr/>
        </p:nvSpPr>
        <p:spPr>
          <a:xfrm>
            <a:off x="169209" y="1805440"/>
            <a:ext cx="8719813" cy="1720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3200" b="1" dirty="0" smtClean="0">
                <a:solidFill>
                  <a:srgbClr val="C00000"/>
                </a:solidFill>
              </a:rPr>
              <a:t>«Из опыта работы Школы молодого преподавателя университетского колледжа </a:t>
            </a:r>
            <a:r>
              <a:rPr lang="ru-RU" sz="3200" b="1" dirty="0" err="1" smtClean="0">
                <a:solidFill>
                  <a:srgbClr val="C00000"/>
                </a:solidFill>
              </a:rPr>
              <a:t>ВоГУ</a:t>
            </a:r>
            <a:r>
              <a:rPr lang="ru-RU" sz="3200" b="1" dirty="0" smtClean="0">
                <a:solidFill>
                  <a:srgbClr val="C00000"/>
                </a:solidFill>
              </a:rPr>
              <a:t>»</a:t>
            </a:r>
            <a:endParaRPr lang="ru-RU" alt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9091583E-6B61-4944-8CC2-CA9ACD0752FC}"/>
              </a:ext>
            </a:extLst>
          </p:cNvPr>
          <p:cNvSpPr txBox="1">
            <a:spLocks/>
          </p:cNvSpPr>
          <p:nvPr/>
        </p:nvSpPr>
        <p:spPr>
          <a:xfrm>
            <a:off x="2576146" y="5117122"/>
            <a:ext cx="6400800" cy="1081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F5799"/>
                </a:solidFill>
              </a:rPr>
              <a:t>Земцова Анна Юрьевна, руководитель 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F5799"/>
                </a:solidFill>
              </a:rPr>
              <a:t>Школы молодого преподавателя УК </a:t>
            </a:r>
            <a:r>
              <a:rPr lang="ru-RU" sz="2400" b="1" dirty="0" err="1" smtClean="0">
                <a:solidFill>
                  <a:srgbClr val="0F5799"/>
                </a:solidFill>
              </a:rPr>
              <a:t>ВоГУ</a:t>
            </a:r>
            <a:endParaRPr lang="ru-RU" altLang="ru-RU" sz="2400" b="1" dirty="0">
              <a:solidFill>
                <a:srgbClr val="0F57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9091583E-6B61-4944-8CC2-CA9ACD0752FC}"/>
              </a:ext>
            </a:extLst>
          </p:cNvPr>
          <p:cNvSpPr txBox="1">
            <a:spLocks/>
          </p:cNvSpPr>
          <p:nvPr/>
        </p:nvSpPr>
        <p:spPr>
          <a:xfrm>
            <a:off x="3103685" y="3944901"/>
            <a:ext cx="5600700" cy="504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0F5799"/>
                </a:solidFill>
              </a:rPr>
              <a:t>Семинар-практикум 25.10.2022 г.</a:t>
            </a:r>
          </a:p>
        </p:txBody>
      </p:sp>
    </p:spTree>
    <p:extLst>
      <p:ext uri="{BB962C8B-B14F-4D97-AF65-F5344CB8AC3E}">
        <p14:creationId xmlns="" xmlns:p14="http://schemas.microsoft.com/office/powerpoint/2010/main" val="1477225046"/>
      </p:ext>
    </p:extLst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DEAD2-630C-4BE5-A530-865F8D8AD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192" y="147406"/>
            <a:ext cx="2056411" cy="6994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2A9FB-3665-42FA-96E0-94D93F74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4" y="169983"/>
            <a:ext cx="6347713" cy="5070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F5799"/>
                </a:solidFill>
              </a:rPr>
              <a:t>Основные направления деятельности</a:t>
            </a:r>
            <a:endParaRPr lang="ru-RU" sz="3000" b="1" dirty="0">
              <a:solidFill>
                <a:srgbClr val="0F5799"/>
              </a:solidFill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167054" y="650632"/>
            <a:ext cx="8642838" cy="5574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>
              <a:buSzPct val="100000"/>
            </a:pPr>
            <a:r>
              <a:rPr lang="ru-RU" sz="2000" b="1" dirty="0" smtClean="0"/>
              <a:t>Результаты анкетирования</a:t>
            </a:r>
          </a:p>
          <a:p>
            <a:pPr lvl="0" indent="-342900">
              <a:buSzPct val="100000"/>
            </a:pPr>
            <a:endParaRPr lang="ru-RU" sz="2000" b="1" dirty="0" smtClean="0"/>
          </a:p>
        </p:txBody>
      </p:sp>
      <p:pic>
        <p:nvPicPr>
          <p:cNvPr id="3074" name="Picture 2" descr="D:\2022-09-30_17-19-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93" y="1183142"/>
            <a:ext cx="4176345" cy="4251439"/>
          </a:xfrm>
          <a:prstGeom prst="rect">
            <a:avLst/>
          </a:prstGeom>
          <a:noFill/>
        </p:spPr>
      </p:pic>
      <p:pic>
        <p:nvPicPr>
          <p:cNvPr id="3076" name="Picture 4" descr="D:\2022-09-30_17-22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832" y="1107831"/>
            <a:ext cx="4284253" cy="43558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74885" y="1441938"/>
            <a:ext cx="1776046" cy="167054"/>
          </a:xfrm>
          <a:prstGeom prst="rect">
            <a:avLst/>
          </a:prstGeom>
          <a:solidFill>
            <a:srgbClr val="EC6C4E"/>
          </a:solidFill>
          <a:ln>
            <a:solidFill>
              <a:srgbClr val="EC6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86047" y="1365738"/>
            <a:ext cx="1776046" cy="167054"/>
          </a:xfrm>
          <a:prstGeom prst="rect">
            <a:avLst/>
          </a:prstGeom>
          <a:solidFill>
            <a:srgbClr val="EC6C4E"/>
          </a:solidFill>
          <a:ln>
            <a:solidFill>
              <a:srgbClr val="EC6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1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DEAD2-630C-4BE5-A530-865F8D8AD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192" y="147406"/>
            <a:ext cx="2056411" cy="6994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2A9FB-3665-42FA-96E0-94D93F74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4" y="169983"/>
            <a:ext cx="6347713" cy="5070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F5799"/>
                </a:solidFill>
              </a:rPr>
              <a:t>Основные направления деятельности</a:t>
            </a:r>
            <a:endParaRPr lang="ru-RU" sz="3000" b="1" dirty="0">
              <a:solidFill>
                <a:srgbClr val="0F5799"/>
              </a:solidFill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167054" y="650632"/>
            <a:ext cx="8642838" cy="5574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>
              <a:buSzPct val="100000"/>
            </a:pPr>
            <a:r>
              <a:rPr lang="ru-RU" sz="2000" b="1" dirty="0" smtClean="0"/>
              <a:t>Результаты анкетирования</a:t>
            </a:r>
          </a:p>
          <a:p>
            <a:pPr lvl="0" indent="-342900">
              <a:buSzPct val="100000"/>
            </a:pPr>
            <a:endParaRPr lang="ru-RU" sz="2000" b="1" dirty="0" smtClean="0"/>
          </a:p>
        </p:txBody>
      </p:sp>
      <p:pic>
        <p:nvPicPr>
          <p:cNvPr id="1026" name="Picture 2" descr="D:\Ито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14" y="1185896"/>
            <a:ext cx="8849709" cy="540808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17371" y="2035629"/>
            <a:ext cx="5225143" cy="228600"/>
          </a:xfrm>
          <a:prstGeom prst="rect">
            <a:avLst/>
          </a:prstGeom>
          <a:solidFill>
            <a:srgbClr val="EC6C4E"/>
          </a:solidFill>
          <a:ln>
            <a:solidFill>
              <a:srgbClr val="EC6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1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DEAD2-630C-4BE5-A530-865F8D8AD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192" y="147406"/>
            <a:ext cx="2056411" cy="6994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9615" y="1143000"/>
            <a:ext cx="1969477" cy="870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Администрация УК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169" y="4319954"/>
            <a:ext cx="1969477" cy="870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Предметная цикловая комиссия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6685" y="2687515"/>
            <a:ext cx="1969477" cy="870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Школа молодого преподавателя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1608" y="2664069"/>
            <a:ext cx="2250830" cy="914399"/>
          </a:xfrm>
          <a:prstGeom prst="rect">
            <a:avLst/>
          </a:prstGeom>
          <a:solidFill>
            <a:schemeClr val="bg1"/>
          </a:solidFill>
          <a:ln>
            <a:solidFill>
              <a:srgbClr val="EC3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Молодой специалист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2122" y="1978269"/>
            <a:ext cx="2212731" cy="407376"/>
          </a:xfrm>
          <a:prstGeom prst="rect">
            <a:avLst/>
          </a:prstGeom>
          <a:solidFill>
            <a:schemeClr val="bg1"/>
          </a:solidFill>
          <a:ln>
            <a:solidFill>
              <a:srgbClr val="EC3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практика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97470" y="3909645"/>
            <a:ext cx="2236176" cy="389793"/>
          </a:xfrm>
          <a:prstGeom prst="rect">
            <a:avLst/>
          </a:prstGeom>
          <a:solidFill>
            <a:schemeClr val="bg1"/>
          </a:solidFill>
          <a:ln>
            <a:solidFill>
              <a:srgbClr val="EC38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самообразование</a:t>
            </a:r>
            <a:endParaRPr lang="ru-RU" b="1" i="1" dirty="0">
              <a:solidFill>
                <a:schemeClr val="tx1"/>
              </a:solidFill>
            </a:endParaRPr>
          </a:p>
        </p:txBody>
      </p:sp>
      <p:cxnSp>
        <p:nvCxnSpPr>
          <p:cNvPr id="15" name="Соединительная линия уступом 14"/>
          <p:cNvCxnSpPr>
            <a:stCxn id="7" idx="3"/>
            <a:endCxn id="8" idx="3"/>
          </p:cNvCxnSpPr>
          <p:nvPr/>
        </p:nvCxnSpPr>
        <p:spPr>
          <a:xfrm flipH="1">
            <a:off x="2385646" y="1578219"/>
            <a:ext cx="23446" cy="3176954"/>
          </a:xfrm>
          <a:prstGeom prst="bentConnector3">
            <a:avLst>
              <a:gd name="adj1" fmla="val -975006"/>
            </a:avLst>
          </a:prstGeom>
          <a:ln w="19050">
            <a:solidFill>
              <a:srgbClr val="0F57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" idx="3"/>
            <a:endCxn id="10" idx="1"/>
          </p:cNvCxnSpPr>
          <p:nvPr/>
        </p:nvCxnSpPr>
        <p:spPr>
          <a:xfrm flipV="1">
            <a:off x="2406162" y="3121269"/>
            <a:ext cx="785446" cy="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3"/>
            <a:endCxn id="10" idx="1"/>
          </p:cNvCxnSpPr>
          <p:nvPr/>
        </p:nvCxnSpPr>
        <p:spPr>
          <a:xfrm flipV="1">
            <a:off x="2406162" y="3121269"/>
            <a:ext cx="785446" cy="1465"/>
          </a:xfrm>
          <a:prstGeom prst="straightConnector1">
            <a:avLst/>
          </a:prstGeom>
          <a:ln w="19050">
            <a:solidFill>
              <a:srgbClr val="0F57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  <a:endCxn id="12" idx="0"/>
          </p:cNvCxnSpPr>
          <p:nvPr/>
        </p:nvCxnSpPr>
        <p:spPr>
          <a:xfrm flipH="1">
            <a:off x="4315558" y="3578468"/>
            <a:ext cx="1465" cy="331177"/>
          </a:xfrm>
          <a:prstGeom prst="straightConnector1">
            <a:avLst/>
          </a:prstGeom>
          <a:ln w="19050">
            <a:solidFill>
              <a:srgbClr val="0F57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0"/>
            <a:endCxn id="11" idx="2"/>
          </p:cNvCxnSpPr>
          <p:nvPr/>
        </p:nvCxnSpPr>
        <p:spPr>
          <a:xfrm flipV="1">
            <a:off x="4317023" y="2385645"/>
            <a:ext cx="1465" cy="278424"/>
          </a:xfrm>
          <a:prstGeom prst="straightConnector1">
            <a:avLst/>
          </a:prstGeom>
          <a:ln w="19050">
            <a:solidFill>
              <a:srgbClr val="0F57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33"/>
          <p:cNvSpPr/>
          <p:nvPr/>
        </p:nvSpPr>
        <p:spPr>
          <a:xfrm>
            <a:off x="5627077" y="2734408"/>
            <a:ext cx="1116624" cy="826477"/>
          </a:xfrm>
          <a:prstGeom prst="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849207" y="2268415"/>
            <a:ext cx="2101362" cy="1714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Становление учителя - профессионала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DEAD2-630C-4BE5-A530-865F8D8AD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192" y="147406"/>
            <a:ext cx="2056411" cy="6994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2A9FB-3665-42FA-96E0-94D93F74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88" y="110325"/>
            <a:ext cx="6069038" cy="1349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605AD6"/>
                </a:solidFill>
              </a:rPr>
              <a:t> </a:t>
            </a:r>
            <a:r>
              <a:rPr lang="ru-RU" sz="2800" b="1" dirty="0" smtClean="0">
                <a:solidFill>
                  <a:srgbClr val="0F5799"/>
                </a:solidFill>
              </a:rPr>
              <a:t>ПОЛОЖЕНИЕ</a:t>
            </a:r>
            <a:r>
              <a:rPr lang="ru-RU" sz="2800" dirty="0" smtClean="0">
                <a:solidFill>
                  <a:srgbClr val="0F5799"/>
                </a:solidFill>
              </a:rPr>
              <a:t/>
            </a:r>
            <a:br>
              <a:rPr lang="ru-RU" sz="2800" dirty="0" smtClean="0">
                <a:solidFill>
                  <a:srgbClr val="0F5799"/>
                </a:solidFill>
              </a:rPr>
            </a:br>
            <a:r>
              <a:rPr lang="ru-RU" sz="2800" b="1" dirty="0" smtClean="0">
                <a:solidFill>
                  <a:srgbClr val="0F5799"/>
                </a:solidFill>
              </a:rPr>
              <a:t>о Школе молодого преподавателя университетского колледжа </a:t>
            </a:r>
            <a:r>
              <a:rPr lang="ru-RU" sz="2800" b="1" dirty="0" err="1" smtClean="0">
                <a:solidFill>
                  <a:srgbClr val="0F5799"/>
                </a:solidFill>
              </a:rPr>
              <a:t>ВоГУ</a:t>
            </a:r>
            <a:endParaRPr lang="ru-RU" sz="3000" b="1" dirty="0">
              <a:solidFill>
                <a:srgbClr val="0F57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B42469-FE15-4887-B9F3-715EA2A15278}"/>
              </a:ext>
            </a:extLst>
          </p:cNvPr>
          <p:cNvSpPr txBox="1"/>
          <p:nvPr/>
        </p:nvSpPr>
        <p:spPr>
          <a:xfrm>
            <a:off x="290146" y="1529862"/>
            <a:ext cx="8458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Состав Школы молодого преподавателя</a:t>
            </a:r>
          </a:p>
          <a:p>
            <a:pPr algn="ctr"/>
            <a:r>
              <a:rPr lang="ru-RU" sz="2000" dirty="0" smtClean="0"/>
              <a:t>Школа молодого преподавателя объединяет преподавателей колледжа, имеющих опыт педагогической деятельности </a:t>
            </a:r>
          </a:p>
          <a:p>
            <a:pPr algn="ctr"/>
            <a:r>
              <a:rPr lang="ru-RU" sz="2000" dirty="0" smtClean="0"/>
              <a:t>менее трех лет. </a:t>
            </a:r>
          </a:p>
          <a:p>
            <a:pPr algn="ctr"/>
            <a:r>
              <a:rPr lang="ru-RU" sz="2000" dirty="0" smtClean="0"/>
              <a:t>Конкретный состав школы молодого преподавателя формируется </a:t>
            </a:r>
          </a:p>
          <a:p>
            <a:pPr algn="ctr"/>
            <a:r>
              <a:rPr lang="ru-RU" sz="2000" dirty="0" smtClean="0"/>
              <a:t>до 20 сентября текущего учебного года </a:t>
            </a:r>
          </a:p>
          <a:p>
            <a:pPr algn="ctr"/>
            <a:r>
              <a:rPr lang="ru-RU" sz="2000" dirty="0" smtClean="0"/>
              <a:t>и утверждается директором колледжа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B42469-FE15-4887-B9F3-715EA2A15278}"/>
              </a:ext>
            </a:extLst>
          </p:cNvPr>
          <p:cNvSpPr txBox="1"/>
          <p:nvPr/>
        </p:nvSpPr>
        <p:spPr>
          <a:xfrm>
            <a:off x="201135" y="3836377"/>
            <a:ext cx="38784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F5799"/>
                </a:solidFill>
              </a:rPr>
              <a:t>2020-2021 </a:t>
            </a:r>
            <a:r>
              <a:rPr lang="ru-RU" sz="2000" b="1" dirty="0" err="1" smtClean="0">
                <a:solidFill>
                  <a:srgbClr val="0F5799"/>
                </a:solidFill>
              </a:rPr>
              <a:t>у.г</a:t>
            </a:r>
            <a:r>
              <a:rPr lang="ru-RU" sz="2000" b="1" dirty="0" smtClean="0">
                <a:solidFill>
                  <a:srgbClr val="0F5799"/>
                </a:solidFill>
              </a:rPr>
              <a:t>. – 6 человек</a:t>
            </a:r>
          </a:p>
          <a:p>
            <a:r>
              <a:rPr lang="ru-RU" sz="2000" b="1" dirty="0" smtClean="0">
                <a:solidFill>
                  <a:srgbClr val="0F5799"/>
                </a:solidFill>
              </a:rPr>
              <a:t>2021-2022 </a:t>
            </a:r>
            <a:r>
              <a:rPr lang="ru-RU" sz="2000" b="1" dirty="0" err="1" smtClean="0">
                <a:solidFill>
                  <a:srgbClr val="0F5799"/>
                </a:solidFill>
              </a:rPr>
              <a:t>у.г</a:t>
            </a:r>
            <a:r>
              <a:rPr lang="ru-RU" sz="2000" b="1" dirty="0" smtClean="0">
                <a:solidFill>
                  <a:srgbClr val="0F5799"/>
                </a:solidFill>
              </a:rPr>
              <a:t>. – 8 человек</a:t>
            </a:r>
          </a:p>
          <a:p>
            <a:r>
              <a:rPr lang="ru-RU" sz="2000" b="1" dirty="0" smtClean="0">
                <a:solidFill>
                  <a:srgbClr val="0F5799"/>
                </a:solidFill>
              </a:rPr>
              <a:t>2022-2023 </a:t>
            </a:r>
            <a:r>
              <a:rPr lang="ru-RU" sz="2000" b="1" dirty="0" err="1" smtClean="0">
                <a:solidFill>
                  <a:srgbClr val="0F5799"/>
                </a:solidFill>
              </a:rPr>
              <a:t>у.г</a:t>
            </a:r>
            <a:r>
              <a:rPr lang="ru-RU" sz="2000" b="1" dirty="0" smtClean="0">
                <a:solidFill>
                  <a:srgbClr val="0F5799"/>
                </a:solidFill>
              </a:rPr>
              <a:t>. – 11 человек</a:t>
            </a:r>
            <a:endParaRPr lang="ru-RU" sz="2000" b="1" dirty="0">
              <a:solidFill>
                <a:srgbClr val="0F57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AB42469-FE15-4887-B9F3-715EA2A15278}"/>
              </a:ext>
            </a:extLst>
          </p:cNvPr>
          <p:cNvSpPr txBox="1"/>
          <p:nvPr/>
        </p:nvSpPr>
        <p:spPr>
          <a:xfrm>
            <a:off x="4380412" y="3918438"/>
            <a:ext cx="38784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F5799"/>
                </a:solidFill>
              </a:rPr>
              <a:t>2022-2023 </a:t>
            </a:r>
            <a:r>
              <a:rPr lang="ru-RU" sz="2000" b="1" dirty="0" err="1" smtClean="0">
                <a:solidFill>
                  <a:srgbClr val="0F5799"/>
                </a:solidFill>
              </a:rPr>
              <a:t>у.г</a:t>
            </a:r>
            <a:r>
              <a:rPr lang="ru-RU" sz="2000" b="1" dirty="0" smtClean="0">
                <a:solidFill>
                  <a:srgbClr val="0F5799"/>
                </a:solidFill>
              </a:rPr>
              <a:t>. – 11 человек</a:t>
            </a:r>
          </a:p>
          <a:p>
            <a:r>
              <a:rPr lang="ru-RU" sz="2000" b="1" dirty="0" smtClean="0">
                <a:solidFill>
                  <a:srgbClr val="0F5799"/>
                </a:solidFill>
              </a:rPr>
              <a:t>3 год – 1 человек</a:t>
            </a:r>
          </a:p>
          <a:p>
            <a:r>
              <a:rPr lang="ru-RU" sz="2000" b="1" dirty="0" smtClean="0">
                <a:solidFill>
                  <a:srgbClr val="0F5799"/>
                </a:solidFill>
              </a:rPr>
              <a:t>2 год – 2 человека</a:t>
            </a:r>
          </a:p>
          <a:p>
            <a:r>
              <a:rPr lang="ru-RU" sz="2000" b="1" dirty="0" smtClean="0">
                <a:solidFill>
                  <a:srgbClr val="0F5799"/>
                </a:solidFill>
              </a:rPr>
              <a:t>1 год </a:t>
            </a:r>
            <a:r>
              <a:rPr lang="ru-RU" sz="2000" b="1" smtClean="0">
                <a:solidFill>
                  <a:srgbClr val="0F5799"/>
                </a:solidFill>
              </a:rPr>
              <a:t>– 8 </a:t>
            </a:r>
            <a:r>
              <a:rPr lang="ru-RU" sz="2000" b="1" dirty="0" smtClean="0">
                <a:solidFill>
                  <a:srgbClr val="0F5799"/>
                </a:solidFill>
              </a:rPr>
              <a:t>человек</a:t>
            </a:r>
            <a:endParaRPr lang="ru-RU" sz="2000" b="1" dirty="0">
              <a:solidFill>
                <a:srgbClr val="0F57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DEAD2-630C-4BE5-A530-865F8D8AD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192" y="147406"/>
            <a:ext cx="2056411" cy="6994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2A9FB-3665-42FA-96E0-94D93F74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96" y="127909"/>
            <a:ext cx="6069038" cy="99750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F5799"/>
                </a:solidFill>
              </a:rPr>
              <a:t> </a:t>
            </a:r>
            <a:r>
              <a:rPr lang="ru-RU" sz="2400" b="1" dirty="0" smtClean="0">
                <a:solidFill>
                  <a:srgbClr val="0F5799"/>
                </a:solidFill>
              </a:rPr>
              <a:t>Цель и задачи Школы молодого преподавателя</a:t>
            </a:r>
            <a:endParaRPr lang="ru-RU" sz="3000" b="1" dirty="0">
              <a:solidFill>
                <a:srgbClr val="0F57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AB42469-FE15-4887-B9F3-715EA2A15278}"/>
              </a:ext>
            </a:extLst>
          </p:cNvPr>
          <p:cNvSpPr txBox="1"/>
          <p:nvPr/>
        </p:nvSpPr>
        <p:spPr>
          <a:xfrm>
            <a:off x="69249" y="1186962"/>
            <a:ext cx="89428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Цель ШМП</a:t>
            </a:r>
            <a:r>
              <a:rPr lang="ru-RU" sz="2000" dirty="0" smtClean="0"/>
              <a:t>: организация и создание условий для профессионального роста начинающих педагогов, формирования у них потребностей в постоянном саморазвитии и самосовершенствовании, транслирования  педагогического опыта.</a:t>
            </a:r>
          </a:p>
          <a:p>
            <a:r>
              <a:rPr lang="ru-RU" sz="2000" b="1" u="sng" dirty="0" smtClean="0"/>
              <a:t>Задачи ШМП</a:t>
            </a:r>
            <a:r>
              <a:rPr lang="ru-RU" sz="2000" dirty="0" smtClean="0"/>
              <a:t>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/>
              <a:t> удовлетворение потребности начинающих преподавателей в непрерывном образовании;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/>
              <a:t> выявление профессиональных, методических проблем в образовательной деятельности начинающих преподавателей, содействие в их разрешении;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/>
              <a:t> оказание помощи в совершенствовании знаний психологии, педагогики и методики обучения;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/>
              <a:t> оказание помощи во внедрении современных подходов и передовых педагогических технологий в образовательную деятельность;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/>
              <a:t> формирование навыков проведения диагностики и самодиагностики;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/>
              <a:t> формирование умений работать с учебной документацией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451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DEAD2-630C-4BE5-A530-865F8D8AD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192" y="147406"/>
            <a:ext cx="2056411" cy="6994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2A9FB-3665-42FA-96E0-94D93F74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2" y="275491"/>
            <a:ext cx="6347713" cy="5070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F5799"/>
                </a:solidFill>
              </a:rPr>
              <a:t>Основные направления деятельности</a:t>
            </a:r>
            <a:endParaRPr lang="ru-RU" sz="3000" b="1" dirty="0">
              <a:solidFill>
                <a:srgbClr val="0F57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676" y="870438"/>
            <a:ext cx="8897815" cy="23035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1) </a:t>
            </a:r>
            <a:r>
              <a:rPr lang="ru-RU" sz="2400" dirty="0" smtClean="0"/>
              <a:t>Реализация дополнительных профессиональных программ повышения квалификации: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sz="2400" dirty="0" smtClean="0"/>
              <a:t>«Повышение профессионального мастерства молодого преподавателя СПО»;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SzPct val="100000"/>
              <a:buFont typeface="Wingdings" pitchFamily="2" charset="2"/>
              <a:buChar char="ü"/>
            </a:pPr>
            <a:r>
              <a:rPr lang="ru-RU" sz="2400" dirty="0" smtClean="0"/>
              <a:t>«Инновационные технологии обучения в образовательных организациях СПО»</a:t>
            </a:r>
            <a:endParaRPr lang="ru-RU" sz="2400" dirty="0"/>
          </a:p>
        </p:txBody>
      </p:sp>
      <p:pic>
        <p:nvPicPr>
          <p:cNvPr id="1026" name="Picture 2" descr="D:\2022-09-30_13-56-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978" y="3579175"/>
            <a:ext cx="6392007" cy="2148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1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DEAD2-630C-4BE5-A530-865F8D8AD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192" y="147406"/>
            <a:ext cx="2056411" cy="6994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2A9FB-3665-42FA-96E0-94D93F74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2" y="275491"/>
            <a:ext cx="6347713" cy="5070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F5799"/>
                </a:solidFill>
              </a:rPr>
              <a:t>Основные направления деятельности</a:t>
            </a:r>
            <a:endParaRPr lang="ru-RU" sz="3000" b="1" dirty="0">
              <a:solidFill>
                <a:srgbClr val="0F57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676" y="870439"/>
            <a:ext cx="8897815" cy="1195754"/>
          </a:xfrm>
        </p:spPr>
        <p:txBody>
          <a:bodyPr>
            <a:normAutofit/>
          </a:bodyPr>
          <a:lstStyle/>
          <a:p>
            <a:pPr marL="0" lvl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2) </a:t>
            </a:r>
            <a:r>
              <a:rPr lang="ru-RU" sz="2400" dirty="0" smtClean="0">
                <a:solidFill>
                  <a:schemeClr val="tx1"/>
                </a:solidFill>
              </a:rPr>
              <a:t>Изучение передового педагогического опыта; посещение занятий преподавателей, имеющих большой опыт профессиональной деятельности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140677" y="4642338"/>
            <a:ext cx="8757138" cy="1989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1"/>
              </a:buClr>
              <a:buSzPct val="80000"/>
            </a:pPr>
            <a:r>
              <a:rPr kumimoji="0" lang="ru-RU" sz="2000" b="1" i="1" strike="noStrike" kern="1200" cap="none" spc="0" normalizeH="0" baseline="0" noProof="0" dirty="0" smtClean="0">
                <a:ln>
                  <a:noFill/>
                </a:ln>
                <a:solidFill>
                  <a:srgbClr val="0F57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2022-2023 </a:t>
            </a:r>
            <a:r>
              <a:rPr kumimoji="0" lang="ru-RU" sz="2000" b="1" i="1" strike="noStrike" kern="1200" cap="none" spc="0" normalizeH="0" baseline="0" noProof="0" dirty="0" err="1" smtClean="0">
                <a:ln>
                  <a:noFill/>
                </a:ln>
                <a:solidFill>
                  <a:srgbClr val="0F57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у.г</a:t>
            </a:r>
            <a:r>
              <a:rPr kumimoji="0" lang="ru-RU" sz="2000" b="1" i="1" strike="noStrike" kern="1200" cap="none" spc="0" normalizeH="0" baseline="0" noProof="0" dirty="0" smtClean="0">
                <a:ln>
                  <a:noFill/>
                </a:ln>
                <a:solidFill>
                  <a:srgbClr val="0F57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.:</a:t>
            </a:r>
          </a:p>
          <a:p>
            <a:pPr lvl="0">
              <a:buSzPct val="100000"/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F5799"/>
                </a:solidFill>
              </a:rPr>
              <a:t> Практическая направленность в преподавании специальных дисциплин (</a:t>
            </a:r>
            <a:r>
              <a:rPr lang="ru-RU" sz="2000" b="1" i="1" dirty="0" err="1" smtClean="0">
                <a:solidFill>
                  <a:srgbClr val="0F5799"/>
                </a:solidFill>
              </a:rPr>
              <a:t>Оглуздин</a:t>
            </a:r>
            <a:r>
              <a:rPr lang="ru-RU" sz="2000" b="1" i="1" dirty="0" smtClean="0">
                <a:solidFill>
                  <a:srgbClr val="0F5799"/>
                </a:solidFill>
              </a:rPr>
              <a:t> О.И.);</a:t>
            </a:r>
          </a:p>
          <a:p>
            <a:pPr lvl="0">
              <a:buSzPct val="100000"/>
              <a:buFont typeface="Wingdings" pitchFamily="2" charset="2"/>
              <a:buChar char="ü"/>
            </a:pPr>
            <a:r>
              <a:rPr kumimoji="0" lang="ru-RU" sz="2000" b="1" i="1" strike="noStrike" kern="1200" cap="none" spc="0" normalizeH="0" noProof="0" dirty="0" smtClean="0">
                <a:ln>
                  <a:noFill/>
                </a:ln>
                <a:solidFill>
                  <a:srgbClr val="0F57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Публичная защита курсового проекта (Сидорова Е.Б.)</a:t>
            </a:r>
            <a:endParaRPr kumimoji="0" lang="ru-RU" sz="2000" b="1" i="1" strike="noStrike" kern="1200" cap="none" spc="0" normalizeH="0" baseline="0" noProof="0" dirty="0" smtClean="0">
              <a:ln>
                <a:noFill/>
              </a:ln>
              <a:solidFill>
                <a:srgbClr val="0F57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Clr>
                <a:schemeClr val="accent1"/>
              </a:buClr>
              <a:buSzPct val="80000"/>
            </a:pPr>
            <a:endParaRPr kumimoji="0" lang="ru-RU" b="1" i="1" strike="noStrike" kern="1200" cap="none" spc="0" normalizeH="0" baseline="0" noProof="0" dirty="0">
              <a:ln>
                <a:noFill/>
              </a:ln>
              <a:solidFill>
                <a:srgbClr val="0F57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46185" y="2209799"/>
            <a:ext cx="8897815" cy="2388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Обучение в сотрудничестве, как групповая форма организации образовательной деятельности обучающихся (Земцова А.Ю.);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/>
              <a:defRPr/>
            </a:pP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знаний обучающихся на уроках обобщающего повторения (Пустовит З.Н.);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/>
              <a:defRPr/>
            </a:pP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Информационные технологии в преподавании специальных дисциплин (Смирнова В.С.);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/>
              <a:defRPr/>
            </a:pP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Балльно-рейтинговая оценка образовательных достижений обучающихся (</a:t>
            </a:r>
            <a:r>
              <a:rPr lang="ru-RU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Вешторт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С.В.)</a:t>
            </a:r>
          </a:p>
        </p:txBody>
      </p:sp>
    </p:spTree>
    <p:extLst>
      <p:ext uri="{BB962C8B-B14F-4D97-AF65-F5344CB8AC3E}">
        <p14:creationId xmlns="" xmlns:p14="http://schemas.microsoft.com/office/powerpoint/2010/main" val="451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DEAD2-630C-4BE5-A530-865F8D8AD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192" y="147406"/>
            <a:ext cx="2056411" cy="6994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2A9FB-3665-42FA-96E0-94D93F74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4" y="169983"/>
            <a:ext cx="6347713" cy="5070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F5799"/>
                </a:solidFill>
              </a:rPr>
              <a:t>Основные направления деятельности</a:t>
            </a:r>
            <a:endParaRPr lang="ru-RU" sz="3000" b="1" dirty="0">
              <a:solidFill>
                <a:srgbClr val="0F57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9" y="694593"/>
            <a:ext cx="8897815" cy="826476"/>
          </a:xfrm>
        </p:spPr>
        <p:txBody>
          <a:bodyPr>
            <a:normAutofit/>
          </a:bodyPr>
          <a:lstStyle/>
          <a:p>
            <a:pPr marL="0"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3) </a:t>
            </a:r>
            <a:r>
              <a:rPr lang="ru-RU" sz="2000" dirty="0" err="1" smtClean="0">
                <a:solidFill>
                  <a:schemeClr val="tx1"/>
                </a:solidFill>
              </a:rPr>
              <a:t>Взаимопосещение</a:t>
            </a:r>
            <a:r>
              <a:rPr lang="ru-RU" sz="2000" dirty="0" smtClean="0">
                <a:solidFill>
                  <a:schemeClr val="tx1"/>
                </a:solidFill>
              </a:rPr>
              <a:t> учебных занятий молодыми преподавателями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84639" y="1163515"/>
            <a:ext cx="8519745" cy="147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Урок изучения нового материала «Глобальные проблемы современности» (УД</a:t>
            </a:r>
            <a:r>
              <a:rPr kumimoji="0" lang="ru-RU" sz="20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i="1" dirty="0" smtClean="0"/>
              <a:t>О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бществознание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Разживин Г.А.);</a:t>
            </a:r>
          </a:p>
          <a:p>
            <a:pPr lvl="0" indent="-342900">
              <a:buSzPct val="100000"/>
              <a:buFont typeface="Wingdings" pitchFamily="2" charset="2"/>
              <a:buChar char="ü"/>
            </a:pPr>
            <a:r>
              <a:rPr lang="ru-RU" sz="2000" i="1" dirty="0" smtClean="0"/>
              <a:t>Деловая игра «Выборы президента» ( УД Конституционное право РФ, Черняк В.И.)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246185" y="2561492"/>
            <a:ext cx="8897815" cy="116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Посещение учебных занятий молодых преподавателей руководителем ШМП</a:t>
            </a: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246185" y="3622431"/>
            <a:ext cx="8792307" cy="2787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b="1" noProof="0" dirty="0" smtClean="0">
                <a:solidFill>
                  <a:srgbClr val="C00000"/>
                </a:solidFill>
              </a:rPr>
              <a:t>5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Индивидуальное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групповое консультирование:</a:t>
            </a:r>
          </a:p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 Основная учебная и методическая документация преподавателя и её оформление.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 Подготовка документов к аттестации на 1 квалификационную категорию.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 Структура и содержание индивидуального проекта обучающегося 1 курса.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 Требования к отбору содержания и оформлению рукописи.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i="1" noProof="0" dirty="0" smtClean="0"/>
              <a:t>Типология и содержание тестовых заданий.</a:t>
            </a:r>
          </a:p>
          <a:p>
            <a:pPr>
              <a:buFont typeface="Wingdings" pitchFamily="2" charset="2"/>
              <a:buChar char="ü"/>
            </a:pPr>
            <a:r>
              <a:rPr kumimoji="0" lang="ru-RU" sz="24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Другие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DEAD2-630C-4BE5-A530-865F8D8AD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192" y="147406"/>
            <a:ext cx="2056411" cy="6994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2A9FB-3665-42FA-96E0-94D93F74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4" y="169983"/>
            <a:ext cx="6347713" cy="5070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F5799"/>
                </a:solidFill>
              </a:rPr>
              <a:t>Основные направления деятельности</a:t>
            </a:r>
            <a:endParaRPr lang="ru-RU" sz="3000" b="1" dirty="0">
              <a:solidFill>
                <a:srgbClr val="0F57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9" y="694593"/>
            <a:ext cx="8897815" cy="2083776"/>
          </a:xfrm>
        </p:spPr>
        <p:txBody>
          <a:bodyPr>
            <a:normAutofit/>
          </a:bodyPr>
          <a:lstStyle/>
          <a:p>
            <a:pPr marL="0" lvl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6) </a:t>
            </a:r>
            <a:r>
              <a:rPr lang="ru-RU" sz="2000" dirty="0" smtClean="0">
                <a:solidFill>
                  <a:schemeClr val="tx1"/>
                </a:solidFill>
              </a:rPr>
              <a:t>Конкурсное движение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2020-2021 </a:t>
            </a:r>
            <a:r>
              <a:rPr lang="ru-RU" sz="2000" dirty="0" err="1" smtClean="0">
                <a:solidFill>
                  <a:schemeClr val="tx1"/>
                </a:solidFill>
              </a:rPr>
              <a:t>у.г</a:t>
            </a:r>
            <a:r>
              <a:rPr lang="ru-RU" sz="2000" dirty="0" smtClean="0">
                <a:solidFill>
                  <a:schemeClr val="tx1"/>
                </a:solidFill>
              </a:rPr>
              <a:t>. – конкурс «Лестница успеха»</a:t>
            </a:r>
          </a:p>
          <a:p>
            <a:pPr marL="0" lvl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Разработано положение о Конкурсе: </a:t>
            </a:r>
          </a:p>
          <a:p>
            <a:pPr marL="0" lvl="0">
              <a:spcBef>
                <a:spcPts val="0"/>
              </a:spcBef>
              <a:buClrTx/>
              <a:buSzPct val="100000"/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Написание эссе «</a:t>
            </a:r>
            <a:r>
              <a:rPr lang="ru-RU" sz="2000" dirty="0" smtClean="0"/>
              <a:t>Преподаватель – моя профессия»;</a:t>
            </a:r>
          </a:p>
          <a:p>
            <a:pPr marL="0" lvl="0">
              <a:spcBef>
                <a:spcPts val="0"/>
              </a:spcBef>
              <a:buClrTx/>
              <a:buSzPct val="100000"/>
              <a:buFont typeface="Wingdings" pitchFamily="2" charset="2"/>
              <a:buChar char="ü"/>
            </a:pPr>
            <a:r>
              <a:rPr lang="ru-RU" sz="2000" dirty="0" smtClean="0"/>
              <a:t>Фрагмент учебного занятия «Я делаю это так…»</a:t>
            </a:r>
          </a:p>
          <a:p>
            <a:pPr marL="0" lvl="0">
              <a:spcBef>
                <a:spcPts val="0"/>
              </a:spcBef>
              <a:buClrTx/>
              <a:buSzPct val="100000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Разработаны критерии оценки эссе и фрагмента учебного занятия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2022-09-30_16-49-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886" y="2659849"/>
            <a:ext cx="4076746" cy="2228674"/>
          </a:xfrm>
          <a:prstGeom prst="rect">
            <a:avLst/>
          </a:prstGeom>
          <a:noFill/>
        </p:spPr>
      </p:pic>
      <p:pic>
        <p:nvPicPr>
          <p:cNvPr id="1028" name="Picture 4" descr="D:\2022-09-30_16-52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799" y="2575459"/>
            <a:ext cx="5127692" cy="1847072"/>
          </a:xfrm>
          <a:prstGeom prst="rect">
            <a:avLst/>
          </a:prstGeom>
          <a:noFill/>
        </p:spPr>
      </p:pic>
      <p:pic>
        <p:nvPicPr>
          <p:cNvPr id="1029" name="Picture 5" descr="D:\2022-09-30_16-53-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8790" y="4505442"/>
            <a:ext cx="4919102" cy="2220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1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DEAD2-630C-4BE5-A530-865F8D8AD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192" y="147406"/>
            <a:ext cx="2056411" cy="6994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2A9FB-3665-42FA-96E0-94D93F74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4" y="169983"/>
            <a:ext cx="6347713" cy="5070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F5799"/>
                </a:solidFill>
              </a:rPr>
              <a:t>Основные направления деятельности</a:t>
            </a:r>
            <a:endParaRPr lang="ru-RU" sz="3000" b="1" dirty="0">
              <a:solidFill>
                <a:srgbClr val="0F5799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69277" y="1142999"/>
            <a:ext cx="8150469" cy="4659923"/>
          </a:xfrm>
        </p:spPr>
        <p:txBody>
          <a:bodyPr>
            <a:normAutofit/>
          </a:bodyPr>
          <a:lstStyle/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7) </a:t>
            </a:r>
            <a:r>
              <a:rPr lang="ru-RU" sz="2000" dirty="0" smtClean="0">
                <a:solidFill>
                  <a:schemeClr val="tx1"/>
                </a:solidFill>
              </a:rPr>
              <a:t>Анкетирование преподавателей: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itchFamily="2" charset="2"/>
              <a:buChar char="ü"/>
            </a:pPr>
            <a:r>
              <a:rPr lang="ru-RU" sz="2000" b="1" dirty="0" smtClean="0"/>
              <a:t>Изучение затруднений педагогов на начальном этапе профессиональной карьеры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Tx/>
              <a:buChar char="-"/>
            </a:pPr>
            <a:r>
              <a:rPr lang="ru-RU" sz="2000" dirty="0" smtClean="0"/>
              <a:t>в сфере общения с учащимися, развитие интереса к изучаемому предмету;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Tx/>
              <a:buChar char="-"/>
            </a:pPr>
            <a:r>
              <a:rPr lang="ru-RU" sz="2000" dirty="0" smtClean="0"/>
              <a:t>в постановке целей учебного занятия;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Tx/>
              <a:buChar char="-"/>
            </a:pPr>
            <a:r>
              <a:rPr lang="ru-RU" sz="2000" dirty="0" smtClean="0"/>
              <a:t>в выборе форм, методов и приемов организации образовательной деятельности обучающихся;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Tx/>
              <a:buChar char="-"/>
            </a:pPr>
            <a:r>
              <a:rPr lang="ru-RU" sz="2000" dirty="0" smtClean="0"/>
              <a:t>в объективности оценки образовательных достижений обучающихся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Tx/>
              <a:buChar char="-"/>
            </a:pP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451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E9DEAD2-630C-4BE5-A530-865F8D8ADC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192" y="147406"/>
            <a:ext cx="2056411" cy="6994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D2A9FB-3665-42FA-96E0-94D93F74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4" y="169983"/>
            <a:ext cx="6347713" cy="5070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F5799"/>
                </a:solidFill>
              </a:rPr>
              <a:t>Основные направления деятельности</a:t>
            </a:r>
            <a:endParaRPr lang="ru-RU" sz="3000" b="1" dirty="0">
              <a:solidFill>
                <a:srgbClr val="0F5799"/>
              </a:solidFill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167054" y="650632"/>
            <a:ext cx="8241320" cy="5547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>
              <a:buSzPct val="100000"/>
            </a:pPr>
            <a:r>
              <a:rPr lang="ru-RU" sz="2000" b="1" dirty="0" smtClean="0">
                <a:solidFill>
                  <a:srgbClr val="C00000"/>
                </a:solidFill>
              </a:rPr>
              <a:t>7) </a:t>
            </a:r>
            <a:r>
              <a:rPr lang="ru-RU" sz="2000" dirty="0" smtClean="0"/>
              <a:t>Анкетирование преподавателей:</a:t>
            </a:r>
            <a:endParaRPr lang="ru-RU" sz="2000" b="1" dirty="0" smtClean="0"/>
          </a:p>
          <a:p>
            <a:pPr lvl="0" indent="-342900">
              <a:buSzPct val="100000"/>
              <a:buFont typeface="Wingdings" pitchFamily="2" charset="2"/>
              <a:buChar char="ü"/>
            </a:pPr>
            <a:r>
              <a:rPr lang="ru-RU" sz="2000" b="1" dirty="0" smtClean="0"/>
              <a:t>«Преподаватель глазами студентов»</a:t>
            </a:r>
          </a:p>
          <a:p>
            <a:pPr lvl="0" indent="-342900">
              <a:buSzPct val="100000"/>
            </a:pPr>
            <a:endParaRPr lang="ru-RU" sz="2000" b="1" dirty="0" smtClean="0"/>
          </a:p>
        </p:txBody>
      </p:sp>
      <p:pic>
        <p:nvPicPr>
          <p:cNvPr id="2050" name="Picture 2" descr="D:\2022-09-30_17-15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69" y="1564393"/>
            <a:ext cx="8732959" cy="4917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12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5404</TotalTime>
  <Words>567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 ПОЛОЖЕНИЕ о Школе молодого преподавателя университетского колледжа ВоГУ</vt:lpstr>
      <vt:lpstr> Цель и задачи Школы молодого преподавателя</vt:lpstr>
      <vt:lpstr>Основные направления деятельности</vt:lpstr>
      <vt:lpstr>Основные направления деятельности</vt:lpstr>
      <vt:lpstr>Основные направления деятельности</vt:lpstr>
      <vt:lpstr>Основные направления деятельности</vt:lpstr>
      <vt:lpstr>Основные направления деятельности</vt:lpstr>
      <vt:lpstr>Основные направления деятельности</vt:lpstr>
      <vt:lpstr>Основные направления деятельности</vt:lpstr>
      <vt:lpstr>Основные направления деятельности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Анна</cp:lastModifiedBy>
  <cp:revision>312</cp:revision>
  <cp:lastPrinted>2021-04-06T09:53:26Z</cp:lastPrinted>
  <dcterms:created xsi:type="dcterms:W3CDTF">2019-10-28T08:40:00Z</dcterms:created>
  <dcterms:modified xsi:type="dcterms:W3CDTF">2022-10-24T17:33:08Z</dcterms:modified>
</cp:coreProperties>
</file>