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2" y="-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26D-F384-4988-85AD-6305A1DD2E0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A042-50B5-440C-9B7C-1C612EEA9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356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26D-F384-4988-85AD-6305A1DD2E0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A042-50B5-440C-9B7C-1C612EEA9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273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26D-F384-4988-85AD-6305A1DD2E0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A042-50B5-440C-9B7C-1C612EEA9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631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26D-F384-4988-85AD-6305A1DD2E0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A042-50B5-440C-9B7C-1C612EEA9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729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26D-F384-4988-85AD-6305A1DD2E0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A042-50B5-440C-9B7C-1C612EEA9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333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26D-F384-4988-85AD-6305A1DD2E0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A042-50B5-440C-9B7C-1C612EEA9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404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26D-F384-4988-85AD-6305A1DD2E0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A042-50B5-440C-9B7C-1C612EEA9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537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26D-F384-4988-85AD-6305A1DD2E0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A042-50B5-440C-9B7C-1C612EEA9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123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26D-F384-4988-85AD-6305A1DD2E0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A042-50B5-440C-9B7C-1C612EEA9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222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26D-F384-4988-85AD-6305A1DD2E0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A042-50B5-440C-9B7C-1C612EEA9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42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26D-F384-4988-85AD-6305A1DD2E0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A042-50B5-440C-9B7C-1C612EEA9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16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F326D-F384-4988-85AD-6305A1DD2E0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BA042-50B5-440C-9B7C-1C612EEA9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7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116632"/>
            <a:ext cx="6620272" cy="115212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	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SWOT-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ПОТЕНЦИАЛА РАЗВИТИЯ ПОО</a:t>
            </a:r>
            <a:endParaRPr lang="ru-RU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556792"/>
            <a:ext cx="7840960" cy="49685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30588" y="3244334"/>
            <a:ext cx="482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ххх</a:t>
            </a:r>
            <a:endParaRPr lang="ru-RU" dirty="0"/>
          </a:p>
        </p:txBody>
      </p:sp>
      <p:pic>
        <p:nvPicPr>
          <p:cNvPr id="6" name="Picture 6" descr="логотип_1">
            <a:extLst>
              <a:ext uri="{FF2B5EF4-FFF2-40B4-BE49-F238E27FC236}">
                <a16:creationId xmlns="" xmlns:a16="http://schemas.microsoft.com/office/drawing/2014/main" id="{FA882D2A-CFBD-4006-AC09-7B9BF545E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588" y="116632"/>
            <a:ext cx="1224136" cy="122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483024"/>
              </p:ext>
            </p:extLst>
          </p:nvPr>
        </p:nvGraphicFramePr>
        <p:xfrm>
          <a:off x="1331640" y="1772816"/>
          <a:ext cx="7632848" cy="43572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379"/>
                <a:gridCol w="1512379"/>
                <a:gridCol w="2304045"/>
                <a:gridCol w="2304045"/>
              </a:tblGrid>
              <a:tr h="67676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актуального состояния внутреннего потенциала ПОО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перспектив развития ПОО в соответствии с изменениями внешнего окружения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67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Сильная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сторона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Слабая сторона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Благоприятные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возможности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Риски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наиболее значимых сильных сторон ПОО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наиболее слабых сторон развития ПОО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факторов внешней среды, имеющих наиболее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благоприятный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 влияния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перспективы развития ПОО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факторов внешней среды, имеющих наиболее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негативный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 влияния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перспективы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развития ПОО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9" name="Picture 6" descr="логотип_1">
            <a:extLst>
              <a:ext uri="{FF2B5EF4-FFF2-40B4-BE49-F238E27FC236}">
                <a16:creationId xmlns="" xmlns:a16="http://schemas.microsoft.com/office/drawing/2014/main" id="{FA882D2A-CFBD-4006-AC09-7B9BF545E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84" y="99828"/>
            <a:ext cx="1224136" cy="122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4822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 ВНУТРЕННЕЙ  СРЕДЫ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363538">
              <a:buFont typeface="Calibri" panose="020F0502020204030204" pitchFamily="34" charset="0"/>
              <a:buChar char="─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программы, реализуемые в организации; 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 работы образовательной организации; 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инновационный потенциал; 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кадровое обеспечение и контингент обучающихся; 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финансово-хозяйственную и внебюджетную деятельность; 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материально-техническую базу организации и условия образовательного процесса; 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сетевое взаимодействие с организациями системы образования, службами и социальными партнерами; 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образовательной организации в профессиональных конкурсах, международных, федеральных и региональных программах; 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информационного пространства образовательной организации.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1225550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8434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ВНЕШНЕЙ   ФАКТОРЫ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55000" lnSpcReduction="20000"/>
          </a:bodyPr>
          <a:lstStyle/>
          <a:p>
            <a:pPr marL="0" indent="363538">
              <a:buFont typeface="Calibri" panose="020F0502020204030204" pitchFamily="34" charset="0"/>
              <a:buChar char="─"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образовательной политики на федеральном, региональном уровнях; 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территориальную и социально-культурную особенность региона; 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специфику и уровень образовательных запросов обучающихся и родителей; 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демографическую ситуацию (динамика численности населения, 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миграционные процессы, возрастной состав населения); 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формирования и развития человеческого капитала (уровень и качество жизни населения, развитость социальной сферы); 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и тенденции рынка труда (динамика уровня безработицы, проблемы занятости); 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прогнозирование потребности в кадрах.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1225550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392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0"/>
            <a:ext cx="6851104" cy="177281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Соотнесение проблем и сильных сторон образовательной организации, возможностей и рисков развития внешней среды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1964640"/>
              </p:ext>
            </p:extLst>
          </p:nvPr>
        </p:nvGraphicFramePr>
        <p:xfrm>
          <a:off x="395536" y="1988840"/>
          <a:ext cx="8568952" cy="4010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6019"/>
                <a:gridCol w="2856019"/>
                <a:gridCol w="2856914"/>
              </a:tblGrid>
              <a:tr h="1842727">
                <a:tc>
                  <a:txBody>
                    <a:bodyPr/>
                    <a:lstStyle/>
                    <a:p>
                      <a:pPr marL="476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             Факторы </a:t>
                      </a:r>
                      <a:endParaRPr lang="ru-RU" sz="1800" dirty="0" smtClean="0">
                        <a:effectLst/>
                      </a:endParaRPr>
                    </a:p>
                    <a:p>
                      <a:pPr marL="476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                   внутренней</a:t>
                      </a:r>
                    </a:p>
                    <a:p>
                      <a:pPr marL="476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                                 среды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Факторы </a:t>
                      </a:r>
                      <a:endParaRPr lang="ru-RU" sz="18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внутренней среды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Возможности</a:t>
                      </a:r>
                      <a:r>
                        <a:rPr lang="en-US" sz="1800" dirty="0">
                          <a:effectLst/>
                        </a:rPr>
                        <a:t> (O)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Угрозы</a:t>
                      </a:r>
                      <a:r>
                        <a:rPr lang="en-US" sz="1800" dirty="0">
                          <a:effectLst/>
                        </a:rPr>
                        <a:t> (T)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8856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Сильные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стороны   (</a:t>
                      </a:r>
                      <a:r>
                        <a:rPr lang="en-US" sz="1800">
                          <a:effectLst/>
                        </a:rPr>
                        <a:t>S)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S+O=</a:t>
                      </a:r>
                      <a:endParaRPr lang="ru-RU" sz="1800" dirty="0">
                        <a:effectLst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действие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S+T=</a:t>
                      </a:r>
                      <a:endParaRPr lang="ru-RU" sz="1800" dirty="0">
                        <a:effectLst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неопределенность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8856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Слабые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стороны</a:t>
                      </a:r>
                      <a:r>
                        <a:rPr lang="en-US" sz="1800">
                          <a:effectLst/>
                        </a:rPr>
                        <a:t>    (W)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W+O=</a:t>
                      </a:r>
                      <a:endParaRPr lang="ru-RU" sz="1800" dirty="0">
                        <a:effectLst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реформирование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W+T=</a:t>
                      </a:r>
                      <a:endParaRPr lang="ru-RU" sz="1800" dirty="0">
                        <a:effectLst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ликвидация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395536" y="1988840"/>
            <a:ext cx="2880320" cy="1872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1225550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0398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1190"/>
            <a:ext cx="6851104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КОНКУРЕНТНЫЕ ПРЕИМУЩЕСТВА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Конкурентные преимущества – это набор существенных свойств, выгодно отличающих образовательной организации от других образовательных учреждений: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в населенном пункте;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кадры;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образовательной деятельности;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обучения и воспитания;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здание образовательной организации и его материально-техническая база;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внешние связи;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имидж, открытость социуму, способность к трансформации;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управления;</a:t>
            </a:r>
          </a:p>
          <a:p>
            <a:pPr marL="0" indent="363538">
              <a:buFont typeface="Calibri" panose="020F0502020204030204" pitchFamily="34" charset="0"/>
              <a:buChar char="─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получения профессионального образования.</a:t>
            </a:r>
          </a:p>
          <a:p>
            <a:pPr marL="0" indent="0">
              <a:buNone/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1225550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6781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95782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SWOT-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9472133"/>
              </p:ext>
            </p:extLst>
          </p:nvPr>
        </p:nvGraphicFramePr>
        <p:xfrm>
          <a:off x="611560" y="1239176"/>
          <a:ext cx="8208912" cy="5486400"/>
        </p:xfrm>
        <a:graphic>
          <a:graphicData uri="http://schemas.openxmlformats.org/drawingml/2006/table">
            <a:tbl>
              <a:tblPr firstRow="1" firstCol="1" bandRow="1"/>
              <a:tblGrid>
                <a:gridCol w="2735950"/>
                <a:gridCol w="2736481"/>
                <a:gridCol w="2736481"/>
              </a:tblGrid>
              <a:tr h="18725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932" marR="110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Возможности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формирование новых направлений подготовки;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финансовая и организационная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поддержка со стороны государства;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потребность в высококвалифицированных кадрах;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расширение механизмов взаимодействия ПОО и работодателей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и др.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932" marR="110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Угрозы (риски)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рост конкуренции на рынке труда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неблагоприятная демографическая ситуация;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сокращение потребности в подготовке кадров по традиционным ОП;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недостаточная инфраструктурная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обеспеченность инновационной деятельности.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и др.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932" marR="110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98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Сильные стороны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наличие программ доп. образования 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дистанционное образование;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высококачественный П.С.;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электронная библиотека;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учебно-лабораторная база;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репутация ПОО;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использование целевых программ;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внебюджетная деятельность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и др.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932" marR="110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1) диверсификация основных образовательных и дополнительных программ;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2) стратегическое партнерство с работодателями;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3) расширение связей с ОУ: реализация совместных проектов, использование возможностей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научной-методической  кооперации.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932" marR="110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1) осуществление подготовки кадров для приоритетных отраслей экономики;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2) увеличение количества объектов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интеллектуальной собственности.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932" marR="110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2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Слабые стороны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потеря доли рынка;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слабая мотивация сотрудников;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несоответствие информационных ресурсов потребностям;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значительный износ МТБ по ряду направлений подготовки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 и др.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932" marR="110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1) развитие социальных контактов с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заинтересованными сторонами 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стратегическими партнерами;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2) повышение активности в продвижении инновационных, консультационных и образовательных услуг на региональном и всероссийском рынках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932" marR="110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1) использование преимуществ 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новых реалий в 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системе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профессионального образования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932" marR="110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913"/>
            <a:ext cx="1225550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7526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ФИО, должность                                                                                                                                </a:t>
            </a:r>
            <a:r>
              <a:rPr lang="en-US" sz="1200" dirty="0"/>
              <a:t>shihovsl@viro.edu.ru</a:t>
            </a:r>
            <a:br>
              <a:rPr lang="en-US" sz="1200" dirty="0"/>
            </a:b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391106"/>
              </p:ext>
            </p:extLst>
          </p:nvPr>
        </p:nvGraphicFramePr>
        <p:xfrm>
          <a:off x="467544" y="980728"/>
          <a:ext cx="8352927" cy="5616624"/>
        </p:xfrm>
        <a:graphic>
          <a:graphicData uri="http://schemas.openxmlformats.org/drawingml/2006/table">
            <a:tbl>
              <a:tblPr firstRow="1" firstCol="1" bandRow="1"/>
              <a:tblGrid>
                <a:gridCol w="2783949"/>
                <a:gridCol w="2784489"/>
                <a:gridCol w="2784489"/>
              </a:tblGrid>
              <a:tr h="20827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932" marR="110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Возможности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932" marR="110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Угрозы (риски</a:t>
                      </a:r>
                      <a:r>
                        <a:rPr lang="ru-RU" sz="900" b="1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932" marR="110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9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Сильные </a:t>
                      </a:r>
                      <a:r>
                        <a:rPr lang="ru-RU" sz="900" b="1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стороны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932" marR="110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932" marR="110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932" marR="110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42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Слабые </a:t>
                      </a:r>
                      <a:r>
                        <a:rPr lang="ru-RU" sz="900" b="1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стороны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932" marR="110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932" marR="110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932" marR="110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03934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1736</TotalTime>
  <Words>361</Words>
  <Application>Microsoft Office PowerPoint</Application>
  <PresentationFormat>Экран (4:3)</PresentationFormat>
  <Paragraphs>134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SWOT-АНАЛИЗ ПОТЕНЦИАЛА РАЗВИТИЯ ПОО</vt:lpstr>
      <vt:lpstr>ФАКТОРЫ  ВНУТРЕННЕЙ  СРЕДЫ </vt:lpstr>
      <vt:lpstr>ФАКТОРЫ ВНЕШНЕЙ   ФАКТОРЫ </vt:lpstr>
      <vt:lpstr>Соотнесение проблем и сильных сторон образовательной организации, возможностей и рисков развития внешней среды</vt:lpstr>
      <vt:lpstr>КОНКУРЕНТНЫЕ ПРЕИМУЩЕСТВА</vt:lpstr>
      <vt:lpstr>ПРИМЕР SWOT-АНАЛИЗА</vt:lpstr>
      <vt:lpstr>  Наименование ПОО ФИО, должность                                                                                                                                shihovsl@viro.edu.ru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SWOT-АНАЛИЗ ПОТЕНЦИАЛА РАЗВИТИЯ ПОО</dc:title>
  <dc:creator>User1</dc:creator>
  <cp:lastModifiedBy>User1</cp:lastModifiedBy>
  <cp:revision>15</cp:revision>
  <dcterms:created xsi:type="dcterms:W3CDTF">2023-04-25T12:23:57Z</dcterms:created>
  <dcterms:modified xsi:type="dcterms:W3CDTF">2023-04-27T13:17:15Z</dcterms:modified>
</cp:coreProperties>
</file>