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63" r:id="rId4"/>
    <p:sldId id="265" r:id="rId5"/>
    <p:sldId id="266" r:id="rId6"/>
    <p:sldId id="260" r:id="rId7"/>
    <p:sldId id="267" r:id="rId8"/>
    <p:sldId id="268" r:id="rId9"/>
    <p:sldId id="261" r:id="rId10"/>
    <p:sldId id="271" r:id="rId11"/>
    <p:sldId id="269" r:id="rId12"/>
    <p:sldId id="270" r:id="rId13"/>
    <p:sldId id="262" r:id="rId14"/>
  </p:sldIdLst>
  <p:sldSz cx="12192000" cy="6858000"/>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1" initials="0" lastIdx="1" clrIdx="0">
    <p:extLst>
      <p:ext uri="{19B8F6BF-5375-455C-9EA6-DF929625EA0E}">
        <p15:presenceInfo xmlns="" xmlns:p15="http://schemas.microsoft.com/office/powerpoint/2012/main" userId="0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66" y="-88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03A72A7E-6E3D-460A-AF33-7499374E99A5}" type="datetimeFigureOut">
              <a:rPr lang="ru-RU" smtClean="0"/>
              <a:pPr/>
              <a:t>05.04.2023</a:t>
            </a:fld>
            <a:endParaRPr lang="ru-RU" dirty="0"/>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CB48D9A0-0BC8-4F5C-87B1-01E78EEDF1E0}" type="slidenum">
              <a:rPr lang="ru-RU" smtClean="0"/>
              <a:pPr/>
              <a:t>‹#›</a:t>
            </a:fld>
            <a:endParaRPr lang="ru-RU" dirty="0"/>
          </a:p>
        </p:txBody>
      </p:sp>
    </p:spTree>
    <p:extLst>
      <p:ext uri="{BB962C8B-B14F-4D97-AF65-F5344CB8AC3E}">
        <p14:creationId xmlns="" xmlns:p14="http://schemas.microsoft.com/office/powerpoint/2010/main" val="345091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pPr/>
              <a:t>1</a:t>
            </a:fld>
            <a:endParaRPr lang="ru-RU" dirty="0"/>
          </a:p>
        </p:txBody>
      </p:sp>
    </p:spTree>
    <p:extLst>
      <p:ext uri="{BB962C8B-B14F-4D97-AF65-F5344CB8AC3E}">
        <p14:creationId xmlns="" xmlns:p14="http://schemas.microsoft.com/office/powerpoint/2010/main" val="3148106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pPr/>
              <a:t>10</a:t>
            </a:fld>
            <a:endParaRPr lang="ru-RU" dirty="0"/>
          </a:p>
        </p:txBody>
      </p:sp>
    </p:spTree>
    <p:extLst>
      <p:ext uri="{BB962C8B-B14F-4D97-AF65-F5344CB8AC3E}">
        <p14:creationId xmlns="" xmlns:p14="http://schemas.microsoft.com/office/powerpoint/2010/main" val="2587754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pPr/>
              <a:t>11</a:t>
            </a:fld>
            <a:endParaRPr lang="ru-RU" dirty="0"/>
          </a:p>
        </p:txBody>
      </p:sp>
    </p:spTree>
    <p:extLst>
      <p:ext uri="{BB962C8B-B14F-4D97-AF65-F5344CB8AC3E}">
        <p14:creationId xmlns="" xmlns:p14="http://schemas.microsoft.com/office/powerpoint/2010/main" val="2587754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pPr/>
              <a:t>12</a:t>
            </a:fld>
            <a:endParaRPr lang="ru-RU" dirty="0"/>
          </a:p>
        </p:txBody>
      </p:sp>
    </p:spTree>
    <p:extLst>
      <p:ext uri="{BB962C8B-B14F-4D97-AF65-F5344CB8AC3E}">
        <p14:creationId xmlns="" xmlns:p14="http://schemas.microsoft.com/office/powerpoint/2010/main" val="2587754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pPr/>
              <a:t>13</a:t>
            </a:fld>
            <a:endParaRPr lang="ru-RU" dirty="0"/>
          </a:p>
        </p:txBody>
      </p:sp>
    </p:spTree>
    <p:extLst>
      <p:ext uri="{BB962C8B-B14F-4D97-AF65-F5344CB8AC3E}">
        <p14:creationId xmlns="" xmlns:p14="http://schemas.microsoft.com/office/powerpoint/2010/main" val="193080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pPr/>
              <a:t>2</a:t>
            </a:fld>
            <a:endParaRPr lang="ru-RU" dirty="0"/>
          </a:p>
        </p:txBody>
      </p:sp>
    </p:spTree>
    <p:extLst>
      <p:ext uri="{BB962C8B-B14F-4D97-AF65-F5344CB8AC3E}">
        <p14:creationId xmlns="" xmlns:p14="http://schemas.microsoft.com/office/powerpoint/2010/main" val="383713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pPr/>
              <a:t>3</a:t>
            </a:fld>
            <a:endParaRPr lang="ru-RU" dirty="0"/>
          </a:p>
        </p:txBody>
      </p:sp>
    </p:spTree>
    <p:extLst>
      <p:ext uri="{BB962C8B-B14F-4D97-AF65-F5344CB8AC3E}">
        <p14:creationId xmlns="" xmlns:p14="http://schemas.microsoft.com/office/powerpoint/2010/main" val="383713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pPr/>
              <a:t>4</a:t>
            </a:fld>
            <a:endParaRPr lang="ru-RU" dirty="0"/>
          </a:p>
        </p:txBody>
      </p:sp>
    </p:spTree>
    <p:extLst>
      <p:ext uri="{BB962C8B-B14F-4D97-AF65-F5344CB8AC3E}">
        <p14:creationId xmlns="" xmlns:p14="http://schemas.microsoft.com/office/powerpoint/2010/main" val="3837132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pPr/>
              <a:t>5</a:t>
            </a:fld>
            <a:endParaRPr lang="ru-RU" dirty="0"/>
          </a:p>
        </p:txBody>
      </p:sp>
    </p:spTree>
    <p:extLst>
      <p:ext uri="{BB962C8B-B14F-4D97-AF65-F5344CB8AC3E}">
        <p14:creationId xmlns="" xmlns:p14="http://schemas.microsoft.com/office/powerpoint/2010/main" val="383713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pPr/>
              <a:t>6</a:t>
            </a:fld>
            <a:endParaRPr lang="ru-RU" dirty="0"/>
          </a:p>
        </p:txBody>
      </p:sp>
    </p:spTree>
    <p:extLst>
      <p:ext uri="{BB962C8B-B14F-4D97-AF65-F5344CB8AC3E}">
        <p14:creationId xmlns="" xmlns:p14="http://schemas.microsoft.com/office/powerpoint/2010/main" val="380689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pPr/>
              <a:t>7</a:t>
            </a:fld>
            <a:endParaRPr lang="ru-RU" dirty="0"/>
          </a:p>
        </p:txBody>
      </p:sp>
    </p:spTree>
    <p:extLst>
      <p:ext uri="{BB962C8B-B14F-4D97-AF65-F5344CB8AC3E}">
        <p14:creationId xmlns="" xmlns:p14="http://schemas.microsoft.com/office/powerpoint/2010/main" val="2587754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pPr/>
              <a:t>8</a:t>
            </a:fld>
            <a:endParaRPr lang="ru-RU" dirty="0"/>
          </a:p>
        </p:txBody>
      </p:sp>
    </p:spTree>
    <p:extLst>
      <p:ext uri="{BB962C8B-B14F-4D97-AF65-F5344CB8AC3E}">
        <p14:creationId xmlns="" xmlns:p14="http://schemas.microsoft.com/office/powerpoint/2010/main" val="2587754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pPr/>
              <a:t>9</a:t>
            </a:fld>
            <a:endParaRPr lang="ru-RU" dirty="0"/>
          </a:p>
        </p:txBody>
      </p:sp>
    </p:spTree>
    <p:extLst>
      <p:ext uri="{BB962C8B-B14F-4D97-AF65-F5344CB8AC3E}">
        <p14:creationId xmlns="" xmlns:p14="http://schemas.microsoft.com/office/powerpoint/2010/main" val="258775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C3DE03E-005A-4E09-998F-4BC141F0735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808711EF-D529-413C-A7BF-F9E56BD4D2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016F1D05-7D9E-4303-8343-8D4E819132A2}"/>
              </a:ext>
            </a:extLst>
          </p:cNvPr>
          <p:cNvSpPr>
            <a:spLocks noGrp="1"/>
          </p:cNvSpPr>
          <p:nvPr>
            <p:ph type="dt" sz="half" idx="10"/>
          </p:nvPr>
        </p:nvSpPr>
        <p:spPr/>
        <p:txBody>
          <a:bodyPr/>
          <a:lstStyle/>
          <a:p>
            <a:fld id="{00B36538-C1F0-43FF-9E6C-2227CB11A7D3}" type="datetimeFigureOut">
              <a:rPr lang="ru-RU" smtClean="0"/>
              <a:pPr/>
              <a:t>05.04.2023</a:t>
            </a:fld>
            <a:endParaRPr lang="ru-RU" dirty="0"/>
          </a:p>
        </p:txBody>
      </p:sp>
      <p:sp>
        <p:nvSpPr>
          <p:cNvPr id="5" name="Нижний колонтитул 4">
            <a:extLst>
              <a:ext uri="{FF2B5EF4-FFF2-40B4-BE49-F238E27FC236}">
                <a16:creationId xmlns="" xmlns:a16="http://schemas.microsoft.com/office/drawing/2014/main" id="{A30EE6A6-47E2-4C1E-B049-A7300A5212D6}"/>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FBB2C8FF-DC2B-47EA-A13B-A71FA877F12D}"/>
              </a:ext>
            </a:extLst>
          </p:cNvPr>
          <p:cNvSpPr>
            <a:spLocks noGrp="1"/>
          </p:cNvSpPr>
          <p:nvPr>
            <p:ph type="sldNum" sz="quarter" idx="12"/>
          </p:nvPr>
        </p:nvSpPr>
        <p:spPr/>
        <p:txBody>
          <a:bodyPr/>
          <a:lstStyle/>
          <a:p>
            <a:fld id="{BE0D65EB-66F4-408E-8762-F006F6E393FA}" type="slidenum">
              <a:rPr lang="ru-RU" smtClean="0"/>
              <a:pPr/>
              <a:t>‹#›</a:t>
            </a:fld>
            <a:endParaRPr lang="ru-RU" dirty="0"/>
          </a:p>
        </p:txBody>
      </p:sp>
    </p:spTree>
    <p:extLst>
      <p:ext uri="{BB962C8B-B14F-4D97-AF65-F5344CB8AC3E}">
        <p14:creationId xmlns="" xmlns:p14="http://schemas.microsoft.com/office/powerpoint/2010/main" val="275406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C262A06-0985-4CA5-877D-A7D67A0BB7B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060CB3F7-8425-4766-B29B-4FCC862777B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FF4CBE2A-D6C6-4FC8-A062-FAE40783AA15}"/>
              </a:ext>
            </a:extLst>
          </p:cNvPr>
          <p:cNvSpPr>
            <a:spLocks noGrp="1"/>
          </p:cNvSpPr>
          <p:nvPr>
            <p:ph type="dt" sz="half" idx="10"/>
          </p:nvPr>
        </p:nvSpPr>
        <p:spPr/>
        <p:txBody>
          <a:bodyPr/>
          <a:lstStyle/>
          <a:p>
            <a:fld id="{00B36538-C1F0-43FF-9E6C-2227CB11A7D3}" type="datetimeFigureOut">
              <a:rPr lang="ru-RU" smtClean="0"/>
              <a:pPr/>
              <a:t>05.04.2023</a:t>
            </a:fld>
            <a:endParaRPr lang="ru-RU" dirty="0"/>
          </a:p>
        </p:txBody>
      </p:sp>
      <p:sp>
        <p:nvSpPr>
          <p:cNvPr id="5" name="Нижний колонтитул 4">
            <a:extLst>
              <a:ext uri="{FF2B5EF4-FFF2-40B4-BE49-F238E27FC236}">
                <a16:creationId xmlns="" xmlns:a16="http://schemas.microsoft.com/office/drawing/2014/main" id="{A390D2A4-DD9F-4D85-A334-454FFF744093}"/>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DC4C1BB0-03BC-486E-8CBA-2DE2F60DF17D}"/>
              </a:ext>
            </a:extLst>
          </p:cNvPr>
          <p:cNvSpPr>
            <a:spLocks noGrp="1"/>
          </p:cNvSpPr>
          <p:nvPr>
            <p:ph type="sldNum" sz="quarter" idx="12"/>
          </p:nvPr>
        </p:nvSpPr>
        <p:spPr/>
        <p:txBody>
          <a:bodyPr/>
          <a:lstStyle/>
          <a:p>
            <a:fld id="{BE0D65EB-66F4-408E-8762-F006F6E393FA}" type="slidenum">
              <a:rPr lang="ru-RU" smtClean="0"/>
              <a:pPr/>
              <a:t>‹#›</a:t>
            </a:fld>
            <a:endParaRPr lang="ru-RU" dirty="0"/>
          </a:p>
        </p:txBody>
      </p:sp>
    </p:spTree>
    <p:extLst>
      <p:ext uri="{BB962C8B-B14F-4D97-AF65-F5344CB8AC3E}">
        <p14:creationId xmlns="" xmlns:p14="http://schemas.microsoft.com/office/powerpoint/2010/main" val="108699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4D7A6EA1-97C8-41B5-B830-A5BE34D94AA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6DAF4883-6166-4AC1-BF33-62400263C3B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76016EE0-5C95-4518-A6AC-521961A87D18}"/>
              </a:ext>
            </a:extLst>
          </p:cNvPr>
          <p:cNvSpPr>
            <a:spLocks noGrp="1"/>
          </p:cNvSpPr>
          <p:nvPr>
            <p:ph type="dt" sz="half" idx="10"/>
          </p:nvPr>
        </p:nvSpPr>
        <p:spPr/>
        <p:txBody>
          <a:bodyPr/>
          <a:lstStyle/>
          <a:p>
            <a:fld id="{00B36538-C1F0-43FF-9E6C-2227CB11A7D3}" type="datetimeFigureOut">
              <a:rPr lang="ru-RU" smtClean="0"/>
              <a:pPr/>
              <a:t>05.04.2023</a:t>
            </a:fld>
            <a:endParaRPr lang="ru-RU" dirty="0"/>
          </a:p>
        </p:txBody>
      </p:sp>
      <p:sp>
        <p:nvSpPr>
          <p:cNvPr id="5" name="Нижний колонтитул 4">
            <a:extLst>
              <a:ext uri="{FF2B5EF4-FFF2-40B4-BE49-F238E27FC236}">
                <a16:creationId xmlns="" xmlns:a16="http://schemas.microsoft.com/office/drawing/2014/main" id="{36113B9B-FFF3-4979-A5B8-2E22ACE63FEA}"/>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A2CDC025-585E-465D-89A5-01122E2AC43D}"/>
              </a:ext>
            </a:extLst>
          </p:cNvPr>
          <p:cNvSpPr>
            <a:spLocks noGrp="1"/>
          </p:cNvSpPr>
          <p:nvPr>
            <p:ph type="sldNum" sz="quarter" idx="12"/>
          </p:nvPr>
        </p:nvSpPr>
        <p:spPr/>
        <p:txBody>
          <a:bodyPr/>
          <a:lstStyle/>
          <a:p>
            <a:fld id="{BE0D65EB-66F4-408E-8762-F006F6E393FA}" type="slidenum">
              <a:rPr lang="ru-RU" smtClean="0"/>
              <a:pPr/>
              <a:t>‹#›</a:t>
            </a:fld>
            <a:endParaRPr lang="ru-RU" dirty="0"/>
          </a:p>
        </p:txBody>
      </p:sp>
    </p:spTree>
    <p:extLst>
      <p:ext uri="{BB962C8B-B14F-4D97-AF65-F5344CB8AC3E}">
        <p14:creationId xmlns="" xmlns:p14="http://schemas.microsoft.com/office/powerpoint/2010/main" val="87575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28025DE-AD4E-46C8-9669-1C69AD49FB0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B99A7066-9851-4058-8C4C-BCA45891019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1205262F-8980-428A-864A-C7194144F7AC}"/>
              </a:ext>
            </a:extLst>
          </p:cNvPr>
          <p:cNvSpPr>
            <a:spLocks noGrp="1"/>
          </p:cNvSpPr>
          <p:nvPr>
            <p:ph type="dt" sz="half" idx="10"/>
          </p:nvPr>
        </p:nvSpPr>
        <p:spPr/>
        <p:txBody>
          <a:bodyPr/>
          <a:lstStyle/>
          <a:p>
            <a:fld id="{00B36538-C1F0-43FF-9E6C-2227CB11A7D3}" type="datetimeFigureOut">
              <a:rPr lang="ru-RU" smtClean="0"/>
              <a:pPr/>
              <a:t>05.04.2023</a:t>
            </a:fld>
            <a:endParaRPr lang="ru-RU" dirty="0"/>
          </a:p>
        </p:txBody>
      </p:sp>
      <p:sp>
        <p:nvSpPr>
          <p:cNvPr id="5" name="Нижний колонтитул 4">
            <a:extLst>
              <a:ext uri="{FF2B5EF4-FFF2-40B4-BE49-F238E27FC236}">
                <a16:creationId xmlns="" xmlns:a16="http://schemas.microsoft.com/office/drawing/2014/main" id="{E1DBF923-5D8E-4951-A27A-E63FB107DD1E}"/>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FEC3FFEF-6AC3-4612-9055-01A64910594B}"/>
              </a:ext>
            </a:extLst>
          </p:cNvPr>
          <p:cNvSpPr>
            <a:spLocks noGrp="1"/>
          </p:cNvSpPr>
          <p:nvPr>
            <p:ph type="sldNum" sz="quarter" idx="12"/>
          </p:nvPr>
        </p:nvSpPr>
        <p:spPr/>
        <p:txBody>
          <a:bodyPr/>
          <a:lstStyle/>
          <a:p>
            <a:fld id="{BE0D65EB-66F4-408E-8762-F006F6E393FA}" type="slidenum">
              <a:rPr lang="ru-RU" smtClean="0"/>
              <a:pPr/>
              <a:t>‹#›</a:t>
            </a:fld>
            <a:endParaRPr lang="ru-RU" dirty="0"/>
          </a:p>
        </p:txBody>
      </p:sp>
    </p:spTree>
    <p:extLst>
      <p:ext uri="{BB962C8B-B14F-4D97-AF65-F5344CB8AC3E}">
        <p14:creationId xmlns="" xmlns:p14="http://schemas.microsoft.com/office/powerpoint/2010/main" val="7443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C67563D-A394-49E0-B74C-98310DFBFBC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8CABD3BA-CC5D-4CEF-B954-A0879B87C6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ACCBD914-1EB6-4C14-9FDE-9F5163ED64C4}"/>
              </a:ext>
            </a:extLst>
          </p:cNvPr>
          <p:cNvSpPr>
            <a:spLocks noGrp="1"/>
          </p:cNvSpPr>
          <p:nvPr>
            <p:ph type="dt" sz="half" idx="10"/>
          </p:nvPr>
        </p:nvSpPr>
        <p:spPr/>
        <p:txBody>
          <a:bodyPr/>
          <a:lstStyle/>
          <a:p>
            <a:fld id="{00B36538-C1F0-43FF-9E6C-2227CB11A7D3}" type="datetimeFigureOut">
              <a:rPr lang="ru-RU" smtClean="0"/>
              <a:pPr/>
              <a:t>05.04.2023</a:t>
            </a:fld>
            <a:endParaRPr lang="ru-RU" dirty="0"/>
          </a:p>
        </p:txBody>
      </p:sp>
      <p:sp>
        <p:nvSpPr>
          <p:cNvPr id="5" name="Нижний колонтитул 4">
            <a:extLst>
              <a:ext uri="{FF2B5EF4-FFF2-40B4-BE49-F238E27FC236}">
                <a16:creationId xmlns="" xmlns:a16="http://schemas.microsoft.com/office/drawing/2014/main" id="{83C796CE-2844-42FD-ACDE-8F12FFCF6FD5}"/>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960A93F6-180C-40C0-B0C5-23DC99948366}"/>
              </a:ext>
            </a:extLst>
          </p:cNvPr>
          <p:cNvSpPr>
            <a:spLocks noGrp="1"/>
          </p:cNvSpPr>
          <p:nvPr>
            <p:ph type="sldNum" sz="quarter" idx="12"/>
          </p:nvPr>
        </p:nvSpPr>
        <p:spPr/>
        <p:txBody>
          <a:bodyPr/>
          <a:lstStyle/>
          <a:p>
            <a:fld id="{BE0D65EB-66F4-408E-8762-F006F6E393FA}" type="slidenum">
              <a:rPr lang="ru-RU" smtClean="0"/>
              <a:pPr/>
              <a:t>‹#›</a:t>
            </a:fld>
            <a:endParaRPr lang="ru-RU" dirty="0"/>
          </a:p>
        </p:txBody>
      </p:sp>
    </p:spTree>
    <p:extLst>
      <p:ext uri="{BB962C8B-B14F-4D97-AF65-F5344CB8AC3E}">
        <p14:creationId xmlns="" xmlns:p14="http://schemas.microsoft.com/office/powerpoint/2010/main" val="136835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9309303-1EB0-4E7C-BD67-15624D1BFC8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BDE5098A-A98B-45FC-876E-0B719681CC2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CB0D9A53-8A36-47D9-A50C-34487FC6BBC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65B8A003-4B69-464D-A272-8AA5C8707518}"/>
              </a:ext>
            </a:extLst>
          </p:cNvPr>
          <p:cNvSpPr>
            <a:spLocks noGrp="1"/>
          </p:cNvSpPr>
          <p:nvPr>
            <p:ph type="dt" sz="half" idx="10"/>
          </p:nvPr>
        </p:nvSpPr>
        <p:spPr/>
        <p:txBody>
          <a:bodyPr/>
          <a:lstStyle/>
          <a:p>
            <a:fld id="{00B36538-C1F0-43FF-9E6C-2227CB11A7D3}" type="datetimeFigureOut">
              <a:rPr lang="ru-RU" smtClean="0"/>
              <a:pPr/>
              <a:t>05.04.2023</a:t>
            </a:fld>
            <a:endParaRPr lang="ru-RU" dirty="0"/>
          </a:p>
        </p:txBody>
      </p:sp>
      <p:sp>
        <p:nvSpPr>
          <p:cNvPr id="6" name="Нижний колонтитул 5">
            <a:extLst>
              <a:ext uri="{FF2B5EF4-FFF2-40B4-BE49-F238E27FC236}">
                <a16:creationId xmlns="" xmlns:a16="http://schemas.microsoft.com/office/drawing/2014/main" id="{0494E823-ECD5-4FFF-9F31-FBDF80BAA9CD}"/>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 xmlns:a16="http://schemas.microsoft.com/office/drawing/2014/main" id="{2D9350CD-178A-470E-A133-7770EE8E5743}"/>
              </a:ext>
            </a:extLst>
          </p:cNvPr>
          <p:cNvSpPr>
            <a:spLocks noGrp="1"/>
          </p:cNvSpPr>
          <p:nvPr>
            <p:ph type="sldNum" sz="quarter" idx="12"/>
          </p:nvPr>
        </p:nvSpPr>
        <p:spPr/>
        <p:txBody>
          <a:bodyPr/>
          <a:lstStyle/>
          <a:p>
            <a:fld id="{BE0D65EB-66F4-408E-8762-F006F6E393FA}" type="slidenum">
              <a:rPr lang="ru-RU" smtClean="0"/>
              <a:pPr/>
              <a:t>‹#›</a:t>
            </a:fld>
            <a:endParaRPr lang="ru-RU" dirty="0"/>
          </a:p>
        </p:txBody>
      </p:sp>
    </p:spTree>
    <p:extLst>
      <p:ext uri="{BB962C8B-B14F-4D97-AF65-F5344CB8AC3E}">
        <p14:creationId xmlns="" xmlns:p14="http://schemas.microsoft.com/office/powerpoint/2010/main" val="381497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34CC40E-4ACF-44FB-8B20-D4C42F345EC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5569750E-8DBD-4D43-9232-F9E5A1C1F7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93249A6A-9F77-4AE9-8587-6E0F1AA5164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53CB46CB-DE8E-40CF-932A-612E60C8D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402AEA75-E84C-4AE6-9A18-484EC0A2647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7C523838-DD0F-491A-82D0-969EA7753E4E}"/>
              </a:ext>
            </a:extLst>
          </p:cNvPr>
          <p:cNvSpPr>
            <a:spLocks noGrp="1"/>
          </p:cNvSpPr>
          <p:nvPr>
            <p:ph type="dt" sz="half" idx="10"/>
          </p:nvPr>
        </p:nvSpPr>
        <p:spPr/>
        <p:txBody>
          <a:bodyPr/>
          <a:lstStyle/>
          <a:p>
            <a:fld id="{00B36538-C1F0-43FF-9E6C-2227CB11A7D3}" type="datetimeFigureOut">
              <a:rPr lang="ru-RU" smtClean="0"/>
              <a:pPr/>
              <a:t>05.04.2023</a:t>
            </a:fld>
            <a:endParaRPr lang="ru-RU" dirty="0"/>
          </a:p>
        </p:txBody>
      </p:sp>
      <p:sp>
        <p:nvSpPr>
          <p:cNvPr id="8" name="Нижний колонтитул 7">
            <a:extLst>
              <a:ext uri="{FF2B5EF4-FFF2-40B4-BE49-F238E27FC236}">
                <a16:creationId xmlns="" xmlns:a16="http://schemas.microsoft.com/office/drawing/2014/main" id="{AE9ED4F7-F487-4CEF-B4B5-DAFF82DB8720}"/>
              </a:ext>
            </a:extLst>
          </p:cNvPr>
          <p:cNvSpPr>
            <a:spLocks noGrp="1"/>
          </p:cNvSpPr>
          <p:nvPr>
            <p:ph type="ftr" sz="quarter" idx="11"/>
          </p:nvPr>
        </p:nvSpPr>
        <p:spPr/>
        <p:txBody>
          <a:bodyPr/>
          <a:lstStyle/>
          <a:p>
            <a:endParaRPr lang="ru-RU" dirty="0"/>
          </a:p>
        </p:txBody>
      </p:sp>
      <p:sp>
        <p:nvSpPr>
          <p:cNvPr id="9" name="Номер слайда 8">
            <a:extLst>
              <a:ext uri="{FF2B5EF4-FFF2-40B4-BE49-F238E27FC236}">
                <a16:creationId xmlns="" xmlns:a16="http://schemas.microsoft.com/office/drawing/2014/main" id="{0BF83621-A8B2-4675-BC2C-EE0D0B9E94FB}"/>
              </a:ext>
            </a:extLst>
          </p:cNvPr>
          <p:cNvSpPr>
            <a:spLocks noGrp="1"/>
          </p:cNvSpPr>
          <p:nvPr>
            <p:ph type="sldNum" sz="quarter" idx="12"/>
          </p:nvPr>
        </p:nvSpPr>
        <p:spPr/>
        <p:txBody>
          <a:bodyPr/>
          <a:lstStyle/>
          <a:p>
            <a:fld id="{BE0D65EB-66F4-408E-8762-F006F6E393FA}" type="slidenum">
              <a:rPr lang="ru-RU" smtClean="0"/>
              <a:pPr/>
              <a:t>‹#›</a:t>
            </a:fld>
            <a:endParaRPr lang="ru-RU" dirty="0"/>
          </a:p>
        </p:txBody>
      </p:sp>
    </p:spTree>
    <p:extLst>
      <p:ext uri="{BB962C8B-B14F-4D97-AF65-F5344CB8AC3E}">
        <p14:creationId xmlns="" xmlns:p14="http://schemas.microsoft.com/office/powerpoint/2010/main" val="24461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0B66B75-08D4-4F20-8086-FFECDA262EA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F0B91FBD-C92D-4D12-97AF-AB5B030CFC5E}"/>
              </a:ext>
            </a:extLst>
          </p:cNvPr>
          <p:cNvSpPr>
            <a:spLocks noGrp="1"/>
          </p:cNvSpPr>
          <p:nvPr>
            <p:ph type="dt" sz="half" idx="10"/>
          </p:nvPr>
        </p:nvSpPr>
        <p:spPr/>
        <p:txBody>
          <a:bodyPr/>
          <a:lstStyle/>
          <a:p>
            <a:fld id="{00B36538-C1F0-43FF-9E6C-2227CB11A7D3}" type="datetimeFigureOut">
              <a:rPr lang="ru-RU" smtClean="0"/>
              <a:pPr/>
              <a:t>05.04.2023</a:t>
            </a:fld>
            <a:endParaRPr lang="ru-RU" dirty="0"/>
          </a:p>
        </p:txBody>
      </p:sp>
      <p:sp>
        <p:nvSpPr>
          <p:cNvPr id="4" name="Нижний колонтитул 3">
            <a:extLst>
              <a:ext uri="{FF2B5EF4-FFF2-40B4-BE49-F238E27FC236}">
                <a16:creationId xmlns="" xmlns:a16="http://schemas.microsoft.com/office/drawing/2014/main" id="{AEA599FA-9565-49A4-946C-3AD2FE95A01E}"/>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 xmlns:a16="http://schemas.microsoft.com/office/drawing/2014/main" id="{6CFD625C-26DD-49AC-B6FD-EE609C1DE9DB}"/>
              </a:ext>
            </a:extLst>
          </p:cNvPr>
          <p:cNvSpPr>
            <a:spLocks noGrp="1"/>
          </p:cNvSpPr>
          <p:nvPr>
            <p:ph type="sldNum" sz="quarter" idx="12"/>
          </p:nvPr>
        </p:nvSpPr>
        <p:spPr/>
        <p:txBody>
          <a:bodyPr/>
          <a:lstStyle/>
          <a:p>
            <a:fld id="{BE0D65EB-66F4-408E-8762-F006F6E393FA}" type="slidenum">
              <a:rPr lang="ru-RU" smtClean="0"/>
              <a:pPr/>
              <a:t>‹#›</a:t>
            </a:fld>
            <a:endParaRPr lang="ru-RU" dirty="0"/>
          </a:p>
        </p:txBody>
      </p:sp>
    </p:spTree>
    <p:extLst>
      <p:ext uri="{BB962C8B-B14F-4D97-AF65-F5344CB8AC3E}">
        <p14:creationId xmlns="" xmlns:p14="http://schemas.microsoft.com/office/powerpoint/2010/main" val="222180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FBF78FE4-0844-435A-AB8D-6E498DBE3750}"/>
              </a:ext>
            </a:extLst>
          </p:cNvPr>
          <p:cNvSpPr>
            <a:spLocks noGrp="1"/>
          </p:cNvSpPr>
          <p:nvPr>
            <p:ph type="dt" sz="half" idx="10"/>
          </p:nvPr>
        </p:nvSpPr>
        <p:spPr/>
        <p:txBody>
          <a:bodyPr/>
          <a:lstStyle/>
          <a:p>
            <a:fld id="{00B36538-C1F0-43FF-9E6C-2227CB11A7D3}" type="datetimeFigureOut">
              <a:rPr lang="ru-RU" smtClean="0"/>
              <a:pPr/>
              <a:t>05.04.2023</a:t>
            </a:fld>
            <a:endParaRPr lang="ru-RU" dirty="0"/>
          </a:p>
        </p:txBody>
      </p:sp>
      <p:sp>
        <p:nvSpPr>
          <p:cNvPr id="3" name="Нижний колонтитул 2">
            <a:extLst>
              <a:ext uri="{FF2B5EF4-FFF2-40B4-BE49-F238E27FC236}">
                <a16:creationId xmlns="" xmlns:a16="http://schemas.microsoft.com/office/drawing/2014/main" id="{64D231C3-AAAA-4E73-916A-E026DCBD4F4C}"/>
              </a:ext>
            </a:extLst>
          </p:cNvPr>
          <p:cNvSpPr>
            <a:spLocks noGrp="1"/>
          </p:cNvSpPr>
          <p:nvPr>
            <p:ph type="ftr" sz="quarter" idx="11"/>
          </p:nvPr>
        </p:nvSpPr>
        <p:spPr/>
        <p:txBody>
          <a:bodyPr/>
          <a:lstStyle/>
          <a:p>
            <a:endParaRPr lang="ru-RU" dirty="0"/>
          </a:p>
        </p:txBody>
      </p:sp>
      <p:sp>
        <p:nvSpPr>
          <p:cNvPr id="4" name="Номер слайда 3">
            <a:extLst>
              <a:ext uri="{FF2B5EF4-FFF2-40B4-BE49-F238E27FC236}">
                <a16:creationId xmlns="" xmlns:a16="http://schemas.microsoft.com/office/drawing/2014/main" id="{9940D567-6B7A-4D2F-96C7-089BC15735AA}"/>
              </a:ext>
            </a:extLst>
          </p:cNvPr>
          <p:cNvSpPr>
            <a:spLocks noGrp="1"/>
          </p:cNvSpPr>
          <p:nvPr>
            <p:ph type="sldNum" sz="quarter" idx="12"/>
          </p:nvPr>
        </p:nvSpPr>
        <p:spPr/>
        <p:txBody>
          <a:bodyPr/>
          <a:lstStyle/>
          <a:p>
            <a:fld id="{BE0D65EB-66F4-408E-8762-F006F6E393FA}" type="slidenum">
              <a:rPr lang="ru-RU" smtClean="0"/>
              <a:pPr/>
              <a:t>‹#›</a:t>
            </a:fld>
            <a:endParaRPr lang="ru-RU" dirty="0"/>
          </a:p>
        </p:txBody>
      </p:sp>
    </p:spTree>
    <p:extLst>
      <p:ext uri="{BB962C8B-B14F-4D97-AF65-F5344CB8AC3E}">
        <p14:creationId xmlns="" xmlns:p14="http://schemas.microsoft.com/office/powerpoint/2010/main" val="92487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2AAEA9A-F649-40B0-BB7E-C2BF329EE2E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BF856565-C1A5-4FB8-A8FD-F4AF4A14BE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50B33773-CC7B-43B8-84F9-0FFD7D014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4A58C66-2540-475A-84DC-22EC33F38CC6}"/>
              </a:ext>
            </a:extLst>
          </p:cNvPr>
          <p:cNvSpPr>
            <a:spLocks noGrp="1"/>
          </p:cNvSpPr>
          <p:nvPr>
            <p:ph type="dt" sz="half" idx="10"/>
          </p:nvPr>
        </p:nvSpPr>
        <p:spPr/>
        <p:txBody>
          <a:bodyPr/>
          <a:lstStyle/>
          <a:p>
            <a:fld id="{00B36538-C1F0-43FF-9E6C-2227CB11A7D3}" type="datetimeFigureOut">
              <a:rPr lang="ru-RU" smtClean="0"/>
              <a:pPr/>
              <a:t>05.04.2023</a:t>
            </a:fld>
            <a:endParaRPr lang="ru-RU" dirty="0"/>
          </a:p>
        </p:txBody>
      </p:sp>
      <p:sp>
        <p:nvSpPr>
          <p:cNvPr id="6" name="Нижний колонтитул 5">
            <a:extLst>
              <a:ext uri="{FF2B5EF4-FFF2-40B4-BE49-F238E27FC236}">
                <a16:creationId xmlns="" xmlns:a16="http://schemas.microsoft.com/office/drawing/2014/main" id="{EB7C0202-6DA1-4CDA-B63A-2F16216DDA70}"/>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 xmlns:a16="http://schemas.microsoft.com/office/drawing/2014/main" id="{454243EA-1AFC-408B-89A9-F2362D548C86}"/>
              </a:ext>
            </a:extLst>
          </p:cNvPr>
          <p:cNvSpPr>
            <a:spLocks noGrp="1"/>
          </p:cNvSpPr>
          <p:nvPr>
            <p:ph type="sldNum" sz="quarter" idx="12"/>
          </p:nvPr>
        </p:nvSpPr>
        <p:spPr/>
        <p:txBody>
          <a:bodyPr/>
          <a:lstStyle/>
          <a:p>
            <a:fld id="{BE0D65EB-66F4-408E-8762-F006F6E393FA}" type="slidenum">
              <a:rPr lang="ru-RU" smtClean="0"/>
              <a:pPr/>
              <a:t>‹#›</a:t>
            </a:fld>
            <a:endParaRPr lang="ru-RU" dirty="0"/>
          </a:p>
        </p:txBody>
      </p:sp>
    </p:spTree>
    <p:extLst>
      <p:ext uri="{BB962C8B-B14F-4D97-AF65-F5344CB8AC3E}">
        <p14:creationId xmlns="" xmlns:p14="http://schemas.microsoft.com/office/powerpoint/2010/main" val="231045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FB9FD77-ED0B-4B1C-81D6-4F7AB71F366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E422A056-89C4-4CF0-BB3B-1F10127EFC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 xmlns:a16="http://schemas.microsoft.com/office/drawing/2014/main" id="{628E7EDF-5D21-4EBD-870D-E187B730B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F980A9C-62A9-4A02-BCE3-70BCE99F4DB0}"/>
              </a:ext>
            </a:extLst>
          </p:cNvPr>
          <p:cNvSpPr>
            <a:spLocks noGrp="1"/>
          </p:cNvSpPr>
          <p:nvPr>
            <p:ph type="dt" sz="half" idx="10"/>
          </p:nvPr>
        </p:nvSpPr>
        <p:spPr/>
        <p:txBody>
          <a:bodyPr/>
          <a:lstStyle/>
          <a:p>
            <a:fld id="{00B36538-C1F0-43FF-9E6C-2227CB11A7D3}" type="datetimeFigureOut">
              <a:rPr lang="ru-RU" smtClean="0"/>
              <a:pPr/>
              <a:t>05.04.2023</a:t>
            </a:fld>
            <a:endParaRPr lang="ru-RU" dirty="0"/>
          </a:p>
        </p:txBody>
      </p:sp>
      <p:sp>
        <p:nvSpPr>
          <p:cNvPr id="6" name="Нижний колонтитул 5">
            <a:extLst>
              <a:ext uri="{FF2B5EF4-FFF2-40B4-BE49-F238E27FC236}">
                <a16:creationId xmlns="" xmlns:a16="http://schemas.microsoft.com/office/drawing/2014/main" id="{17D2FF44-D1D8-4E3B-9F23-2402875F812D}"/>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 xmlns:a16="http://schemas.microsoft.com/office/drawing/2014/main" id="{71778F68-3E68-4353-88EB-7158D456998D}"/>
              </a:ext>
            </a:extLst>
          </p:cNvPr>
          <p:cNvSpPr>
            <a:spLocks noGrp="1"/>
          </p:cNvSpPr>
          <p:nvPr>
            <p:ph type="sldNum" sz="quarter" idx="12"/>
          </p:nvPr>
        </p:nvSpPr>
        <p:spPr/>
        <p:txBody>
          <a:bodyPr/>
          <a:lstStyle/>
          <a:p>
            <a:fld id="{BE0D65EB-66F4-408E-8762-F006F6E393FA}" type="slidenum">
              <a:rPr lang="ru-RU" smtClean="0"/>
              <a:pPr/>
              <a:t>‹#›</a:t>
            </a:fld>
            <a:endParaRPr lang="ru-RU" dirty="0"/>
          </a:p>
        </p:txBody>
      </p:sp>
    </p:spTree>
    <p:extLst>
      <p:ext uri="{BB962C8B-B14F-4D97-AF65-F5344CB8AC3E}">
        <p14:creationId xmlns="" xmlns:p14="http://schemas.microsoft.com/office/powerpoint/2010/main" val="292906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A996A09-682E-49EF-B3F0-30F544AEE9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4DB30115-2FE6-44C5-B76D-69F7365E72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73211081-49F6-4761-B36A-015EC2FCA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36538-C1F0-43FF-9E6C-2227CB11A7D3}" type="datetimeFigureOut">
              <a:rPr lang="ru-RU" smtClean="0"/>
              <a:pPr/>
              <a:t>05.04.2023</a:t>
            </a:fld>
            <a:endParaRPr lang="ru-RU" dirty="0"/>
          </a:p>
        </p:txBody>
      </p:sp>
      <p:sp>
        <p:nvSpPr>
          <p:cNvPr id="5" name="Нижний колонтитул 4">
            <a:extLst>
              <a:ext uri="{FF2B5EF4-FFF2-40B4-BE49-F238E27FC236}">
                <a16:creationId xmlns="" xmlns:a16="http://schemas.microsoft.com/office/drawing/2014/main" id="{3C4DDECC-1C7E-4F18-BF75-B860A5D49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a:extLst>
              <a:ext uri="{FF2B5EF4-FFF2-40B4-BE49-F238E27FC236}">
                <a16:creationId xmlns="" xmlns:a16="http://schemas.microsoft.com/office/drawing/2014/main" id="{0690D4CE-8F86-421D-AAD1-842A10C231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D65EB-66F4-408E-8762-F006F6E393FA}" type="slidenum">
              <a:rPr lang="ru-RU" smtClean="0"/>
              <a:pPr/>
              <a:t>‹#›</a:t>
            </a:fld>
            <a:endParaRPr lang="ru-RU" dirty="0"/>
          </a:p>
        </p:txBody>
      </p:sp>
    </p:spTree>
    <p:extLst>
      <p:ext uri="{BB962C8B-B14F-4D97-AF65-F5344CB8AC3E}">
        <p14:creationId xmlns="" xmlns:p14="http://schemas.microsoft.com/office/powerpoint/2010/main" val="4247053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0E9AB780-BB2B-4797-967C-9454AE5E740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a:extLst>
              <a:ext uri="{FF2B5EF4-FFF2-40B4-BE49-F238E27FC236}">
                <a16:creationId xmlns=""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 xmlns:a16="http://schemas.microsoft.com/office/drawing/2014/main" id="{F1C82E9E-BC4D-4EF5-97A9-FC811FE7C6AC}"/>
              </a:ext>
            </a:extLst>
          </p:cNvPr>
          <p:cNvSpPr/>
          <p:nvPr/>
        </p:nvSpPr>
        <p:spPr>
          <a:xfrm>
            <a:off x="923278" y="2469133"/>
            <a:ext cx="10608815" cy="1569660"/>
          </a:xfrm>
          <a:prstGeom prst="rect">
            <a:avLst/>
          </a:prstGeom>
        </p:spPr>
        <p:txBody>
          <a:bodyPr wrap="square">
            <a:spAutoFit/>
          </a:bodyPr>
          <a:lstStyle/>
          <a:p>
            <a:pPr algn="ctr">
              <a:buNone/>
            </a:pPr>
            <a:r>
              <a:rPr lang="ru-RU" b="1" dirty="0">
                <a:latin typeface="Times New Roman" panose="02020603050405020304" pitchFamily="18" charset="0"/>
                <a:cs typeface="Times New Roman" panose="02020603050405020304" pitchFamily="18" charset="0"/>
              </a:rPr>
              <a:t>Разработка методических комплектов  по общеобразовательной дисциплине </a:t>
            </a:r>
          </a:p>
          <a:p>
            <a:pPr algn="ctr">
              <a:buNone/>
            </a:pPr>
            <a:r>
              <a:rPr lang="ru-RU" b="1" dirty="0">
                <a:latin typeface="Times New Roman" panose="02020603050405020304" pitchFamily="18" charset="0"/>
                <a:cs typeface="Times New Roman" panose="02020603050405020304" pitchFamily="18" charset="0"/>
              </a:rPr>
              <a:t>ОСНОВЫ БЕЗОПАСНОСТИ ЖИЗНЕДЕЯТЕЛЬНОСТИ</a:t>
            </a:r>
          </a:p>
          <a:p>
            <a:pPr algn="ctr">
              <a:buNone/>
            </a:pPr>
            <a:r>
              <a:rPr lang="ru-RU" b="1" dirty="0">
                <a:latin typeface="Times New Roman" panose="02020603050405020304" pitchFamily="18" charset="0"/>
                <a:cs typeface="Times New Roman" panose="02020603050405020304" pitchFamily="18" charset="0"/>
              </a:rPr>
              <a:t>с учетом профессиональной направленности программ среднего профессионального образования, реализуемых на базе основного общего образования </a:t>
            </a:r>
          </a:p>
          <a:p>
            <a:pPr algn="ctr">
              <a:buNone/>
            </a:pPr>
            <a:endParaRPr lang="ru-RU" sz="2400" b="1" dirty="0">
              <a:latin typeface="Times New Roman" pitchFamily="18" charset="0"/>
              <a:cs typeface="Times New Roman" pitchFamily="18" charset="0"/>
            </a:endParaRPr>
          </a:p>
        </p:txBody>
      </p:sp>
      <p:sp>
        <p:nvSpPr>
          <p:cNvPr id="9" name="Прямоугольник 8">
            <a:extLst>
              <a:ext uri="{FF2B5EF4-FFF2-40B4-BE49-F238E27FC236}">
                <a16:creationId xmlns="" xmlns:a16="http://schemas.microsoft.com/office/drawing/2014/main" id="{291B33FF-4FC8-4C7C-B43B-CD0226546422}"/>
              </a:ext>
            </a:extLst>
          </p:cNvPr>
          <p:cNvSpPr/>
          <p:nvPr/>
        </p:nvSpPr>
        <p:spPr>
          <a:xfrm>
            <a:off x="8025414" y="5020609"/>
            <a:ext cx="3506679" cy="1077218"/>
          </a:xfrm>
          <a:prstGeom prst="rect">
            <a:avLst/>
          </a:prstGeom>
        </p:spPr>
        <p:txBody>
          <a:bodyPr wrap="square">
            <a:spAutoFit/>
          </a:bodyPr>
          <a:lstStyle/>
          <a:p>
            <a:pPr algn="ctr"/>
            <a:r>
              <a:rPr lang="ru-RU" sz="1600" dirty="0">
                <a:latin typeface="Times New Roman" pitchFamily="18" charset="0"/>
                <a:cs typeface="Times New Roman" pitchFamily="18" charset="0"/>
              </a:rPr>
              <a:t>Разработчик: Каршина Т.А., </a:t>
            </a:r>
          </a:p>
          <a:p>
            <a:pPr algn="ctr"/>
            <a:r>
              <a:rPr lang="ru-RU" sz="1600" dirty="0">
                <a:latin typeface="Times New Roman" pitchFamily="18" charset="0"/>
                <a:cs typeface="Times New Roman" pitchFamily="18" charset="0"/>
              </a:rPr>
              <a:t>преподаватель высшей квалификационной категории</a:t>
            </a:r>
          </a:p>
          <a:p>
            <a:pPr algn="ctr"/>
            <a:r>
              <a:rPr lang="ru-RU" sz="1600" dirty="0">
                <a:latin typeface="Times New Roman" pitchFamily="18" charset="0"/>
                <a:cs typeface="Times New Roman" pitchFamily="18" charset="0"/>
              </a:rPr>
              <a:t> </a:t>
            </a:r>
          </a:p>
        </p:txBody>
      </p:sp>
      <p:sp>
        <p:nvSpPr>
          <p:cNvPr id="10" name="Прямоугольник 9">
            <a:extLst>
              <a:ext uri="{FF2B5EF4-FFF2-40B4-BE49-F238E27FC236}">
                <a16:creationId xmlns=""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Tree>
    <p:extLst>
      <p:ext uri="{BB962C8B-B14F-4D97-AF65-F5344CB8AC3E}">
        <p14:creationId xmlns="" xmlns:p14="http://schemas.microsoft.com/office/powerpoint/2010/main" val="874485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0E9AB780-BB2B-4797-967C-9454AE5E740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a:extLst>
              <a:ext uri="{FF2B5EF4-FFF2-40B4-BE49-F238E27FC236}">
                <a16:creationId xmlns=""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 xmlns:a16="http://schemas.microsoft.com/office/drawing/2014/main" id="{F1C82E9E-BC4D-4EF5-97A9-FC811FE7C6AC}"/>
              </a:ext>
            </a:extLst>
          </p:cNvPr>
          <p:cNvSpPr/>
          <p:nvPr/>
        </p:nvSpPr>
        <p:spPr>
          <a:xfrm>
            <a:off x="330746" y="1082952"/>
            <a:ext cx="10608815" cy="461665"/>
          </a:xfrm>
          <a:prstGeom prst="rect">
            <a:avLst/>
          </a:prstGeom>
        </p:spPr>
        <p:txBody>
          <a:bodyPr wrap="square">
            <a:spAutoFit/>
          </a:bodyPr>
          <a:lstStyle/>
          <a:p>
            <a:pPr algn="ctr">
              <a:buNone/>
            </a:pPr>
            <a:r>
              <a:rPr lang="ru-RU" sz="2400" b="1" dirty="0">
                <a:latin typeface="Times New Roman" panose="02020603050405020304" pitchFamily="18" charset="0"/>
                <a:cs typeface="Times New Roman" panose="02020603050405020304" pitchFamily="18" charset="0"/>
              </a:rPr>
              <a:t>Междисциплинарные задания</a:t>
            </a:r>
          </a:p>
        </p:txBody>
      </p:sp>
      <p:sp>
        <p:nvSpPr>
          <p:cNvPr id="10" name="Прямоугольник 9">
            <a:extLst>
              <a:ext uri="{FF2B5EF4-FFF2-40B4-BE49-F238E27FC236}">
                <a16:creationId xmlns=""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
        <p:nvSpPr>
          <p:cNvPr id="8" name="Прямоугольник 7">
            <a:extLst>
              <a:ext uri="{FF2B5EF4-FFF2-40B4-BE49-F238E27FC236}">
                <a16:creationId xmlns="" xmlns:a16="http://schemas.microsoft.com/office/drawing/2014/main" id="{6F6BDBC8-09E0-46A0-8AAE-42A4375658D1}"/>
              </a:ext>
            </a:extLst>
          </p:cNvPr>
          <p:cNvSpPr/>
          <p:nvPr/>
        </p:nvSpPr>
        <p:spPr>
          <a:xfrm>
            <a:off x="233780" y="2394401"/>
            <a:ext cx="2388093" cy="1323439"/>
          </a:xfrm>
          <a:prstGeom prst="rect">
            <a:avLst/>
          </a:prstGeom>
        </p:spPr>
        <p:txBody>
          <a:bodyPr wrap="square">
            <a:spAutoFit/>
          </a:bodyPr>
          <a:lstStyle/>
          <a:p>
            <a:r>
              <a:rPr lang="ru-RU" sz="1600" b="1" dirty="0">
                <a:solidFill>
                  <a:srgbClr val="002060"/>
                </a:solidFill>
                <a:latin typeface="Times New Roman" pitchFamily="18" charset="0"/>
                <a:cs typeface="Times New Roman" pitchFamily="18" charset="0"/>
              </a:rPr>
              <a:t>19.01.04 Пекарь</a:t>
            </a:r>
          </a:p>
          <a:p>
            <a:r>
              <a:rPr lang="ru-RU" sz="1600" b="1" dirty="0">
                <a:solidFill>
                  <a:srgbClr val="002060"/>
                </a:solidFill>
                <a:latin typeface="Times New Roman" pitchFamily="18" charset="0"/>
                <a:cs typeface="Times New Roman" pitchFamily="18" charset="0"/>
              </a:rPr>
              <a:t>43.01.09 Повар, кондитер</a:t>
            </a:r>
          </a:p>
          <a:p>
            <a:r>
              <a:rPr lang="ru-RU" sz="1600" b="1" dirty="0">
                <a:solidFill>
                  <a:srgbClr val="002060"/>
                </a:solidFill>
                <a:latin typeface="Times New Roman" pitchFamily="18" charset="0"/>
                <a:cs typeface="Times New Roman" pitchFamily="18" charset="0"/>
              </a:rPr>
              <a:t>43.02.15 Поварское и кондитерское дело  </a:t>
            </a:r>
          </a:p>
        </p:txBody>
      </p:sp>
      <p:sp>
        <p:nvSpPr>
          <p:cNvPr id="11" name="Прямоугольник 10">
            <a:extLst>
              <a:ext uri="{FF2B5EF4-FFF2-40B4-BE49-F238E27FC236}">
                <a16:creationId xmlns="" xmlns:a16="http://schemas.microsoft.com/office/drawing/2014/main" id="{8C7C70F9-4582-4D08-8C26-14ADD150ECF3}"/>
              </a:ext>
            </a:extLst>
          </p:cNvPr>
          <p:cNvSpPr/>
          <p:nvPr/>
        </p:nvSpPr>
        <p:spPr>
          <a:xfrm>
            <a:off x="2806824" y="1897251"/>
            <a:ext cx="8973844" cy="338554"/>
          </a:xfrm>
          <a:prstGeom prst="rect">
            <a:avLst/>
          </a:prstGeom>
        </p:spPr>
        <p:txBody>
          <a:bodyPr wrap="square">
            <a:spAutoFit/>
          </a:bodyPr>
          <a:lstStyle/>
          <a:p>
            <a:endParaRPr lang="ru-RU" sz="1600" b="1"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 xmlns:a16="http://schemas.microsoft.com/office/drawing/2014/main" id="{C7DBB8D0-6C67-4756-9F80-E86ADA4B47A6}"/>
              </a:ext>
            </a:extLst>
          </p:cNvPr>
          <p:cNvSpPr/>
          <p:nvPr/>
        </p:nvSpPr>
        <p:spPr>
          <a:xfrm>
            <a:off x="2272683" y="1811542"/>
            <a:ext cx="9507985" cy="2308324"/>
          </a:xfrm>
          <a:prstGeom prst="rect">
            <a:avLst/>
          </a:prstGeom>
        </p:spPr>
        <p:txBody>
          <a:bodyPr wrap="square">
            <a:spAutoFit/>
          </a:bodyPr>
          <a:lstStyle/>
          <a:p>
            <a:pPr algn="just"/>
            <a:r>
              <a:rPr lang="ru-RU" dirty="0" smtClean="0">
                <a:latin typeface="Times New Roman" pitchFamily="18" charset="0"/>
                <a:cs typeface="Times New Roman" pitchFamily="18" charset="0"/>
              </a:rPr>
              <a:t>Повар нарушил правила техники безопасности и, вытащив сковороду из духовки, оставил ее на столе, не предупредив коллег об опасности. Студент, проходивший практику на данном предприятии общественного питания, решил ее перенести на плиту и схватился за ручку,  не проверив при этом ее температуру. В итоге обжегся, и на ладони у него сразу появились пузыри с геморрагическим содержимым. </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Определите вид ожога и его степень. Определите площадь ожога по правилу «Ладони». Определите тяжесть ожога и дайте прогноз по «Правилу сотни» и «Индексу Франка».</a:t>
            </a:r>
            <a:endParaRPr lang="ru-RU" dirty="0">
              <a:latin typeface="Times New Roman" pitchFamily="18" charset="0"/>
              <a:cs typeface="Times New Roman" pitchFamily="18" charset="0"/>
            </a:endParaRPr>
          </a:p>
        </p:txBody>
      </p:sp>
      <p:pic>
        <p:nvPicPr>
          <p:cNvPr id="41988" name="Picture 4" descr="https://www.tportal.hr/media/thumbnail/800x600/87553.jpeg?cropId=0"/>
          <p:cNvPicPr>
            <a:picLocks noChangeAspect="1" noChangeArrowheads="1"/>
          </p:cNvPicPr>
          <p:nvPr/>
        </p:nvPicPr>
        <p:blipFill>
          <a:blip r:embed="rId5" cstate="print"/>
          <a:srcRect/>
          <a:stretch>
            <a:fillRect/>
          </a:stretch>
        </p:blipFill>
        <p:spPr bwMode="auto">
          <a:xfrm>
            <a:off x="2289175" y="4465320"/>
            <a:ext cx="3190240" cy="2392680"/>
          </a:xfrm>
          <a:prstGeom prst="rect">
            <a:avLst/>
          </a:prstGeom>
          <a:noFill/>
        </p:spPr>
      </p:pic>
      <p:pic>
        <p:nvPicPr>
          <p:cNvPr id="41989" name="Picture 5"/>
          <p:cNvPicPr>
            <a:picLocks noChangeAspect="1" noChangeArrowheads="1"/>
          </p:cNvPicPr>
          <p:nvPr/>
        </p:nvPicPr>
        <p:blipFill>
          <a:blip r:embed="rId6" cstate="print"/>
          <a:srcRect/>
          <a:stretch>
            <a:fillRect/>
          </a:stretch>
        </p:blipFill>
        <p:spPr bwMode="auto">
          <a:xfrm>
            <a:off x="5672138" y="4362450"/>
            <a:ext cx="2981325" cy="2495550"/>
          </a:xfrm>
          <a:prstGeom prst="rect">
            <a:avLst/>
          </a:prstGeom>
          <a:noFill/>
          <a:ln w="9525">
            <a:noFill/>
            <a:miter lim="800000"/>
            <a:headEnd/>
            <a:tailEnd/>
          </a:ln>
        </p:spPr>
      </p:pic>
      <p:pic>
        <p:nvPicPr>
          <p:cNvPr id="41990" name="Picture 6"/>
          <p:cNvPicPr>
            <a:picLocks noChangeAspect="1" noChangeArrowheads="1"/>
          </p:cNvPicPr>
          <p:nvPr/>
        </p:nvPicPr>
        <p:blipFill>
          <a:blip r:embed="rId7" cstate="print"/>
          <a:srcRect/>
          <a:stretch>
            <a:fillRect/>
          </a:stretch>
        </p:blipFill>
        <p:spPr bwMode="auto">
          <a:xfrm>
            <a:off x="9132570" y="4617720"/>
            <a:ext cx="1936841" cy="2240280"/>
          </a:xfrm>
          <a:prstGeom prst="rect">
            <a:avLst/>
          </a:prstGeom>
          <a:noFill/>
          <a:ln w="9525">
            <a:noFill/>
            <a:miter lim="800000"/>
            <a:headEnd/>
            <a:tailEnd/>
          </a:ln>
        </p:spPr>
      </p:pic>
    </p:spTree>
    <p:extLst>
      <p:ext uri="{BB962C8B-B14F-4D97-AF65-F5344CB8AC3E}">
        <p14:creationId xmlns="" xmlns:p14="http://schemas.microsoft.com/office/powerpoint/2010/main" val="1391436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0E9AB780-BB2B-4797-967C-9454AE5E740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a:extLst>
              <a:ext uri="{FF2B5EF4-FFF2-40B4-BE49-F238E27FC236}">
                <a16:creationId xmlns=""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 xmlns:a16="http://schemas.microsoft.com/office/drawing/2014/main" id="{F1C82E9E-BC4D-4EF5-97A9-FC811FE7C6AC}"/>
              </a:ext>
            </a:extLst>
          </p:cNvPr>
          <p:cNvSpPr/>
          <p:nvPr/>
        </p:nvSpPr>
        <p:spPr>
          <a:xfrm>
            <a:off x="330746" y="1082952"/>
            <a:ext cx="10608815" cy="461665"/>
          </a:xfrm>
          <a:prstGeom prst="rect">
            <a:avLst/>
          </a:prstGeom>
        </p:spPr>
        <p:txBody>
          <a:bodyPr wrap="square">
            <a:spAutoFit/>
          </a:bodyPr>
          <a:lstStyle/>
          <a:p>
            <a:pPr algn="ctr">
              <a:buNone/>
            </a:pPr>
            <a:r>
              <a:rPr lang="ru-RU" sz="2400" b="1" dirty="0">
                <a:latin typeface="Times New Roman" panose="02020603050405020304" pitchFamily="18" charset="0"/>
                <a:cs typeface="Times New Roman" panose="02020603050405020304" pitchFamily="18" charset="0"/>
              </a:rPr>
              <a:t>Междисциплинарные задания</a:t>
            </a:r>
          </a:p>
        </p:txBody>
      </p:sp>
      <p:sp>
        <p:nvSpPr>
          <p:cNvPr id="10" name="Прямоугольник 9">
            <a:extLst>
              <a:ext uri="{FF2B5EF4-FFF2-40B4-BE49-F238E27FC236}">
                <a16:creationId xmlns=""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
        <p:nvSpPr>
          <p:cNvPr id="8" name="Прямоугольник 7">
            <a:extLst>
              <a:ext uri="{FF2B5EF4-FFF2-40B4-BE49-F238E27FC236}">
                <a16:creationId xmlns="" xmlns:a16="http://schemas.microsoft.com/office/drawing/2014/main" id="{6F6BDBC8-09E0-46A0-8AAE-42A4375658D1}"/>
              </a:ext>
            </a:extLst>
          </p:cNvPr>
          <p:cNvSpPr/>
          <p:nvPr/>
        </p:nvSpPr>
        <p:spPr>
          <a:xfrm>
            <a:off x="233780" y="2394401"/>
            <a:ext cx="2388093" cy="1323439"/>
          </a:xfrm>
          <a:prstGeom prst="rect">
            <a:avLst/>
          </a:prstGeom>
        </p:spPr>
        <p:txBody>
          <a:bodyPr wrap="square">
            <a:spAutoFit/>
          </a:bodyPr>
          <a:lstStyle/>
          <a:p>
            <a:r>
              <a:rPr lang="ru-RU" sz="1600" b="1" dirty="0">
                <a:solidFill>
                  <a:srgbClr val="002060"/>
                </a:solidFill>
                <a:latin typeface="Times New Roman" pitchFamily="18" charset="0"/>
                <a:cs typeface="Times New Roman" pitchFamily="18" charset="0"/>
              </a:rPr>
              <a:t>19.01.04 Пекарь</a:t>
            </a:r>
          </a:p>
          <a:p>
            <a:r>
              <a:rPr lang="ru-RU" sz="1600" b="1" dirty="0">
                <a:solidFill>
                  <a:srgbClr val="002060"/>
                </a:solidFill>
                <a:latin typeface="Times New Roman" pitchFamily="18" charset="0"/>
                <a:cs typeface="Times New Roman" pitchFamily="18" charset="0"/>
              </a:rPr>
              <a:t>43.01.09 Повар, кондитер</a:t>
            </a:r>
          </a:p>
          <a:p>
            <a:r>
              <a:rPr lang="ru-RU" sz="1600" b="1" dirty="0">
                <a:solidFill>
                  <a:srgbClr val="002060"/>
                </a:solidFill>
                <a:latin typeface="Times New Roman" pitchFamily="18" charset="0"/>
                <a:cs typeface="Times New Roman" pitchFamily="18" charset="0"/>
              </a:rPr>
              <a:t>43.02.15 Поварское и кондитерское дело  </a:t>
            </a:r>
          </a:p>
        </p:txBody>
      </p:sp>
      <p:sp>
        <p:nvSpPr>
          <p:cNvPr id="11" name="Прямоугольник 10">
            <a:extLst>
              <a:ext uri="{FF2B5EF4-FFF2-40B4-BE49-F238E27FC236}">
                <a16:creationId xmlns="" xmlns:a16="http://schemas.microsoft.com/office/drawing/2014/main" id="{8C7C70F9-4582-4D08-8C26-14ADD150ECF3}"/>
              </a:ext>
            </a:extLst>
          </p:cNvPr>
          <p:cNvSpPr/>
          <p:nvPr/>
        </p:nvSpPr>
        <p:spPr>
          <a:xfrm>
            <a:off x="2806824" y="1897251"/>
            <a:ext cx="8973844" cy="338554"/>
          </a:xfrm>
          <a:prstGeom prst="rect">
            <a:avLst/>
          </a:prstGeom>
        </p:spPr>
        <p:txBody>
          <a:bodyPr wrap="square">
            <a:spAutoFit/>
          </a:bodyPr>
          <a:lstStyle/>
          <a:p>
            <a:endParaRPr lang="ru-RU" sz="1600" b="1"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 xmlns:a16="http://schemas.microsoft.com/office/drawing/2014/main" id="{C7DBB8D0-6C67-4756-9F80-E86ADA4B47A6}"/>
              </a:ext>
            </a:extLst>
          </p:cNvPr>
          <p:cNvSpPr/>
          <p:nvPr/>
        </p:nvSpPr>
        <p:spPr>
          <a:xfrm>
            <a:off x="2272683" y="1811542"/>
            <a:ext cx="9507985" cy="3416320"/>
          </a:xfrm>
          <a:prstGeom prst="rect">
            <a:avLst/>
          </a:prstGeom>
        </p:spPr>
        <p:txBody>
          <a:bodyPr wrap="square">
            <a:spAutoFit/>
          </a:bodyPr>
          <a:lstStyle/>
          <a:p>
            <a:pPr marL="285750" lvl="0" indent="-285750" algn="just"/>
            <a:r>
              <a:rPr lang="ru-RU" dirty="0" smtClean="0">
                <a:latin typeface="Times New Roman" pitchFamily="18" charset="0"/>
                <a:cs typeface="Times New Roman" pitchFamily="18" charset="0"/>
              </a:rPr>
              <a:t>Подготовить сообщение (по вариантам) на тему: «</a:t>
            </a:r>
            <a:r>
              <a:rPr lang="ru-RU" dirty="0" smtClean="0">
                <a:latin typeface="Times New Roman" pitchFamily="18" charset="0"/>
                <a:cs typeface="Times New Roman" pitchFamily="18" charset="0"/>
              </a:rPr>
              <a:t>Сухой паек военнослужащих разных стран</a:t>
            </a:r>
            <a:r>
              <a:rPr lang="ru-RU" dirty="0" smtClean="0">
                <a:latin typeface="Times New Roman" pitchFamily="18" charset="0"/>
                <a:cs typeface="Times New Roman" pitchFamily="18" charset="0"/>
              </a:rPr>
              <a:t>».</a:t>
            </a:r>
          </a:p>
          <a:p>
            <a:pPr marL="285750" lvl="0" indent="-285750" algn="just"/>
            <a:endParaRPr lang="ru-RU" dirty="0" smtClean="0">
              <a:latin typeface="Times New Roman" pitchFamily="18" charset="0"/>
              <a:cs typeface="Times New Roman" pitchFamily="18" charset="0"/>
            </a:endParaRPr>
          </a:p>
          <a:p>
            <a:pPr marL="285750" lvl="0" indent="-285750" algn="just"/>
            <a:endParaRPr lang="ru-RU" dirty="0" smtClean="0">
              <a:latin typeface="Times New Roman" pitchFamily="18" charset="0"/>
              <a:cs typeface="Times New Roman" pitchFamily="18" charset="0"/>
            </a:endParaRPr>
          </a:p>
          <a:p>
            <a:pPr marL="285750" lvl="0" indent="-285750" algn="just"/>
            <a:endParaRPr lang="ru-RU" dirty="0" smtClean="0">
              <a:latin typeface="Times New Roman" pitchFamily="18" charset="0"/>
              <a:cs typeface="Times New Roman" pitchFamily="18" charset="0"/>
            </a:endParaRPr>
          </a:p>
          <a:p>
            <a:pPr marL="285750" lvl="0" indent="-285750" algn="just"/>
            <a:endParaRPr lang="ru-RU" dirty="0" smtClean="0">
              <a:latin typeface="Times New Roman" pitchFamily="18" charset="0"/>
              <a:cs typeface="Times New Roman" pitchFamily="18" charset="0"/>
            </a:endParaRPr>
          </a:p>
          <a:p>
            <a:pPr marL="285750" lvl="0" indent="-285750" algn="just"/>
            <a:endParaRPr lang="ru-RU" dirty="0" smtClean="0">
              <a:latin typeface="Times New Roman" pitchFamily="18" charset="0"/>
              <a:cs typeface="Times New Roman" pitchFamily="18" charset="0"/>
            </a:endParaRPr>
          </a:p>
          <a:p>
            <a:pPr marL="285750" lvl="0" indent="-285750" algn="just"/>
            <a:endParaRPr lang="ru-RU" dirty="0" smtClean="0">
              <a:latin typeface="Times New Roman" pitchFamily="18" charset="0"/>
              <a:cs typeface="Times New Roman" pitchFamily="18" charset="0"/>
            </a:endParaRPr>
          </a:p>
          <a:p>
            <a:pPr marL="285750" lvl="0" indent="-285750" algn="just"/>
            <a:endParaRPr lang="ru-RU" dirty="0" smtClean="0">
              <a:latin typeface="Times New Roman" pitchFamily="18" charset="0"/>
              <a:cs typeface="Times New Roman" pitchFamily="18" charset="0"/>
            </a:endParaRPr>
          </a:p>
          <a:p>
            <a:pPr marL="285750" lvl="0" indent="-285750" algn="just"/>
            <a:r>
              <a:rPr lang="ru-RU" dirty="0" smtClean="0">
                <a:latin typeface="Times New Roman" pitchFamily="18" charset="0"/>
                <a:cs typeface="Times New Roman" pitchFamily="18" charset="0"/>
              </a:rPr>
              <a:t>Составить таблицу</a:t>
            </a:r>
          </a:p>
          <a:p>
            <a:pPr marL="285750" lvl="0" indent="-285750" algn="just"/>
            <a:endParaRPr lang="ru-RU" dirty="0" smtClean="0">
              <a:latin typeface="Times New Roman" pitchFamily="18" charset="0"/>
              <a:cs typeface="Times New Roman" pitchFamily="18" charset="0"/>
            </a:endParaRPr>
          </a:p>
          <a:p>
            <a:endParaRPr lang="ru-RU" dirty="0" smtClean="0"/>
          </a:p>
          <a:p>
            <a:endParaRPr lang="ru-RU" dirty="0"/>
          </a:p>
        </p:txBody>
      </p:sp>
      <p:pic>
        <p:nvPicPr>
          <p:cNvPr id="35844" name="Picture 4"/>
          <p:cNvPicPr>
            <a:picLocks noChangeAspect="1" noChangeArrowheads="1"/>
          </p:cNvPicPr>
          <p:nvPr/>
        </p:nvPicPr>
        <p:blipFill>
          <a:blip r:embed="rId5" cstate="print"/>
          <a:srcRect/>
          <a:stretch>
            <a:fillRect/>
          </a:stretch>
        </p:blipFill>
        <p:spPr bwMode="auto">
          <a:xfrm>
            <a:off x="2043113" y="4343401"/>
            <a:ext cx="9714789" cy="2326958"/>
          </a:xfrm>
          <a:prstGeom prst="rect">
            <a:avLst/>
          </a:prstGeom>
          <a:noFill/>
          <a:ln w="9525">
            <a:noFill/>
            <a:miter lim="800000"/>
            <a:headEnd/>
            <a:tailEnd/>
          </a:ln>
        </p:spPr>
      </p:pic>
      <p:pic>
        <p:nvPicPr>
          <p:cNvPr id="35845" name="Picture 5"/>
          <p:cNvPicPr>
            <a:picLocks noChangeAspect="1" noChangeArrowheads="1"/>
          </p:cNvPicPr>
          <p:nvPr/>
        </p:nvPicPr>
        <p:blipFill>
          <a:blip r:embed="rId6" cstate="print"/>
          <a:srcRect/>
          <a:stretch>
            <a:fillRect/>
          </a:stretch>
        </p:blipFill>
        <p:spPr bwMode="auto">
          <a:xfrm>
            <a:off x="2575560" y="2193100"/>
            <a:ext cx="8875395" cy="1800733"/>
          </a:xfrm>
          <a:prstGeom prst="rect">
            <a:avLst/>
          </a:prstGeom>
          <a:noFill/>
          <a:ln w="9525">
            <a:noFill/>
            <a:miter lim="800000"/>
            <a:headEnd/>
            <a:tailEnd/>
          </a:ln>
        </p:spPr>
      </p:pic>
    </p:spTree>
    <p:extLst>
      <p:ext uri="{BB962C8B-B14F-4D97-AF65-F5344CB8AC3E}">
        <p14:creationId xmlns="" xmlns:p14="http://schemas.microsoft.com/office/powerpoint/2010/main" val="1391436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0E9AB780-BB2B-4797-967C-9454AE5E740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a:extLst>
              <a:ext uri="{FF2B5EF4-FFF2-40B4-BE49-F238E27FC236}">
                <a16:creationId xmlns=""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 xmlns:a16="http://schemas.microsoft.com/office/drawing/2014/main" id="{F1C82E9E-BC4D-4EF5-97A9-FC811FE7C6AC}"/>
              </a:ext>
            </a:extLst>
          </p:cNvPr>
          <p:cNvSpPr/>
          <p:nvPr/>
        </p:nvSpPr>
        <p:spPr>
          <a:xfrm>
            <a:off x="330746" y="1082952"/>
            <a:ext cx="10608815" cy="461665"/>
          </a:xfrm>
          <a:prstGeom prst="rect">
            <a:avLst/>
          </a:prstGeom>
        </p:spPr>
        <p:txBody>
          <a:bodyPr wrap="square">
            <a:spAutoFit/>
          </a:bodyPr>
          <a:lstStyle/>
          <a:p>
            <a:pPr algn="ctr">
              <a:buNone/>
            </a:pPr>
            <a:r>
              <a:rPr lang="ru-RU" sz="2400" b="1" dirty="0">
                <a:latin typeface="Times New Roman" panose="02020603050405020304" pitchFamily="18" charset="0"/>
                <a:cs typeface="Times New Roman" panose="02020603050405020304" pitchFamily="18" charset="0"/>
              </a:rPr>
              <a:t>Междисциплинарные задания</a:t>
            </a:r>
          </a:p>
        </p:txBody>
      </p:sp>
      <p:sp>
        <p:nvSpPr>
          <p:cNvPr id="10" name="Прямоугольник 9">
            <a:extLst>
              <a:ext uri="{FF2B5EF4-FFF2-40B4-BE49-F238E27FC236}">
                <a16:creationId xmlns=""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
        <p:nvSpPr>
          <p:cNvPr id="8" name="Прямоугольник 7">
            <a:extLst>
              <a:ext uri="{FF2B5EF4-FFF2-40B4-BE49-F238E27FC236}">
                <a16:creationId xmlns="" xmlns:a16="http://schemas.microsoft.com/office/drawing/2014/main" id="{6F6BDBC8-09E0-46A0-8AAE-42A4375658D1}"/>
              </a:ext>
            </a:extLst>
          </p:cNvPr>
          <p:cNvSpPr/>
          <p:nvPr/>
        </p:nvSpPr>
        <p:spPr>
          <a:xfrm>
            <a:off x="233780" y="2394401"/>
            <a:ext cx="2388093" cy="1323439"/>
          </a:xfrm>
          <a:prstGeom prst="rect">
            <a:avLst/>
          </a:prstGeom>
        </p:spPr>
        <p:txBody>
          <a:bodyPr wrap="square">
            <a:spAutoFit/>
          </a:bodyPr>
          <a:lstStyle/>
          <a:p>
            <a:r>
              <a:rPr lang="ru-RU" sz="1600" b="1" dirty="0">
                <a:solidFill>
                  <a:srgbClr val="002060"/>
                </a:solidFill>
                <a:latin typeface="Times New Roman" pitchFamily="18" charset="0"/>
                <a:cs typeface="Times New Roman" pitchFamily="18" charset="0"/>
              </a:rPr>
              <a:t>19.01.04 Пекарь</a:t>
            </a:r>
          </a:p>
          <a:p>
            <a:r>
              <a:rPr lang="ru-RU" sz="1600" b="1" dirty="0">
                <a:solidFill>
                  <a:srgbClr val="002060"/>
                </a:solidFill>
                <a:latin typeface="Times New Roman" pitchFamily="18" charset="0"/>
                <a:cs typeface="Times New Roman" pitchFamily="18" charset="0"/>
              </a:rPr>
              <a:t>43.01.09 Повар, кондитер</a:t>
            </a:r>
          </a:p>
          <a:p>
            <a:r>
              <a:rPr lang="ru-RU" sz="1600" b="1" dirty="0">
                <a:solidFill>
                  <a:srgbClr val="002060"/>
                </a:solidFill>
                <a:latin typeface="Times New Roman" pitchFamily="18" charset="0"/>
                <a:cs typeface="Times New Roman" pitchFamily="18" charset="0"/>
              </a:rPr>
              <a:t>43.02.15 Поварское и кондитерское дело  </a:t>
            </a:r>
          </a:p>
        </p:txBody>
      </p:sp>
      <p:sp>
        <p:nvSpPr>
          <p:cNvPr id="11" name="Прямоугольник 10">
            <a:extLst>
              <a:ext uri="{FF2B5EF4-FFF2-40B4-BE49-F238E27FC236}">
                <a16:creationId xmlns="" xmlns:a16="http://schemas.microsoft.com/office/drawing/2014/main" id="{8C7C70F9-4582-4D08-8C26-14ADD150ECF3}"/>
              </a:ext>
            </a:extLst>
          </p:cNvPr>
          <p:cNvSpPr/>
          <p:nvPr/>
        </p:nvSpPr>
        <p:spPr>
          <a:xfrm>
            <a:off x="2806824" y="1897251"/>
            <a:ext cx="8973844" cy="338554"/>
          </a:xfrm>
          <a:prstGeom prst="rect">
            <a:avLst/>
          </a:prstGeom>
        </p:spPr>
        <p:txBody>
          <a:bodyPr wrap="square">
            <a:spAutoFit/>
          </a:bodyPr>
          <a:lstStyle/>
          <a:p>
            <a:endParaRPr lang="ru-RU" sz="1600" b="1"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 xmlns:a16="http://schemas.microsoft.com/office/drawing/2014/main" id="{C7DBB8D0-6C67-4756-9F80-E86ADA4B47A6}"/>
              </a:ext>
            </a:extLst>
          </p:cNvPr>
          <p:cNvSpPr/>
          <p:nvPr/>
        </p:nvSpPr>
        <p:spPr>
          <a:xfrm>
            <a:off x="2272683" y="1569720"/>
            <a:ext cx="9507985" cy="2862322"/>
          </a:xfrm>
          <a:prstGeom prst="rect">
            <a:avLst/>
          </a:prstGeom>
        </p:spPr>
        <p:txBody>
          <a:bodyPr wrap="square">
            <a:spAutoFit/>
          </a:bodyPr>
          <a:lstStyle/>
          <a:p>
            <a:pPr indent="-285750" algn="just"/>
            <a:r>
              <a:rPr lang="ru-RU" dirty="0" smtClean="0">
                <a:latin typeface="Times New Roman" pitchFamily="18" charset="0"/>
                <a:cs typeface="Times New Roman" pitchFamily="18" charset="0"/>
              </a:rPr>
              <a:t>Рассчитать К</a:t>
            </a:r>
            <a:r>
              <a:rPr lang="ru-RU" baseline="-25000" dirty="0" smtClean="0">
                <a:latin typeface="Times New Roman" pitchFamily="18" charset="0"/>
                <a:cs typeface="Times New Roman" pitchFamily="18" charset="0"/>
              </a:rPr>
              <a:t>л - </a:t>
            </a:r>
            <a:r>
              <a:rPr lang="ru-RU" dirty="0" smtClean="0">
                <a:latin typeface="Times New Roman" pitchFamily="18" charset="0"/>
                <a:cs typeface="Times New Roman" pitchFamily="18" charset="0"/>
              </a:rPr>
              <a:t>коэффициент частоты несчастных случаев</a:t>
            </a:r>
            <a:r>
              <a:rPr lang="ru-RU" baseline="-250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при работе в армейских пекарнях, если число летальных исходов составляет 2 случая на 1000 работающих при 40 часовой рабочей неделе в течение 50 недель в году в течение 50 лет.</a:t>
            </a:r>
          </a:p>
          <a:p>
            <a:pPr indent="-285750" algn="just"/>
            <a:endParaRPr lang="ru-RU" dirty="0" smtClean="0">
              <a:latin typeface="Times New Roman" pitchFamily="18" charset="0"/>
              <a:cs typeface="Times New Roman" pitchFamily="18" charset="0"/>
            </a:endParaRPr>
          </a:p>
          <a:p>
            <a:pPr indent="-285750" algn="just"/>
            <a:endParaRPr lang="ru-RU" dirty="0" smtClean="0">
              <a:latin typeface="Times New Roman" pitchFamily="18" charset="0"/>
              <a:cs typeface="Times New Roman" pitchFamily="18" charset="0"/>
            </a:endParaRPr>
          </a:p>
          <a:p>
            <a:pPr indent="-285750" algn="just"/>
            <a:endParaRPr lang="ru-RU" dirty="0" smtClean="0">
              <a:latin typeface="Times New Roman" pitchFamily="18" charset="0"/>
              <a:cs typeface="Times New Roman" pitchFamily="18" charset="0"/>
            </a:endParaRPr>
          </a:p>
          <a:p>
            <a:pPr indent="-285750" algn="just"/>
            <a:endParaRPr lang="ru-RU" dirty="0" smtClean="0">
              <a:latin typeface="Times New Roman" pitchFamily="18" charset="0"/>
              <a:cs typeface="Times New Roman" pitchFamily="18" charset="0"/>
            </a:endParaRPr>
          </a:p>
          <a:p>
            <a:pPr indent="-285750" algn="just"/>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Напишите эссе на тему: «Подвиг хлебопеков в годы ВОВ»</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Дегтярский</a:t>
            </a:r>
            <a:r>
              <a:rPr lang="ru-RU" dirty="0" smtClean="0">
                <a:latin typeface="Times New Roman" pitchFamily="18" charset="0"/>
                <a:cs typeface="Times New Roman" pitchFamily="18" charset="0"/>
              </a:rPr>
              <a:t>, Вологодский, </a:t>
            </a:r>
            <a:r>
              <a:rPr lang="ru-RU" dirty="0" err="1" smtClean="0">
                <a:latin typeface="Times New Roman" pitchFamily="18" charset="0"/>
                <a:cs typeface="Times New Roman" pitchFamily="18" charset="0"/>
              </a:rPr>
              <a:t>Серпуховский</a:t>
            </a:r>
            <a:r>
              <a:rPr lang="ru-RU" dirty="0" smtClean="0">
                <a:latin typeface="Times New Roman" pitchFamily="18" charset="0"/>
                <a:cs typeface="Times New Roman" pitchFamily="18" charset="0"/>
              </a:rPr>
              <a:t>, Тихвинский хлебокомбинаты и т.д.)</a:t>
            </a:r>
            <a:endParaRPr lang="ru-RU" dirty="0">
              <a:latin typeface="Times New Roman" pitchFamily="18" charset="0"/>
              <a:cs typeface="Times New Roman" pitchFamily="18" charset="0"/>
            </a:endParaRPr>
          </a:p>
        </p:txBody>
      </p:sp>
      <p:pic>
        <p:nvPicPr>
          <p:cNvPr id="33793" name="Picture 1"/>
          <p:cNvPicPr>
            <a:picLocks noChangeAspect="1" noChangeArrowheads="1"/>
          </p:cNvPicPr>
          <p:nvPr/>
        </p:nvPicPr>
        <p:blipFill>
          <a:blip r:embed="rId5" cstate="print">
            <a:grayscl/>
            <a:lum contrast="10000"/>
          </a:blip>
          <a:srcRect/>
          <a:stretch>
            <a:fillRect/>
          </a:stretch>
        </p:blipFill>
        <p:spPr bwMode="auto">
          <a:xfrm>
            <a:off x="1234440" y="4554706"/>
            <a:ext cx="3398520" cy="2303294"/>
          </a:xfrm>
          <a:prstGeom prst="rect">
            <a:avLst/>
          </a:prstGeom>
          <a:noFill/>
          <a:ln w="9525">
            <a:noFill/>
            <a:miter lim="800000"/>
            <a:headEnd/>
            <a:tailEnd/>
          </a:ln>
        </p:spPr>
      </p:pic>
      <p:pic>
        <p:nvPicPr>
          <p:cNvPr id="33795" name="Picture 3" descr="https://i2.wp.com/tengrinews.kz/userdata/114198-0fc1d56e3df0b89dbcec467fc4aeff6b.jpg"/>
          <p:cNvPicPr>
            <a:picLocks noChangeAspect="1" noChangeArrowheads="1"/>
          </p:cNvPicPr>
          <p:nvPr/>
        </p:nvPicPr>
        <p:blipFill>
          <a:blip r:embed="rId6" cstate="print"/>
          <a:srcRect/>
          <a:stretch>
            <a:fillRect/>
          </a:stretch>
        </p:blipFill>
        <p:spPr bwMode="auto">
          <a:xfrm>
            <a:off x="4758055" y="4587240"/>
            <a:ext cx="3341873" cy="2270760"/>
          </a:xfrm>
          <a:prstGeom prst="rect">
            <a:avLst/>
          </a:prstGeom>
          <a:noFill/>
        </p:spPr>
      </p:pic>
      <p:pic>
        <p:nvPicPr>
          <p:cNvPr id="33796" name="Picture 4"/>
          <p:cNvPicPr>
            <a:picLocks noChangeAspect="1" noChangeArrowheads="1"/>
          </p:cNvPicPr>
          <p:nvPr/>
        </p:nvPicPr>
        <p:blipFill>
          <a:blip r:embed="rId7" cstate="print">
            <a:grayscl/>
          </a:blip>
          <a:srcRect/>
          <a:stretch>
            <a:fillRect/>
          </a:stretch>
        </p:blipFill>
        <p:spPr bwMode="auto">
          <a:xfrm>
            <a:off x="8237220" y="4587240"/>
            <a:ext cx="3406140" cy="2270760"/>
          </a:xfrm>
          <a:prstGeom prst="rect">
            <a:avLst/>
          </a:prstGeom>
          <a:noFill/>
          <a:ln w="9525">
            <a:noFill/>
            <a:miter lim="800000"/>
            <a:headEnd/>
            <a:tailEnd/>
          </a:ln>
        </p:spPr>
      </p:pic>
      <p:pic>
        <p:nvPicPr>
          <p:cNvPr id="33798" name="Picture 6" descr="https://avatars.dzeninfra.ru/get-zen_doc/1855206/pub_630b380a5847ad612e1aedfd_630b394f5847ad612e1bd873/scale_1200"/>
          <p:cNvPicPr>
            <a:picLocks noChangeAspect="1" noChangeArrowheads="1"/>
          </p:cNvPicPr>
          <p:nvPr/>
        </p:nvPicPr>
        <p:blipFill>
          <a:blip r:embed="rId8" cstate="print"/>
          <a:srcRect/>
          <a:stretch>
            <a:fillRect/>
          </a:stretch>
        </p:blipFill>
        <p:spPr bwMode="auto">
          <a:xfrm>
            <a:off x="8778239" y="2246403"/>
            <a:ext cx="2606041" cy="1768020"/>
          </a:xfrm>
          <a:prstGeom prst="rect">
            <a:avLst/>
          </a:prstGeom>
          <a:noFill/>
        </p:spPr>
      </p:pic>
    </p:spTree>
    <p:extLst>
      <p:ext uri="{BB962C8B-B14F-4D97-AF65-F5344CB8AC3E}">
        <p14:creationId xmlns="" xmlns:p14="http://schemas.microsoft.com/office/powerpoint/2010/main" val="1391436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0E9AB780-BB2B-4797-967C-9454AE5E740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a:extLst>
              <a:ext uri="{FF2B5EF4-FFF2-40B4-BE49-F238E27FC236}">
                <a16:creationId xmlns=""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 xmlns:a16="http://schemas.microsoft.com/office/drawing/2014/main" id="{F1C82E9E-BC4D-4EF5-97A9-FC811FE7C6AC}"/>
              </a:ext>
            </a:extLst>
          </p:cNvPr>
          <p:cNvSpPr/>
          <p:nvPr/>
        </p:nvSpPr>
        <p:spPr>
          <a:xfrm>
            <a:off x="923278" y="2469133"/>
            <a:ext cx="10608815" cy="1569660"/>
          </a:xfrm>
          <a:prstGeom prst="rect">
            <a:avLst/>
          </a:prstGeom>
        </p:spPr>
        <p:txBody>
          <a:bodyPr wrap="square">
            <a:spAutoFit/>
          </a:bodyPr>
          <a:lstStyle/>
          <a:p>
            <a:pPr algn="ctr">
              <a:buNone/>
            </a:pPr>
            <a:r>
              <a:rPr lang="ru-RU" b="1" dirty="0">
                <a:latin typeface="Times New Roman" panose="02020603050405020304" pitchFamily="18" charset="0"/>
                <a:cs typeface="Times New Roman" panose="02020603050405020304" pitchFamily="18" charset="0"/>
              </a:rPr>
              <a:t>Разработка методических комплектов  по общеобразовательной дисциплине </a:t>
            </a:r>
          </a:p>
          <a:p>
            <a:pPr algn="ctr">
              <a:buNone/>
            </a:pPr>
            <a:r>
              <a:rPr lang="ru-RU" b="1" dirty="0">
                <a:latin typeface="Times New Roman" panose="02020603050405020304" pitchFamily="18" charset="0"/>
                <a:cs typeface="Times New Roman" panose="02020603050405020304" pitchFamily="18" charset="0"/>
              </a:rPr>
              <a:t>ОСНОВЫ БЕЗОПАСНОСТИ ЖИЗНЕДЕЯТЕЛЬНОСТИ</a:t>
            </a:r>
          </a:p>
          <a:p>
            <a:pPr algn="ctr">
              <a:buNone/>
            </a:pPr>
            <a:r>
              <a:rPr lang="ru-RU" b="1" dirty="0">
                <a:latin typeface="Times New Roman" panose="02020603050405020304" pitchFamily="18" charset="0"/>
                <a:cs typeface="Times New Roman" panose="02020603050405020304" pitchFamily="18" charset="0"/>
              </a:rPr>
              <a:t>с учетом профессиональной направленности программ среднего профессионального образования, реализуемых на базе основного общего образования </a:t>
            </a:r>
          </a:p>
          <a:p>
            <a:pPr algn="ctr">
              <a:buNone/>
            </a:pPr>
            <a:endParaRPr lang="ru-RU" sz="2400" b="1" dirty="0">
              <a:latin typeface="Times New Roman" pitchFamily="18" charset="0"/>
              <a:cs typeface="Times New Roman" pitchFamily="18" charset="0"/>
            </a:endParaRPr>
          </a:p>
        </p:txBody>
      </p:sp>
      <p:sp>
        <p:nvSpPr>
          <p:cNvPr id="9" name="Прямоугольник 8">
            <a:extLst>
              <a:ext uri="{FF2B5EF4-FFF2-40B4-BE49-F238E27FC236}">
                <a16:creationId xmlns="" xmlns:a16="http://schemas.microsoft.com/office/drawing/2014/main" id="{291B33FF-4FC8-4C7C-B43B-CD0226546422}"/>
              </a:ext>
            </a:extLst>
          </p:cNvPr>
          <p:cNvSpPr/>
          <p:nvPr/>
        </p:nvSpPr>
        <p:spPr>
          <a:xfrm>
            <a:off x="8025414" y="5020609"/>
            <a:ext cx="3506679" cy="1077218"/>
          </a:xfrm>
          <a:prstGeom prst="rect">
            <a:avLst/>
          </a:prstGeom>
        </p:spPr>
        <p:txBody>
          <a:bodyPr wrap="square">
            <a:spAutoFit/>
          </a:bodyPr>
          <a:lstStyle/>
          <a:p>
            <a:pPr algn="ctr"/>
            <a:r>
              <a:rPr lang="ru-RU" sz="1600" dirty="0">
                <a:latin typeface="Times New Roman" pitchFamily="18" charset="0"/>
                <a:cs typeface="Times New Roman" pitchFamily="18" charset="0"/>
              </a:rPr>
              <a:t>Разработчик: Каршина Т.А., </a:t>
            </a:r>
          </a:p>
          <a:p>
            <a:pPr algn="ctr"/>
            <a:r>
              <a:rPr lang="ru-RU" sz="1600" dirty="0">
                <a:latin typeface="Times New Roman" pitchFamily="18" charset="0"/>
                <a:cs typeface="Times New Roman" pitchFamily="18" charset="0"/>
              </a:rPr>
              <a:t>преподаватель высшей квалификационной категории</a:t>
            </a:r>
          </a:p>
          <a:p>
            <a:pPr algn="ctr"/>
            <a:r>
              <a:rPr lang="ru-RU" sz="1600" dirty="0">
                <a:latin typeface="Times New Roman" pitchFamily="18" charset="0"/>
                <a:cs typeface="Times New Roman" pitchFamily="18" charset="0"/>
              </a:rPr>
              <a:t> </a:t>
            </a:r>
          </a:p>
        </p:txBody>
      </p:sp>
      <p:sp>
        <p:nvSpPr>
          <p:cNvPr id="10" name="Прямоугольник 9">
            <a:extLst>
              <a:ext uri="{FF2B5EF4-FFF2-40B4-BE49-F238E27FC236}">
                <a16:creationId xmlns=""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Tree>
    <p:extLst>
      <p:ext uri="{BB962C8B-B14F-4D97-AF65-F5344CB8AC3E}">
        <p14:creationId xmlns="" xmlns:p14="http://schemas.microsoft.com/office/powerpoint/2010/main" val="429478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0E9AB780-BB2B-4797-967C-9454AE5E740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a:extLst>
              <a:ext uri="{FF2B5EF4-FFF2-40B4-BE49-F238E27FC236}">
                <a16:creationId xmlns=""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 xmlns:a16="http://schemas.microsoft.com/office/drawing/2014/main" id="{F1C82E9E-BC4D-4EF5-97A9-FC811FE7C6AC}"/>
              </a:ext>
            </a:extLst>
          </p:cNvPr>
          <p:cNvSpPr/>
          <p:nvPr/>
        </p:nvSpPr>
        <p:spPr>
          <a:xfrm>
            <a:off x="330746" y="1082952"/>
            <a:ext cx="10608815" cy="461665"/>
          </a:xfrm>
          <a:prstGeom prst="rect">
            <a:avLst/>
          </a:prstGeom>
        </p:spPr>
        <p:txBody>
          <a:bodyPr wrap="square">
            <a:spAutoFit/>
          </a:bodyPr>
          <a:lstStyle/>
          <a:p>
            <a:pPr algn="ctr">
              <a:buNone/>
            </a:pPr>
            <a:r>
              <a:rPr lang="ru-RU" sz="2400" b="1" dirty="0">
                <a:latin typeface="Times New Roman" panose="02020603050405020304" pitchFamily="18" charset="0"/>
                <a:cs typeface="Times New Roman" panose="02020603050405020304" pitchFamily="18" charset="0"/>
              </a:rPr>
              <a:t>Профессионально-ориентированное содержание</a:t>
            </a:r>
          </a:p>
        </p:txBody>
      </p:sp>
      <p:sp>
        <p:nvSpPr>
          <p:cNvPr id="10" name="Прямоугольник 9">
            <a:extLst>
              <a:ext uri="{FF2B5EF4-FFF2-40B4-BE49-F238E27FC236}">
                <a16:creationId xmlns=""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
        <p:nvSpPr>
          <p:cNvPr id="8" name="Прямоугольник 7">
            <a:extLst>
              <a:ext uri="{FF2B5EF4-FFF2-40B4-BE49-F238E27FC236}">
                <a16:creationId xmlns="" xmlns:a16="http://schemas.microsoft.com/office/drawing/2014/main" id="{6F6BDBC8-09E0-46A0-8AAE-42A4375658D1}"/>
              </a:ext>
            </a:extLst>
          </p:cNvPr>
          <p:cNvSpPr/>
          <p:nvPr/>
        </p:nvSpPr>
        <p:spPr>
          <a:xfrm>
            <a:off x="233780" y="2394401"/>
            <a:ext cx="2388093" cy="1323439"/>
          </a:xfrm>
          <a:prstGeom prst="rect">
            <a:avLst/>
          </a:prstGeom>
        </p:spPr>
        <p:txBody>
          <a:bodyPr wrap="square">
            <a:spAutoFit/>
          </a:bodyPr>
          <a:lstStyle/>
          <a:p>
            <a:r>
              <a:rPr lang="ru-RU" sz="1600" b="1" dirty="0">
                <a:solidFill>
                  <a:srgbClr val="002060"/>
                </a:solidFill>
                <a:latin typeface="Times New Roman" pitchFamily="18" charset="0"/>
                <a:cs typeface="Times New Roman" pitchFamily="18" charset="0"/>
              </a:rPr>
              <a:t>19.01.04 Пекарь</a:t>
            </a:r>
          </a:p>
          <a:p>
            <a:r>
              <a:rPr lang="ru-RU" sz="1600" b="1" dirty="0">
                <a:solidFill>
                  <a:srgbClr val="002060"/>
                </a:solidFill>
                <a:latin typeface="Times New Roman" pitchFamily="18" charset="0"/>
                <a:cs typeface="Times New Roman" pitchFamily="18" charset="0"/>
              </a:rPr>
              <a:t>43.01.09 Повар, кондитер</a:t>
            </a:r>
          </a:p>
          <a:p>
            <a:r>
              <a:rPr lang="ru-RU" sz="1600" b="1" dirty="0">
                <a:solidFill>
                  <a:srgbClr val="002060"/>
                </a:solidFill>
                <a:latin typeface="Times New Roman" pitchFamily="18" charset="0"/>
                <a:cs typeface="Times New Roman" pitchFamily="18" charset="0"/>
              </a:rPr>
              <a:t>43.02.15 Поварское и кондитерское дело  </a:t>
            </a:r>
          </a:p>
        </p:txBody>
      </p:sp>
      <p:sp>
        <p:nvSpPr>
          <p:cNvPr id="11" name="Прямоугольник 10">
            <a:extLst>
              <a:ext uri="{FF2B5EF4-FFF2-40B4-BE49-F238E27FC236}">
                <a16:creationId xmlns="" xmlns:a16="http://schemas.microsoft.com/office/drawing/2014/main" id="{8C7C70F9-4582-4D08-8C26-14ADD150ECF3}"/>
              </a:ext>
            </a:extLst>
          </p:cNvPr>
          <p:cNvSpPr/>
          <p:nvPr/>
        </p:nvSpPr>
        <p:spPr>
          <a:xfrm>
            <a:off x="2806824" y="1897251"/>
            <a:ext cx="8973844" cy="338554"/>
          </a:xfrm>
          <a:prstGeom prst="rect">
            <a:avLst/>
          </a:prstGeom>
        </p:spPr>
        <p:txBody>
          <a:bodyPr wrap="square">
            <a:spAutoFit/>
          </a:bodyPr>
          <a:lstStyle/>
          <a:p>
            <a:endParaRPr lang="ru-RU" sz="1600" b="1"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 xmlns:a16="http://schemas.microsoft.com/office/drawing/2014/main" id="{C7DBB8D0-6C67-4756-9F80-E86ADA4B47A6}"/>
              </a:ext>
            </a:extLst>
          </p:cNvPr>
          <p:cNvSpPr/>
          <p:nvPr/>
        </p:nvSpPr>
        <p:spPr>
          <a:xfrm>
            <a:off x="2272683" y="1811541"/>
            <a:ext cx="9685537" cy="1477328"/>
          </a:xfrm>
          <a:prstGeom prst="rect">
            <a:avLst/>
          </a:prstGeom>
        </p:spPr>
        <p:txBody>
          <a:bodyPr wrap="square">
            <a:spAutoFit/>
          </a:bodyPr>
          <a:lstStyle/>
          <a:p>
            <a:pPr marL="285750" indent="-285750" algn="just"/>
            <a:r>
              <a:rPr lang="ru-RU" b="1" i="1" dirty="0" smtClean="0">
                <a:latin typeface="Times New Roman" pitchFamily="18" charset="0"/>
                <a:cs typeface="Times New Roman" pitchFamily="18" charset="0"/>
              </a:rPr>
              <a:t>Раздел 1. Мир опасностей современной </a:t>
            </a:r>
            <a:r>
              <a:rPr lang="ru-RU" b="1" i="1" dirty="0" smtClean="0">
                <a:latin typeface="Times New Roman" pitchFamily="18" charset="0"/>
                <a:cs typeface="Times New Roman" pitchFamily="18" charset="0"/>
              </a:rPr>
              <a:t>молодежи</a:t>
            </a:r>
          </a:p>
          <a:p>
            <a:pPr marL="285750" indent="-285750" algn="just"/>
            <a:endParaRPr lang="ru-RU" dirty="0" smtClean="0">
              <a:latin typeface="Times New Roman" pitchFamily="18" charset="0"/>
              <a:cs typeface="Times New Roman" pitchFamily="18" charset="0"/>
            </a:endParaRPr>
          </a:p>
          <a:p>
            <a:pPr marL="285750" indent="-285750" algn="just">
              <a:buFont typeface="Wingdings" panose="05000000000000000000" pitchFamily="2" charset="2"/>
              <a:buChar char="§"/>
            </a:pPr>
            <a:r>
              <a:rPr lang="ru-RU" dirty="0" smtClean="0">
                <a:latin typeface="Times New Roman" pitchFamily="18" charset="0"/>
                <a:cs typeface="Times New Roman" pitchFamily="18" charset="0"/>
              </a:rPr>
              <a:t>Выбор </a:t>
            </a:r>
            <a:r>
              <a:rPr lang="ru-RU" dirty="0" smtClean="0">
                <a:latin typeface="Times New Roman" pitchFamily="18" charset="0"/>
                <a:cs typeface="Times New Roman" pitchFamily="18" charset="0"/>
              </a:rPr>
              <a:t>мер для защиты жизни и здоровья сотрудников хлебокомбината в ситуации захвата их в качестве </a:t>
            </a:r>
            <a:r>
              <a:rPr lang="ru-RU" dirty="0" smtClean="0">
                <a:latin typeface="Times New Roman" pitchFamily="18" charset="0"/>
                <a:cs typeface="Times New Roman" pitchFamily="18" charset="0"/>
              </a:rPr>
              <a:t>заложников. </a:t>
            </a:r>
            <a:endParaRPr lang="ru-RU" dirty="0" smtClean="0">
              <a:latin typeface="Times New Roman" pitchFamily="18" charset="0"/>
              <a:cs typeface="Times New Roman" pitchFamily="18" charset="0"/>
            </a:endParaRPr>
          </a:p>
          <a:p>
            <a:endParaRPr lang="ru-RU" dirty="0"/>
          </a:p>
        </p:txBody>
      </p:sp>
      <p:sp>
        <p:nvSpPr>
          <p:cNvPr id="13" name="Прямоугольник 12"/>
          <p:cNvSpPr/>
          <p:nvPr/>
        </p:nvSpPr>
        <p:spPr>
          <a:xfrm>
            <a:off x="2362200" y="5361355"/>
            <a:ext cx="2971800" cy="1200329"/>
          </a:xfrm>
          <a:prstGeom prst="rect">
            <a:avLst/>
          </a:prstGeom>
        </p:spPr>
        <p:txBody>
          <a:bodyPr wrap="square">
            <a:spAutoFit/>
          </a:bodyPr>
          <a:lstStyle/>
          <a:p>
            <a:pPr algn="ctr"/>
            <a:r>
              <a:rPr lang="ru-RU" dirty="0" smtClean="0">
                <a:latin typeface="Times New Roman" pitchFamily="18" charset="0"/>
                <a:cs typeface="Times New Roman" pitchFamily="18" charset="0"/>
              </a:rPr>
              <a:t>2 апреля 2023 года теракт в кафе Санкт-Петербурга, в котором погиб военкор Владлен Татарский</a:t>
            </a:r>
            <a:endParaRPr lang="ru-RU" dirty="0">
              <a:latin typeface="Times New Roman" pitchFamily="18" charset="0"/>
              <a:cs typeface="Times New Roman" pitchFamily="18" charset="0"/>
            </a:endParaRPr>
          </a:p>
        </p:txBody>
      </p:sp>
      <p:pic>
        <p:nvPicPr>
          <p:cNvPr id="14" name="Рисунок 13" descr="https://aif-s3.aif.ru/images/031/845/1a1f6f8f265152921096be7b176a93cb.jpg"/>
          <p:cNvPicPr/>
          <p:nvPr/>
        </p:nvPicPr>
        <p:blipFill>
          <a:blip r:embed="rId5" cstate="print"/>
          <a:srcRect/>
          <a:stretch>
            <a:fillRect/>
          </a:stretch>
        </p:blipFill>
        <p:spPr bwMode="auto">
          <a:xfrm>
            <a:off x="2528227" y="3261360"/>
            <a:ext cx="2683854" cy="1966912"/>
          </a:xfrm>
          <a:prstGeom prst="rect">
            <a:avLst/>
          </a:prstGeom>
          <a:noFill/>
        </p:spPr>
      </p:pic>
      <p:pic>
        <p:nvPicPr>
          <p:cNvPr id="15" name="Рисунок 14" descr="Взрыв"/>
          <p:cNvPicPr/>
          <p:nvPr/>
        </p:nvPicPr>
        <p:blipFill>
          <a:blip r:embed="rId6" cstate="print"/>
          <a:srcRect/>
          <a:stretch>
            <a:fillRect/>
          </a:stretch>
        </p:blipFill>
        <p:spPr bwMode="auto">
          <a:xfrm>
            <a:off x="5808027" y="3230880"/>
            <a:ext cx="2817813" cy="1965960"/>
          </a:xfrm>
          <a:prstGeom prst="rect">
            <a:avLst/>
          </a:prstGeom>
          <a:noFill/>
          <a:ln w="9525">
            <a:noFill/>
            <a:miter lim="800000"/>
            <a:headEnd/>
            <a:tailEnd/>
          </a:ln>
        </p:spPr>
      </p:pic>
      <p:sp>
        <p:nvSpPr>
          <p:cNvPr id="16" name="Прямоугольник 15"/>
          <p:cNvSpPr/>
          <p:nvPr/>
        </p:nvSpPr>
        <p:spPr>
          <a:xfrm>
            <a:off x="5730240" y="5376595"/>
            <a:ext cx="2910840" cy="923330"/>
          </a:xfrm>
          <a:prstGeom prst="rect">
            <a:avLst/>
          </a:prstGeom>
        </p:spPr>
        <p:txBody>
          <a:bodyPr wrap="square">
            <a:spAutoFit/>
          </a:bodyPr>
          <a:lstStyle/>
          <a:p>
            <a:pPr algn="ctr"/>
            <a:r>
              <a:rPr lang="ru-RU" dirty="0" smtClean="0">
                <a:latin typeface="Times New Roman" pitchFamily="18" charset="0"/>
                <a:cs typeface="Times New Roman" pitchFamily="18" charset="0"/>
              </a:rPr>
              <a:t>21 февраля 2022 года в теракт в ресторане «</a:t>
            </a:r>
            <a:r>
              <a:rPr lang="ru-RU" dirty="0" err="1" smtClean="0">
                <a:latin typeface="Times New Roman" pitchFamily="18" charset="0"/>
                <a:cs typeface="Times New Roman" pitchFamily="18" charset="0"/>
              </a:rPr>
              <a:t>Хассан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Дииф</a:t>
            </a:r>
            <a:r>
              <a:rPr lang="ru-RU" dirty="0" smtClean="0">
                <a:latin typeface="Times New Roman" pitchFamily="18" charset="0"/>
                <a:cs typeface="Times New Roman" pitchFamily="18" charset="0"/>
              </a:rPr>
              <a:t>» в Сомали </a:t>
            </a:r>
            <a:endParaRPr lang="ru-RU" dirty="0">
              <a:latin typeface="Times New Roman" pitchFamily="18" charset="0"/>
              <a:cs typeface="Times New Roman" pitchFamily="18" charset="0"/>
            </a:endParaRPr>
          </a:p>
        </p:txBody>
      </p:sp>
      <p:pic>
        <p:nvPicPr>
          <p:cNvPr id="17" name="Рисунок 16" descr="https://www.pervo.ru/uploads/posts/2015-11/1447472065_11.jpg"/>
          <p:cNvPicPr/>
          <p:nvPr/>
        </p:nvPicPr>
        <p:blipFill>
          <a:blip r:embed="rId7" cstate="print"/>
          <a:srcRect/>
          <a:stretch>
            <a:fillRect/>
          </a:stretch>
        </p:blipFill>
        <p:spPr bwMode="auto">
          <a:xfrm>
            <a:off x="9145587" y="3215640"/>
            <a:ext cx="2741613" cy="1981200"/>
          </a:xfrm>
          <a:prstGeom prst="rect">
            <a:avLst/>
          </a:prstGeom>
          <a:noFill/>
          <a:ln w="9525">
            <a:noFill/>
            <a:miter lim="800000"/>
            <a:headEnd/>
            <a:tailEnd/>
          </a:ln>
        </p:spPr>
      </p:pic>
      <p:sp>
        <p:nvSpPr>
          <p:cNvPr id="18" name="Прямоугольник 17"/>
          <p:cNvSpPr/>
          <p:nvPr/>
        </p:nvSpPr>
        <p:spPr>
          <a:xfrm>
            <a:off x="9067800" y="5300395"/>
            <a:ext cx="2773680" cy="1477328"/>
          </a:xfrm>
          <a:prstGeom prst="rect">
            <a:avLst/>
          </a:prstGeom>
        </p:spPr>
        <p:txBody>
          <a:bodyPr wrap="square">
            <a:spAutoFit/>
          </a:bodyPr>
          <a:lstStyle/>
          <a:p>
            <a:pPr algn="ctr"/>
            <a:r>
              <a:rPr lang="ru-RU" dirty="0" smtClean="0">
                <a:latin typeface="Times New Roman" pitchFamily="18" charset="0"/>
                <a:cs typeface="Times New Roman" pitchFamily="18" charset="0"/>
              </a:rPr>
              <a:t>13 ноября 2015 года в Париже произошла серия терактов в ресторанах </a:t>
            </a:r>
            <a:r>
              <a:rPr lang="ru-RU" dirty="0" err="1" smtClean="0">
                <a:latin typeface="Times New Roman" pitchFamily="18" charset="0"/>
                <a:cs typeface="Times New Roman" pitchFamily="18" charset="0"/>
              </a:rPr>
              <a:t>Le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Petit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Cambodge</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Le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Carillon</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101411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0E9AB780-BB2B-4797-967C-9454AE5E740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a:extLst>
              <a:ext uri="{FF2B5EF4-FFF2-40B4-BE49-F238E27FC236}">
                <a16:creationId xmlns=""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 xmlns:a16="http://schemas.microsoft.com/office/drawing/2014/main" id="{F1C82E9E-BC4D-4EF5-97A9-FC811FE7C6AC}"/>
              </a:ext>
            </a:extLst>
          </p:cNvPr>
          <p:cNvSpPr/>
          <p:nvPr/>
        </p:nvSpPr>
        <p:spPr>
          <a:xfrm>
            <a:off x="330746" y="1082952"/>
            <a:ext cx="10608815" cy="461665"/>
          </a:xfrm>
          <a:prstGeom prst="rect">
            <a:avLst/>
          </a:prstGeom>
        </p:spPr>
        <p:txBody>
          <a:bodyPr wrap="square">
            <a:spAutoFit/>
          </a:bodyPr>
          <a:lstStyle/>
          <a:p>
            <a:pPr algn="ctr">
              <a:buNone/>
            </a:pPr>
            <a:r>
              <a:rPr lang="ru-RU" sz="2400" b="1" dirty="0">
                <a:latin typeface="Times New Roman" panose="02020603050405020304" pitchFamily="18" charset="0"/>
                <a:cs typeface="Times New Roman" panose="02020603050405020304" pitchFamily="18" charset="0"/>
              </a:rPr>
              <a:t>Профессионально-ориентированное содержание</a:t>
            </a:r>
          </a:p>
        </p:txBody>
      </p:sp>
      <p:sp>
        <p:nvSpPr>
          <p:cNvPr id="10" name="Прямоугольник 9">
            <a:extLst>
              <a:ext uri="{FF2B5EF4-FFF2-40B4-BE49-F238E27FC236}">
                <a16:creationId xmlns=""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
        <p:nvSpPr>
          <p:cNvPr id="8" name="Прямоугольник 7">
            <a:extLst>
              <a:ext uri="{FF2B5EF4-FFF2-40B4-BE49-F238E27FC236}">
                <a16:creationId xmlns="" xmlns:a16="http://schemas.microsoft.com/office/drawing/2014/main" id="{6F6BDBC8-09E0-46A0-8AAE-42A4375658D1}"/>
              </a:ext>
            </a:extLst>
          </p:cNvPr>
          <p:cNvSpPr/>
          <p:nvPr/>
        </p:nvSpPr>
        <p:spPr>
          <a:xfrm>
            <a:off x="233780" y="2394401"/>
            <a:ext cx="2388093" cy="1323439"/>
          </a:xfrm>
          <a:prstGeom prst="rect">
            <a:avLst/>
          </a:prstGeom>
        </p:spPr>
        <p:txBody>
          <a:bodyPr wrap="square">
            <a:spAutoFit/>
          </a:bodyPr>
          <a:lstStyle/>
          <a:p>
            <a:r>
              <a:rPr lang="ru-RU" sz="1600" b="1" dirty="0">
                <a:solidFill>
                  <a:srgbClr val="002060"/>
                </a:solidFill>
                <a:latin typeface="Times New Roman" pitchFamily="18" charset="0"/>
                <a:cs typeface="Times New Roman" pitchFamily="18" charset="0"/>
              </a:rPr>
              <a:t>19.01.04 Пекарь</a:t>
            </a:r>
          </a:p>
          <a:p>
            <a:r>
              <a:rPr lang="ru-RU" sz="1600" b="1" dirty="0">
                <a:solidFill>
                  <a:srgbClr val="002060"/>
                </a:solidFill>
                <a:latin typeface="Times New Roman" pitchFamily="18" charset="0"/>
                <a:cs typeface="Times New Roman" pitchFamily="18" charset="0"/>
              </a:rPr>
              <a:t>43.01.09 Повар, кондитер</a:t>
            </a:r>
          </a:p>
          <a:p>
            <a:r>
              <a:rPr lang="ru-RU" sz="1600" b="1" dirty="0">
                <a:solidFill>
                  <a:srgbClr val="002060"/>
                </a:solidFill>
                <a:latin typeface="Times New Roman" pitchFamily="18" charset="0"/>
                <a:cs typeface="Times New Roman" pitchFamily="18" charset="0"/>
              </a:rPr>
              <a:t>43.02.15 Поварское и кондитерское дело  </a:t>
            </a:r>
          </a:p>
        </p:txBody>
      </p:sp>
      <p:sp>
        <p:nvSpPr>
          <p:cNvPr id="11" name="Прямоугольник 10">
            <a:extLst>
              <a:ext uri="{FF2B5EF4-FFF2-40B4-BE49-F238E27FC236}">
                <a16:creationId xmlns="" xmlns:a16="http://schemas.microsoft.com/office/drawing/2014/main" id="{8C7C70F9-4582-4D08-8C26-14ADD150ECF3}"/>
              </a:ext>
            </a:extLst>
          </p:cNvPr>
          <p:cNvSpPr/>
          <p:nvPr/>
        </p:nvSpPr>
        <p:spPr>
          <a:xfrm>
            <a:off x="2806824" y="1897251"/>
            <a:ext cx="8973844" cy="338554"/>
          </a:xfrm>
          <a:prstGeom prst="rect">
            <a:avLst/>
          </a:prstGeom>
        </p:spPr>
        <p:txBody>
          <a:bodyPr wrap="square">
            <a:spAutoFit/>
          </a:bodyPr>
          <a:lstStyle/>
          <a:p>
            <a:endParaRPr lang="ru-RU" sz="1600" b="1"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 xmlns:a16="http://schemas.microsoft.com/office/drawing/2014/main" id="{C7DBB8D0-6C67-4756-9F80-E86ADA4B47A6}"/>
              </a:ext>
            </a:extLst>
          </p:cNvPr>
          <p:cNvSpPr/>
          <p:nvPr/>
        </p:nvSpPr>
        <p:spPr>
          <a:xfrm>
            <a:off x="2272683" y="1811541"/>
            <a:ext cx="9685537" cy="3139321"/>
          </a:xfrm>
          <a:prstGeom prst="rect">
            <a:avLst/>
          </a:prstGeom>
        </p:spPr>
        <p:txBody>
          <a:bodyPr wrap="square">
            <a:spAutoFit/>
          </a:bodyPr>
          <a:lstStyle/>
          <a:p>
            <a:pPr marL="285750" indent="-285750" algn="just"/>
            <a:r>
              <a:rPr lang="ru-RU" b="1" i="1" dirty="0" smtClean="0">
                <a:latin typeface="Times New Roman" pitchFamily="18" charset="0"/>
                <a:cs typeface="Times New Roman" pitchFamily="18" charset="0"/>
              </a:rPr>
              <a:t>Раздел </a:t>
            </a:r>
            <a:r>
              <a:rPr lang="ru-RU" b="1" i="1" dirty="0" smtClean="0">
                <a:latin typeface="Times New Roman" pitchFamily="18" charset="0"/>
                <a:cs typeface="Times New Roman" pitchFamily="18" charset="0"/>
              </a:rPr>
              <a:t>2 Методы оценки </a:t>
            </a:r>
            <a:r>
              <a:rPr lang="ru-RU" b="1" i="1" dirty="0" smtClean="0">
                <a:latin typeface="Times New Roman" pitchFamily="18" charset="0"/>
                <a:cs typeface="Times New Roman" pitchFamily="18" charset="0"/>
              </a:rPr>
              <a:t>риска</a:t>
            </a:r>
          </a:p>
          <a:p>
            <a:pPr marL="285750" indent="-285750" algn="just"/>
            <a:endParaRPr lang="ru-RU" dirty="0" smtClean="0">
              <a:latin typeface="Times New Roman" pitchFamily="18" charset="0"/>
              <a:cs typeface="Times New Roman" pitchFamily="18" charset="0"/>
            </a:endParaRPr>
          </a:p>
          <a:p>
            <a:pPr marL="285750" indent="-285750" algn="just">
              <a:buFont typeface="Wingdings" panose="05000000000000000000" pitchFamily="2" charset="2"/>
              <a:buChar char="§"/>
            </a:pPr>
            <a:r>
              <a:rPr lang="ru-RU" dirty="0" smtClean="0">
                <a:latin typeface="Times New Roman" pitchFamily="18" charset="0"/>
                <a:cs typeface="Times New Roman" pitchFamily="18" charset="0"/>
              </a:rPr>
              <a:t>Оценка </a:t>
            </a:r>
            <a:r>
              <a:rPr lang="ru-RU" dirty="0">
                <a:latin typeface="Times New Roman" pitchFamily="18" charset="0"/>
                <a:cs typeface="Times New Roman" pitchFamily="18" charset="0"/>
              </a:rPr>
              <a:t>рисков на рабочем </a:t>
            </a:r>
            <a:r>
              <a:rPr lang="ru-RU" dirty="0" smtClean="0">
                <a:latin typeface="Times New Roman" pitchFamily="18" charset="0"/>
                <a:cs typeface="Times New Roman" pitchFamily="18" charset="0"/>
              </a:rPr>
              <a:t>месте </a:t>
            </a:r>
            <a:r>
              <a:rPr lang="ru-RU" dirty="0" smtClean="0">
                <a:latin typeface="Times New Roman" pitchFamily="18" charset="0"/>
                <a:cs typeface="Times New Roman" pitchFamily="18" charset="0"/>
              </a:rPr>
              <a:t>повара. </a:t>
            </a:r>
            <a:r>
              <a:rPr lang="ru-RU" dirty="0" smtClean="0">
                <a:latin typeface="Times New Roman" pitchFamily="18" charset="0"/>
                <a:cs typeface="Times New Roman" pitchFamily="18" charset="0"/>
              </a:rPr>
              <a:t>Определение вероятности наступления </a:t>
            </a:r>
            <a:r>
              <a:rPr lang="ru-RU" dirty="0" smtClean="0">
                <a:latin typeface="Times New Roman" pitchFamily="18" charset="0"/>
                <a:cs typeface="Times New Roman" pitchFamily="18" charset="0"/>
              </a:rPr>
              <a:t>опасностей и их возможные </a:t>
            </a:r>
            <a:r>
              <a:rPr lang="ru-RU" dirty="0" smtClean="0">
                <a:latin typeface="Times New Roman" pitchFamily="18" charset="0"/>
                <a:cs typeface="Times New Roman" pitchFamily="18" charset="0"/>
              </a:rPr>
              <a:t>последствия </a:t>
            </a:r>
            <a:r>
              <a:rPr lang="ru-RU" dirty="0" smtClean="0">
                <a:latin typeface="Times New Roman" pitchFamily="18" charset="0"/>
                <a:cs typeface="Times New Roman" pitchFamily="18" charset="0"/>
              </a:rPr>
              <a:t>по </a:t>
            </a:r>
            <a:r>
              <a:rPr lang="ru-RU" dirty="0" smtClean="0">
                <a:latin typeface="Times New Roman" pitchFamily="18" charset="0"/>
                <a:cs typeface="Times New Roman" pitchFamily="18" charset="0"/>
              </a:rPr>
              <a:t>степени </a:t>
            </a:r>
            <a:r>
              <a:rPr lang="ru-RU" dirty="0" smtClean="0">
                <a:latin typeface="Times New Roman" pitchFamily="18" charset="0"/>
                <a:cs typeface="Times New Roman" pitchFamily="18" charset="0"/>
              </a:rPr>
              <a:t>тяжести. </a:t>
            </a:r>
          </a:p>
          <a:p>
            <a:pPr marL="285750" indent="-285750" algn="just">
              <a:buFont typeface="Wingdings" panose="05000000000000000000" pitchFamily="2" charset="2"/>
              <a:buChar char="§"/>
            </a:pPr>
            <a:endParaRPr lang="ru-RU" dirty="0" smtClean="0">
              <a:latin typeface="Times New Roman" pitchFamily="18" charset="0"/>
              <a:cs typeface="Times New Roman" pitchFamily="18" charset="0"/>
            </a:endParaRPr>
          </a:p>
          <a:p>
            <a:pPr marL="285750" indent="-285750" algn="just"/>
            <a:r>
              <a:rPr lang="ru-RU" b="1" i="1" dirty="0" smtClean="0">
                <a:latin typeface="Times New Roman" pitchFamily="18" charset="0"/>
                <a:cs typeface="Times New Roman" pitchFamily="18" charset="0"/>
              </a:rPr>
              <a:t>Раздел 3.</a:t>
            </a:r>
            <a:r>
              <a:rPr lang="ru-RU"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Защита населения и территорий от чрезвычайных ситуаций</a:t>
            </a:r>
          </a:p>
          <a:p>
            <a:pPr marL="285750" indent="-285750" algn="just"/>
            <a:endParaRPr lang="ru-RU" dirty="0" smtClean="0">
              <a:latin typeface="Times New Roman" pitchFamily="18" charset="0"/>
              <a:cs typeface="Times New Roman" pitchFamily="18" charset="0"/>
            </a:endParaRPr>
          </a:p>
          <a:p>
            <a:pPr marL="285750" indent="-285750" algn="just">
              <a:buFont typeface="Wingdings" panose="05000000000000000000" pitchFamily="2" charset="2"/>
              <a:buChar char="§"/>
            </a:pPr>
            <a:r>
              <a:rPr lang="ru-RU" dirty="0" smtClean="0">
                <a:latin typeface="Times New Roman" pitchFamily="18" charset="0"/>
                <a:cs typeface="Times New Roman" pitchFamily="18" charset="0"/>
              </a:rPr>
              <a:t>Определение методов защиты от опасностей в цехе по производству хлебобулочных изделий.</a:t>
            </a:r>
          </a:p>
          <a:p>
            <a:pPr marL="285750" indent="-285750" algn="just">
              <a:buFont typeface="Wingdings" panose="05000000000000000000" pitchFamily="2" charset="2"/>
              <a:buChar char="§"/>
            </a:pPr>
            <a:endParaRPr lang="ru-RU" dirty="0" smtClean="0">
              <a:latin typeface="Times New Roman" pitchFamily="18" charset="0"/>
              <a:cs typeface="Times New Roman" pitchFamily="18" charset="0"/>
            </a:endParaRPr>
          </a:p>
          <a:p>
            <a:pPr marL="285750" indent="-285750" algn="just">
              <a:buFont typeface="Wingdings" panose="05000000000000000000" pitchFamily="2" charset="2"/>
              <a:buChar char="§"/>
            </a:pPr>
            <a:endParaRPr lang="ru-RU" dirty="0" smtClean="0">
              <a:latin typeface="Times New Roman" pitchFamily="18" charset="0"/>
              <a:cs typeface="Times New Roman" pitchFamily="18" charset="0"/>
            </a:endParaRPr>
          </a:p>
          <a:p>
            <a:endParaRPr lang="ru-RU" dirty="0"/>
          </a:p>
        </p:txBody>
      </p:sp>
      <p:pic>
        <p:nvPicPr>
          <p:cNvPr id="6148" name="Picture 4" descr="https://img-fotki.yandex.ru/get/26001/212302481.379/0_1cdd3d_d7afc86e_orig.jpg"/>
          <p:cNvPicPr>
            <a:picLocks noChangeAspect="1" noChangeArrowheads="1"/>
          </p:cNvPicPr>
          <p:nvPr/>
        </p:nvPicPr>
        <p:blipFill>
          <a:blip r:embed="rId5" cstate="print"/>
          <a:srcRect/>
          <a:stretch>
            <a:fillRect/>
          </a:stretch>
        </p:blipFill>
        <p:spPr bwMode="auto">
          <a:xfrm>
            <a:off x="2379187" y="4663440"/>
            <a:ext cx="2926079" cy="1950720"/>
          </a:xfrm>
          <a:prstGeom prst="rect">
            <a:avLst/>
          </a:prstGeom>
          <a:noFill/>
        </p:spPr>
      </p:pic>
      <p:pic>
        <p:nvPicPr>
          <p:cNvPr id="6150" name="Picture 6" descr="https://funik.ru/wp-content/uploads/2019/02/d783147cd3be13b95196.jpg"/>
          <p:cNvPicPr>
            <a:picLocks noChangeAspect="1" noChangeArrowheads="1"/>
          </p:cNvPicPr>
          <p:nvPr/>
        </p:nvPicPr>
        <p:blipFill>
          <a:blip r:embed="rId6" cstate="print"/>
          <a:srcRect/>
          <a:stretch>
            <a:fillRect/>
          </a:stretch>
        </p:blipFill>
        <p:spPr bwMode="auto">
          <a:xfrm>
            <a:off x="5447857" y="4617720"/>
            <a:ext cx="2966533" cy="2011680"/>
          </a:xfrm>
          <a:prstGeom prst="rect">
            <a:avLst/>
          </a:prstGeom>
          <a:noFill/>
        </p:spPr>
      </p:pic>
      <p:pic>
        <p:nvPicPr>
          <p:cNvPr id="6152" name="Picture 8" descr="https://sun9-17.userapi.com/impg/M5uLtd2anBjqGYqEzkxmbJkTuI9VZTZ2yFEh2A/OlsmtPSFxWQ.jpg?size=1200x800&amp;quality=95&amp;sign=40a6d555f87cdd3e9bfe651191b88cb3&amp;c_uniq_tag=MTqbGOLF38QCbjLqdNQq4Ttqus4NrtzC4w2sPTKPHUY&amp;type=album"/>
          <p:cNvPicPr>
            <a:picLocks noChangeAspect="1" noChangeArrowheads="1"/>
          </p:cNvPicPr>
          <p:nvPr/>
        </p:nvPicPr>
        <p:blipFill>
          <a:blip r:embed="rId7" cstate="print"/>
          <a:srcRect/>
          <a:stretch>
            <a:fillRect/>
          </a:stretch>
        </p:blipFill>
        <p:spPr bwMode="auto">
          <a:xfrm>
            <a:off x="8534400" y="4632960"/>
            <a:ext cx="3017520" cy="2011680"/>
          </a:xfrm>
          <a:prstGeom prst="rect">
            <a:avLst/>
          </a:prstGeom>
          <a:noFill/>
        </p:spPr>
      </p:pic>
    </p:spTree>
    <p:extLst>
      <p:ext uri="{BB962C8B-B14F-4D97-AF65-F5344CB8AC3E}">
        <p14:creationId xmlns="" xmlns:p14="http://schemas.microsoft.com/office/powerpoint/2010/main" val="101411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0E9AB780-BB2B-4797-967C-9454AE5E740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a:extLst>
              <a:ext uri="{FF2B5EF4-FFF2-40B4-BE49-F238E27FC236}">
                <a16:creationId xmlns=""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 xmlns:a16="http://schemas.microsoft.com/office/drawing/2014/main" id="{F1C82E9E-BC4D-4EF5-97A9-FC811FE7C6AC}"/>
              </a:ext>
            </a:extLst>
          </p:cNvPr>
          <p:cNvSpPr/>
          <p:nvPr/>
        </p:nvSpPr>
        <p:spPr>
          <a:xfrm>
            <a:off x="330746" y="1082952"/>
            <a:ext cx="10608815" cy="461665"/>
          </a:xfrm>
          <a:prstGeom prst="rect">
            <a:avLst/>
          </a:prstGeom>
        </p:spPr>
        <p:txBody>
          <a:bodyPr wrap="square">
            <a:spAutoFit/>
          </a:bodyPr>
          <a:lstStyle/>
          <a:p>
            <a:pPr algn="ctr">
              <a:buNone/>
            </a:pPr>
            <a:r>
              <a:rPr lang="ru-RU" sz="2400" b="1" dirty="0">
                <a:latin typeface="Times New Roman" panose="02020603050405020304" pitchFamily="18" charset="0"/>
                <a:cs typeface="Times New Roman" panose="02020603050405020304" pitchFamily="18" charset="0"/>
              </a:rPr>
              <a:t>Профессионально-ориентированное содержание</a:t>
            </a:r>
          </a:p>
        </p:txBody>
      </p:sp>
      <p:sp>
        <p:nvSpPr>
          <p:cNvPr id="10" name="Прямоугольник 9">
            <a:extLst>
              <a:ext uri="{FF2B5EF4-FFF2-40B4-BE49-F238E27FC236}">
                <a16:creationId xmlns=""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
        <p:nvSpPr>
          <p:cNvPr id="8" name="Прямоугольник 7">
            <a:extLst>
              <a:ext uri="{FF2B5EF4-FFF2-40B4-BE49-F238E27FC236}">
                <a16:creationId xmlns="" xmlns:a16="http://schemas.microsoft.com/office/drawing/2014/main" id="{6F6BDBC8-09E0-46A0-8AAE-42A4375658D1}"/>
              </a:ext>
            </a:extLst>
          </p:cNvPr>
          <p:cNvSpPr/>
          <p:nvPr/>
        </p:nvSpPr>
        <p:spPr>
          <a:xfrm>
            <a:off x="233780" y="2394401"/>
            <a:ext cx="2388093" cy="1323439"/>
          </a:xfrm>
          <a:prstGeom prst="rect">
            <a:avLst/>
          </a:prstGeom>
        </p:spPr>
        <p:txBody>
          <a:bodyPr wrap="square">
            <a:spAutoFit/>
          </a:bodyPr>
          <a:lstStyle/>
          <a:p>
            <a:r>
              <a:rPr lang="ru-RU" sz="1600" b="1" dirty="0">
                <a:solidFill>
                  <a:srgbClr val="002060"/>
                </a:solidFill>
                <a:latin typeface="Times New Roman" pitchFamily="18" charset="0"/>
                <a:cs typeface="Times New Roman" pitchFamily="18" charset="0"/>
              </a:rPr>
              <a:t>19.01.04 Пекарь</a:t>
            </a:r>
          </a:p>
          <a:p>
            <a:r>
              <a:rPr lang="ru-RU" sz="1600" b="1" dirty="0">
                <a:solidFill>
                  <a:srgbClr val="002060"/>
                </a:solidFill>
                <a:latin typeface="Times New Roman" pitchFamily="18" charset="0"/>
                <a:cs typeface="Times New Roman" pitchFamily="18" charset="0"/>
              </a:rPr>
              <a:t>43.01.09 Повар, кондитер</a:t>
            </a:r>
          </a:p>
          <a:p>
            <a:r>
              <a:rPr lang="ru-RU" sz="1600" b="1" dirty="0">
                <a:solidFill>
                  <a:srgbClr val="002060"/>
                </a:solidFill>
                <a:latin typeface="Times New Roman" pitchFamily="18" charset="0"/>
                <a:cs typeface="Times New Roman" pitchFamily="18" charset="0"/>
              </a:rPr>
              <a:t>43.02.15 Поварское и кондитерское дело  </a:t>
            </a:r>
          </a:p>
        </p:txBody>
      </p:sp>
      <p:sp>
        <p:nvSpPr>
          <p:cNvPr id="11" name="Прямоугольник 10">
            <a:extLst>
              <a:ext uri="{FF2B5EF4-FFF2-40B4-BE49-F238E27FC236}">
                <a16:creationId xmlns="" xmlns:a16="http://schemas.microsoft.com/office/drawing/2014/main" id="{8C7C70F9-4582-4D08-8C26-14ADD150ECF3}"/>
              </a:ext>
            </a:extLst>
          </p:cNvPr>
          <p:cNvSpPr/>
          <p:nvPr/>
        </p:nvSpPr>
        <p:spPr>
          <a:xfrm>
            <a:off x="2806824" y="1897251"/>
            <a:ext cx="8973844" cy="338554"/>
          </a:xfrm>
          <a:prstGeom prst="rect">
            <a:avLst/>
          </a:prstGeom>
        </p:spPr>
        <p:txBody>
          <a:bodyPr wrap="square">
            <a:spAutoFit/>
          </a:bodyPr>
          <a:lstStyle/>
          <a:p>
            <a:endParaRPr lang="ru-RU" sz="1600" b="1"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 xmlns:a16="http://schemas.microsoft.com/office/drawing/2014/main" id="{C7DBB8D0-6C67-4756-9F80-E86ADA4B47A6}"/>
              </a:ext>
            </a:extLst>
          </p:cNvPr>
          <p:cNvSpPr/>
          <p:nvPr/>
        </p:nvSpPr>
        <p:spPr>
          <a:xfrm>
            <a:off x="2272683" y="1811541"/>
            <a:ext cx="9685537" cy="1200329"/>
          </a:xfrm>
          <a:prstGeom prst="rect">
            <a:avLst/>
          </a:prstGeom>
        </p:spPr>
        <p:txBody>
          <a:bodyPr wrap="square">
            <a:spAutoFit/>
          </a:bodyPr>
          <a:lstStyle/>
          <a:p>
            <a:pPr marL="285750" indent="-285750" algn="just"/>
            <a:r>
              <a:rPr lang="ru-RU" b="1" i="1" dirty="0" smtClean="0">
                <a:latin typeface="Times New Roman" pitchFamily="18" charset="0"/>
                <a:cs typeface="Times New Roman" pitchFamily="18" charset="0"/>
              </a:rPr>
              <a:t>Раздел 4</a:t>
            </a:r>
            <a:r>
              <a:rPr lang="ru-RU"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Основы военной </a:t>
            </a:r>
            <a:r>
              <a:rPr lang="ru-RU" b="1" i="1" dirty="0" smtClean="0">
                <a:latin typeface="Times New Roman" pitchFamily="18" charset="0"/>
                <a:cs typeface="Times New Roman" pitchFamily="18" charset="0"/>
              </a:rPr>
              <a:t>службы</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marL="285750" indent="-285750" algn="just">
              <a:buFont typeface="Wingdings" panose="05000000000000000000" pitchFamily="2" charset="2"/>
              <a:buChar char="§"/>
            </a:pPr>
            <a:endParaRPr lang="ru-RU" dirty="0" smtClean="0">
              <a:latin typeface="Times New Roman" pitchFamily="18" charset="0"/>
              <a:cs typeface="Times New Roman" pitchFamily="18" charset="0"/>
            </a:endParaRPr>
          </a:p>
          <a:p>
            <a:pPr marL="285750" indent="-285750" algn="just">
              <a:buFont typeface="Wingdings" panose="05000000000000000000" pitchFamily="2" charset="2"/>
              <a:buChar char="§"/>
            </a:pPr>
            <a:r>
              <a:rPr lang="ru-RU" dirty="0" smtClean="0">
                <a:latin typeface="Times New Roman" pitchFamily="18" charset="0"/>
                <a:cs typeface="Times New Roman" pitchFamily="18" charset="0"/>
              </a:rPr>
              <a:t>Изучение обязанностей хлебопека (повара), как специалиста войскового питания</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endParaRPr lang="ru-RU" dirty="0"/>
          </a:p>
        </p:txBody>
      </p:sp>
      <p:pic>
        <p:nvPicPr>
          <p:cNvPr id="2050" name="Picture 2" descr="https://function.mil.ru/images/upload/2019/%D0%9F%D0%BE%D0%B2%D0%B0%D1%80%D0%B0_4.jpg"/>
          <p:cNvPicPr>
            <a:picLocks noChangeAspect="1" noChangeArrowheads="1"/>
          </p:cNvPicPr>
          <p:nvPr/>
        </p:nvPicPr>
        <p:blipFill>
          <a:blip r:embed="rId5" cstate="print"/>
          <a:srcRect/>
          <a:stretch>
            <a:fillRect/>
          </a:stretch>
        </p:blipFill>
        <p:spPr bwMode="auto">
          <a:xfrm>
            <a:off x="506095" y="4053840"/>
            <a:ext cx="3246120" cy="2164080"/>
          </a:xfrm>
          <a:prstGeom prst="rect">
            <a:avLst/>
          </a:prstGeom>
          <a:noFill/>
        </p:spPr>
      </p:pic>
      <p:pic>
        <p:nvPicPr>
          <p:cNvPr id="2052" name="Picture 4" descr="https://img-fotki.yandex.ru/get/4913/92630947.cd/0_65ff5_7d2bee82_XXL.jpg"/>
          <p:cNvPicPr>
            <a:picLocks noChangeAspect="1" noChangeArrowheads="1"/>
          </p:cNvPicPr>
          <p:nvPr/>
        </p:nvPicPr>
        <p:blipFill>
          <a:blip r:embed="rId6" cstate="print"/>
          <a:srcRect b="9401"/>
          <a:stretch>
            <a:fillRect/>
          </a:stretch>
        </p:blipFill>
        <p:spPr bwMode="auto">
          <a:xfrm>
            <a:off x="3935094" y="4053839"/>
            <a:ext cx="3562986" cy="2152011"/>
          </a:xfrm>
          <a:prstGeom prst="rect">
            <a:avLst/>
          </a:prstGeom>
          <a:noFill/>
        </p:spPr>
      </p:pic>
      <p:pic>
        <p:nvPicPr>
          <p:cNvPr id="2054" name="Picture 6" descr="https://smolbattle.ru/data/attachments/535/535524-ef5b93d13062d149444598b90d881849.jpg"/>
          <p:cNvPicPr>
            <a:picLocks noChangeAspect="1" noChangeArrowheads="1"/>
          </p:cNvPicPr>
          <p:nvPr/>
        </p:nvPicPr>
        <p:blipFill>
          <a:blip r:embed="rId7" cstate="print"/>
          <a:srcRect/>
          <a:stretch>
            <a:fillRect/>
          </a:stretch>
        </p:blipFill>
        <p:spPr bwMode="auto">
          <a:xfrm>
            <a:off x="7699375" y="4023360"/>
            <a:ext cx="3840212" cy="2179320"/>
          </a:xfrm>
          <a:prstGeom prst="rect">
            <a:avLst/>
          </a:prstGeom>
          <a:noFill/>
        </p:spPr>
      </p:pic>
    </p:spTree>
    <p:extLst>
      <p:ext uri="{BB962C8B-B14F-4D97-AF65-F5344CB8AC3E}">
        <p14:creationId xmlns="" xmlns:p14="http://schemas.microsoft.com/office/powerpoint/2010/main" val="101411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0E9AB780-BB2B-4797-967C-9454AE5E740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a:extLst>
              <a:ext uri="{FF2B5EF4-FFF2-40B4-BE49-F238E27FC236}">
                <a16:creationId xmlns=""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 xmlns:a16="http://schemas.microsoft.com/office/drawing/2014/main" id="{F1C82E9E-BC4D-4EF5-97A9-FC811FE7C6AC}"/>
              </a:ext>
            </a:extLst>
          </p:cNvPr>
          <p:cNvSpPr/>
          <p:nvPr/>
        </p:nvSpPr>
        <p:spPr>
          <a:xfrm>
            <a:off x="330746" y="1082952"/>
            <a:ext cx="10608815" cy="461665"/>
          </a:xfrm>
          <a:prstGeom prst="rect">
            <a:avLst/>
          </a:prstGeom>
        </p:spPr>
        <p:txBody>
          <a:bodyPr wrap="square">
            <a:spAutoFit/>
          </a:bodyPr>
          <a:lstStyle/>
          <a:p>
            <a:pPr algn="ctr">
              <a:buNone/>
            </a:pPr>
            <a:r>
              <a:rPr lang="ru-RU" sz="2400" b="1" dirty="0">
                <a:latin typeface="Times New Roman" panose="02020603050405020304" pitchFamily="18" charset="0"/>
                <a:cs typeface="Times New Roman" panose="02020603050405020304" pitchFamily="18" charset="0"/>
              </a:rPr>
              <a:t>Профессионально-ориентированное содержание</a:t>
            </a:r>
          </a:p>
        </p:txBody>
      </p:sp>
      <p:sp>
        <p:nvSpPr>
          <p:cNvPr id="10" name="Прямоугольник 9">
            <a:extLst>
              <a:ext uri="{FF2B5EF4-FFF2-40B4-BE49-F238E27FC236}">
                <a16:creationId xmlns=""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
        <p:nvSpPr>
          <p:cNvPr id="8" name="Прямоугольник 7">
            <a:extLst>
              <a:ext uri="{FF2B5EF4-FFF2-40B4-BE49-F238E27FC236}">
                <a16:creationId xmlns="" xmlns:a16="http://schemas.microsoft.com/office/drawing/2014/main" id="{6F6BDBC8-09E0-46A0-8AAE-42A4375658D1}"/>
              </a:ext>
            </a:extLst>
          </p:cNvPr>
          <p:cNvSpPr/>
          <p:nvPr/>
        </p:nvSpPr>
        <p:spPr>
          <a:xfrm>
            <a:off x="233780" y="2394401"/>
            <a:ext cx="2388093" cy="1323439"/>
          </a:xfrm>
          <a:prstGeom prst="rect">
            <a:avLst/>
          </a:prstGeom>
        </p:spPr>
        <p:txBody>
          <a:bodyPr wrap="square">
            <a:spAutoFit/>
          </a:bodyPr>
          <a:lstStyle/>
          <a:p>
            <a:r>
              <a:rPr lang="ru-RU" sz="1600" b="1" dirty="0">
                <a:solidFill>
                  <a:srgbClr val="002060"/>
                </a:solidFill>
                <a:latin typeface="Times New Roman" pitchFamily="18" charset="0"/>
                <a:cs typeface="Times New Roman" pitchFamily="18" charset="0"/>
              </a:rPr>
              <a:t>19.01.04 Пекарь</a:t>
            </a:r>
          </a:p>
          <a:p>
            <a:r>
              <a:rPr lang="ru-RU" sz="1600" b="1" dirty="0">
                <a:solidFill>
                  <a:srgbClr val="002060"/>
                </a:solidFill>
                <a:latin typeface="Times New Roman" pitchFamily="18" charset="0"/>
                <a:cs typeface="Times New Roman" pitchFamily="18" charset="0"/>
              </a:rPr>
              <a:t>43.01.09 Повар, кондитер</a:t>
            </a:r>
          </a:p>
          <a:p>
            <a:r>
              <a:rPr lang="ru-RU" sz="1600" b="1" dirty="0">
                <a:solidFill>
                  <a:srgbClr val="002060"/>
                </a:solidFill>
                <a:latin typeface="Times New Roman" pitchFamily="18" charset="0"/>
                <a:cs typeface="Times New Roman" pitchFamily="18" charset="0"/>
              </a:rPr>
              <a:t>43.02.15 Поварское и кондитерское дело  </a:t>
            </a:r>
          </a:p>
        </p:txBody>
      </p:sp>
      <p:sp>
        <p:nvSpPr>
          <p:cNvPr id="11" name="Прямоугольник 10">
            <a:extLst>
              <a:ext uri="{FF2B5EF4-FFF2-40B4-BE49-F238E27FC236}">
                <a16:creationId xmlns="" xmlns:a16="http://schemas.microsoft.com/office/drawing/2014/main" id="{8C7C70F9-4582-4D08-8C26-14ADD150ECF3}"/>
              </a:ext>
            </a:extLst>
          </p:cNvPr>
          <p:cNvSpPr/>
          <p:nvPr/>
        </p:nvSpPr>
        <p:spPr>
          <a:xfrm>
            <a:off x="2806824" y="1897251"/>
            <a:ext cx="8973844" cy="338554"/>
          </a:xfrm>
          <a:prstGeom prst="rect">
            <a:avLst/>
          </a:prstGeom>
        </p:spPr>
        <p:txBody>
          <a:bodyPr wrap="square">
            <a:spAutoFit/>
          </a:bodyPr>
          <a:lstStyle/>
          <a:p>
            <a:endParaRPr lang="ru-RU" sz="1600" b="1"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 xmlns:a16="http://schemas.microsoft.com/office/drawing/2014/main" id="{C7DBB8D0-6C67-4756-9F80-E86ADA4B47A6}"/>
              </a:ext>
            </a:extLst>
          </p:cNvPr>
          <p:cNvSpPr/>
          <p:nvPr/>
        </p:nvSpPr>
        <p:spPr>
          <a:xfrm>
            <a:off x="2272683" y="1811541"/>
            <a:ext cx="9685537" cy="1200329"/>
          </a:xfrm>
          <a:prstGeom prst="rect">
            <a:avLst/>
          </a:prstGeom>
        </p:spPr>
        <p:txBody>
          <a:bodyPr wrap="square">
            <a:spAutoFit/>
          </a:bodyPr>
          <a:lstStyle/>
          <a:p>
            <a:pPr marL="285750" indent="-285750" algn="just"/>
            <a:r>
              <a:rPr lang="ru-RU" b="1" i="1" dirty="0" smtClean="0">
                <a:latin typeface="Times New Roman" pitchFamily="18" charset="0"/>
                <a:cs typeface="Times New Roman" pitchFamily="18" charset="0"/>
              </a:rPr>
              <a:t>Раздел </a:t>
            </a:r>
            <a:r>
              <a:rPr lang="ru-RU" b="1" i="1" dirty="0" smtClean="0">
                <a:latin typeface="Times New Roman" pitchFamily="18" charset="0"/>
                <a:cs typeface="Times New Roman" pitchFamily="18" charset="0"/>
              </a:rPr>
              <a:t>5</a:t>
            </a:r>
            <a:r>
              <a:rPr lang="ru-RU"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Основы медицинских знаний</a:t>
            </a:r>
            <a:endParaRPr lang="ru-RU" dirty="0" smtClean="0">
              <a:latin typeface="Times New Roman" pitchFamily="18" charset="0"/>
              <a:cs typeface="Times New Roman" pitchFamily="18" charset="0"/>
            </a:endParaRPr>
          </a:p>
          <a:p>
            <a:pPr marL="285750" indent="-285750" algn="just">
              <a:buFont typeface="Wingdings" panose="05000000000000000000" pitchFamily="2" charset="2"/>
              <a:buChar char="§"/>
            </a:pPr>
            <a:endParaRPr lang="ru-RU" dirty="0" smtClean="0">
              <a:latin typeface="Times New Roman" pitchFamily="18" charset="0"/>
              <a:cs typeface="Times New Roman" pitchFamily="18" charset="0"/>
            </a:endParaRPr>
          </a:p>
          <a:p>
            <a:pPr marL="285750" indent="-285750" algn="just">
              <a:buFont typeface="Wingdings" panose="05000000000000000000" pitchFamily="2" charset="2"/>
              <a:buChar char="§"/>
            </a:pPr>
            <a:r>
              <a:rPr lang="ru-RU" dirty="0" smtClean="0">
                <a:latin typeface="Times New Roman" pitchFamily="18" charset="0"/>
                <a:cs typeface="Times New Roman" pitchFamily="18" charset="0"/>
              </a:rPr>
              <a:t>Методы оказания первой помощи </a:t>
            </a:r>
            <a:r>
              <a:rPr lang="ru-RU" dirty="0" smtClean="0">
                <a:latin typeface="Times New Roman" pitchFamily="18" charset="0"/>
                <a:cs typeface="Times New Roman" pitchFamily="18" charset="0"/>
              </a:rPr>
              <a:t>повару, </a:t>
            </a:r>
            <a:r>
              <a:rPr lang="ru-RU" dirty="0" smtClean="0">
                <a:latin typeface="Times New Roman" pitchFamily="18" charset="0"/>
                <a:cs typeface="Times New Roman" pitchFamily="18" charset="0"/>
              </a:rPr>
              <a:t>получившему травму на предприятии общественного питания</a:t>
            </a:r>
            <a:endParaRPr lang="ru-RU" dirty="0">
              <a:latin typeface="Times New Roman" pitchFamily="18" charset="0"/>
              <a:cs typeface="Times New Roman" pitchFamily="18" charset="0"/>
            </a:endParaRPr>
          </a:p>
        </p:txBody>
      </p:sp>
      <p:pic>
        <p:nvPicPr>
          <p:cNvPr id="31748" name="Picture 4" descr="https://mariannaabravitova.ru/wp-content/uploads/96da411c2fdec3cd6b02bb10409ab217.jpg"/>
          <p:cNvPicPr>
            <a:picLocks noChangeAspect="1" noChangeArrowheads="1"/>
          </p:cNvPicPr>
          <p:nvPr/>
        </p:nvPicPr>
        <p:blipFill>
          <a:blip r:embed="rId5" cstate="print"/>
          <a:srcRect/>
          <a:stretch>
            <a:fillRect/>
          </a:stretch>
        </p:blipFill>
        <p:spPr bwMode="auto">
          <a:xfrm>
            <a:off x="2380615" y="4238478"/>
            <a:ext cx="3273425" cy="2183912"/>
          </a:xfrm>
          <a:prstGeom prst="rect">
            <a:avLst/>
          </a:prstGeom>
          <a:noFill/>
        </p:spPr>
      </p:pic>
      <p:pic>
        <p:nvPicPr>
          <p:cNvPr id="31750" name="Picture 6" descr="https://images.delightedcooking.com/chef-cutting-peppers.jpg"/>
          <p:cNvPicPr>
            <a:picLocks noChangeAspect="1" noChangeArrowheads="1"/>
          </p:cNvPicPr>
          <p:nvPr/>
        </p:nvPicPr>
        <p:blipFill>
          <a:blip r:embed="rId6" cstate="print"/>
          <a:srcRect/>
          <a:stretch>
            <a:fillRect/>
          </a:stretch>
        </p:blipFill>
        <p:spPr bwMode="auto">
          <a:xfrm>
            <a:off x="5962015" y="4251960"/>
            <a:ext cx="2877185" cy="2146380"/>
          </a:xfrm>
          <a:prstGeom prst="rect">
            <a:avLst/>
          </a:prstGeom>
          <a:noFill/>
        </p:spPr>
      </p:pic>
      <p:pic>
        <p:nvPicPr>
          <p:cNvPr id="31752" name="Picture 8" descr="https://cdn.fishki.net/upload/post/2018/08/17/2678608/tn/9dcf2a8b7007a1932a6c6ff5e56d1b3b.jpg"/>
          <p:cNvPicPr>
            <a:picLocks noChangeAspect="1" noChangeArrowheads="1"/>
          </p:cNvPicPr>
          <p:nvPr/>
        </p:nvPicPr>
        <p:blipFill>
          <a:blip r:embed="rId7" cstate="print"/>
          <a:srcRect l="5558" t="5600" r="5642" b="5600"/>
          <a:stretch>
            <a:fillRect/>
          </a:stretch>
        </p:blipFill>
        <p:spPr bwMode="auto">
          <a:xfrm>
            <a:off x="9159240" y="4236720"/>
            <a:ext cx="2225040" cy="2225040"/>
          </a:xfrm>
          <a:prstGeom prst="rect">
            <a:avLst/>
          </a:prstGeom>
          <a:noFill/>
        </p:spPr>
      </p:pic>
    </p:spTree>
    <p:extLst>
      <p:ext uri="{BB962C8B-B14F-4D97-AF65-F5344CB8AC3E}">
        <p14:creationId xmlns="" xmlns:p14="http://schemas.microsoft.com/office/powerpoint/2010/main" val="1014110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0E9AB780-BB2B-4797-967C-9454AE5E740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a:extLst>
              <a:ext uri="{FF2B5EF4-FFF2-40B4-BE49-F238E27FC236}">
                <a16:creationId xmlns=""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 xmlns:a16="http://schemas.microsoft.com/office/drawing/2014/main" id="{F1C82E9E-BC4D-4EF5-97A9-FC811FE7C6AC}"/>
              </a:ext>
            </a:extLst>
          </p:cNvPr>
          <p:cNvSpPr/>
          <p:nvPr/>
        </p:nvSpPr>
        <p:spPr>
          <a:xfrm>
            <a:off x="330746" y="1082952"/>
            <a:ext cx="10608815" cy="461665"/>
          </a:xfrm>
          <a:prstGeom prst="rect">
            <a:avLst/>
          </a:prstGeom>
        </p:spPr>
        <p:txBody>
          <a:bodyPr wrap="square">
            <a:spAutoFit/>
          </a:bodyPr>
          <a:lstStyle/>
          <a:p>
            <a:pPr algn="ctr">
              <a:buNone/>
            </a:pPr>
            <a:r>
              <a:rPr lang="ru-RU" sz="2400" b="1" dirty="0">
                <a:latin typeface="Times New Roman" panose="02020603050405020304" pitchFamily="18" charset="0"/>
                <a:cs typeface="Times New Roman" panose="02020603050405020304" pitchFamily="18" charset="0"/>
              </a:rPr>
              <a:t>Бинарные уроки </a:t>
            </a:r>
          </a:p>
        </p:txBody>
      </p:sp>
      <p:sp>
        <p:nvSpPr>
          <p:cNvPr id="10" name="Прямоугольник 9">
            <a:extLst>
              <a:ext uri="{FF2B5EF4-FFF2-40B4-BE49-F238E27FC236}">
                <a16:creationId xmlns=""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
        <p:nvSpPr>
          <p:cNvPr id="11" name="Прямоугольник 10">
            <a:extLst>
              <a:ext uri="{FF2B5EF4-FFF2-40B4-BE49-F238E27FC236}">
                <a16:creationId xmlns="" xmlns:a16="http://schemas.microsoft.com/office/drawing/2014/main" id="{8C7C70F9-4582-4D08-8C26-14ADD150ECF3}"/>
              </a:ext>
            </a:extLst>
          </p:cNvPr>
          <p:cNvSpPr/>
          <p:nvPr/>
        </p:nvSpPr>
        <p:spPr>
          <a:xfrm>
            <a:off x="2806824" y="1897251"/>
            <a:ext cx="8973844" cy="338554"/>
          </a:xfrm>
          <a:prstGeom prst="rect">
            <a:avLst/>
          </a:prstGeom>
        </p:spPr>
        <p:txBody>
          <a:bodyPr wrap="square">
            <a:spAutoFit/>
          </a:bodyPr>
          <a:lstStyle/>
          <a:p>
            <a:endParaRPr lang="ru-RU" sz="1600" b="1"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 xmlns:a16="http://schemas.microsoft.com/office/drawing/2014/main" id="{C7DBB8D0-6C67-4756-9F80-E86ADA4B47A6}"/>
              </a:ext>
            </a:extLst>
          </p:cNvPr>
          <p:cNvSpPr/>
          <p:nvPr/>
        </p:nvSpPr>
        <p:spPr>
          <a:xfrm>
            <a:off x="2621873" y="1752601"/>
            <a:ext cx="9372007" cy="4801314"/>
          </a:xfrm>
          <a:prstGeom prst="rect">
            <a:avLst/>
          </a:prstGeom>
        </p:spPr>
        <p:txBody>
          <a:bodyPr wrap="square">
            <a:spAutoFit/>
          </a:bodyPr>
          <a:lstStyle/>
          <a:p>
            <a:pPr marL="285750" indent="-285750">
              <a:buFont typeface="Wingdings" panose="05000000000000000000" pitchFamily="2" charset="2"/>
              <a:buChar char="§"/>
            </a:pPr>
            <a:endParaRPr lang="ru-RU" dirty="0" smtClean="0">
              <a:latin typeface="Times New Roman" pitchFamily="18" charset="0"/>
              <a:cs typeface="Times New Roman" pitchFamily="18" charset="0"/>
            </a:endParaRPr>
          </a:p>
          <a:p>
            <a:pPr marL="11113" indent="-11113" algn="just"/>
            <a:r>
              <a:rPr lang="ru-RU" b="1" i="1" u="sng" dirty="0" smtClean="0">
                <a:latin typeface="Times New Roman" pitchFamily="18" charset="0"/>
                <a:cs typeface="Times New Roman" pitchFamily="18" charset="0"/>
              </a:rPr>
              <a:t>ОП.01 </a:t>
            </a:r>
            <a:r>
              <a:rPr lang="ru-RU" b="1" i="1" u="sng" dirty="0" smtClean="0">
                <a:latin typeface="Times New Roman" pitchFamily="18" charset="0"/>
                <a:cs typeface="Times New Roman" pitchFamily="18" charset="0"/>
              </a:rPr>
              <a:t>Основы микробиологии, санитарии и гигиены в пищевом </a:t>
            </a:r>
            <a:r>
              <a:rPr lang="ru-RU" b="1" i="1" u="sng" dirty="0" smtClean="0">
                <a:latin typeface="Times New Roman" pitchFamily="18" charset="0"/>
                <a:cs typeface="Times New Roman" pitchFamily="18" charset="0"/>
              </a:rPr>
              <a:t>производстве</a:t>
            </a:r>
          </a:p>
          <a:p>
            <a:pPr marL="11113" indent="-11113" algn="just"/>
            <a:endParaRPr lang="ru-RU" b="1" i="1" u="sng" dirty="0" smtClean="0">
              <a:latin typeface="Times New Roman" pitchFamily="18" charset="0"/>
              <a:cs typeface="Times New Roman" pitchFamily="18" charset="0"/>
            </a:endParaRPr>
          </a:p>
          <a:p>
            <a:pPr marL="11113" indent="-11113" algn="just">
              <a:buFont typeface="Arial" pitchFamily="34" charset="0"/>
              <a:buChar char="•"/>
            </a:pPr>
            <a:r>
              <a:rPr lang="ru-RU" dirty="0" smtClean="0">
                <a:latin typeface="Times New Roman" pitchFamily="18" charset="0"/>
                <a:cs typeface="Times New Roman" pitchFamily="18" charset="0"/>
              </a:rPr>
              <a:t> Влияние </a:t>
            </a:r>
            <a:r>
              <a:rPr lang="ru-RU" dirty="0" smtClean="0">
                <a:latin typeface="Times New Roman" pitchFamily="18" charset="0"/>
                <a:cs typeface="Times New Roman" pitchFamily="18" charset="0"/>
              </a:rPr>
              <a:t>неблагоприятной окружающей среды на здоровье человека. Основные источники загрязнения окружающей среды. </a:t>
            </a:r>
            <a:r>
              <a:rPr lang="ru-RU" dirty="0" err="1" smtClean="0">
                <a:latin typeface="Times New Roman" pitchFamily="18" charset="0"/>
                <a:cs typeface="Times New Roman" pitchFamily="18" charset="0"/>
              </a:rPr>
              <a:t>Техносфера</a:t>
            </a:r>
            <a:r>
              <a:rPr lang="ru-RU" dirty="0" smtClean="0">
                <a:latin typeface="Times New Roman" pitchFamily="18" charset="0"/>
                <a:cs typeface="Times New Roman" pitchFamily="18" charset="0"/>
              </a:rPr>
              <a:t> как источник негативных факторов</a:t>
            </a:r>
            <a:r>
              <a:rPr lang="ru-RU" dirty="0" smtClean="0">
                <a:latin typeface="Times New Roman" pitchFamily="18" charset="0"/>
                <a:cs typeface="Times New Roman" pitchFamily="18" charset="0"/>
              </a:rPr>
              <a:t>.</a:t>
            </a:r>
          </a:p>
          <a:p>
            <a:pPr marL="11113" indent="-11113" algn="just">
              <a:buFont typeface="Arial" pitchFamily="34" charset="0"/>
              <a:buChar char="•"/>
            </a:pPr>
            <a:endParaRPr lang="ru-RU" dirty="0" smtClean="0">
              <a:latin typeface="Times New Roman" pitchFamily="18" charset="0"/>
              <a:cs typeface="Times New Roman" pitchFamily="18" charset="0"/>
            </a:endParaRPr>
          </a:p>
          <a:p>
            <a:pPr marL="11113" indent="-11113" algn="just">
              <a:buFont typeface="Arial" pitchFamily="34" charset="0"/>
              <a:buChar char="•"/>
            </a:pPr>
            <a:r>
              <a:rPr lang="ru-RU" dirty="0" smtClean="0">
                <a:latin typeface="Times New Roman" pitchFamily="18" charset="0"/>
                <a:cs typeface="Times New Roman" pitchFamily="18" charset="0"/>
              </a:rPr>
              <a:t> Как </a:t>
            </a:r>
            <a:r>
              <a:rPr lang="ru-RU" dirty="0" smtClean="0">
                <a:latin typeface="Times New Roman" pitchFamily="18" charset="0"/>
                <a:cs typeface="Times New Roman" pitchFamily="18" charset="0"/>
              </a:rPr>
              <a:t>снизить риски для здоровья. Профилактика заболеваний. Здоровый образ жизни.</a:t>
            </a:r>
            <a:endParaRPr lang="ru-RU" dirty="0" smtClean="0">
              <a:latin typeface="Times New Roman" pitchFamily="18" charset="0"/>
              <a:cs typeface="Times New Roman" pitchFamily="18" charset="0"/>
            </a:endParaRPr>
          </a:p>
          <a:p>
            <a:pPr marL="285750" indent="-285750" algn="just">
              <a:buFont typeface="Wingdings" panose="05000000000000000000" pitchFamily="2" charset="2"/>
              <a:buChar char="§"/>
            </a:pPr>
            <a:endParaRPr lang="ru-RU" dirty="0" smtClean="0">
              <a:latin typeface="Times New Roman" pitchFamily="18" charset="0"/>
              <a:cs typeface="Times New Roman" pitchFamily="18" charset="0"/>
            </a:endParaRPr>
          </a:p>
          <a:p>
            <a:pPr algn="just"/>
            <a:r>
              <a:rPr lang="ru-RU" b="1" i="1" u="sng" dirty="0" smtClean="0">
                <a:latin typeface="Times New Roman" pitchFamily="18" charset="0"/>
                <a:cs typeface="Times New Roman" pitchFamily="18" charset="0"/>
              </a:rPr>
              <a:t>ОП.08 Охрана </a:t>
            </a:r>
            <a:r>
              <a:rPr lang="ru-RU" b="1" i="1" u="sng" dirty="0" smtClean="0">
                <a:latin typeface="Times New Roman" pitchFamily="18" charset="0"/>
                <a:cs typeface="Times New Roman" pitchFamily="18" charset="0"/>
              </a:rPr>
              <a:t>труда</a:t>
            </a:r>
          </a:p>
          <a:p>
            <a:pPr algn="just"/>
            <a:endParaRPr lang="ru-RU" b="1" i="1" u="sng" dirty="0" smtClean="0">
              <a:latin typeface="Times New Roman" pitchFamily="18" charset="0"/>
              <a:cs typeface="Times New Roman" pitchFamily="18" charset="0"/>
            </a:endParaRPr>
          </a:p>
          <a:p>
            <a:pPr algn="just">
              <a:buFont typeface="Arial" pitchFamily="34" charset="0"/>
              <a:buChar char="•"/>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Как </a:t>
            </a:r>
            <a:r>
              <a:rPr lang="ru-RU" dirty="0" smtClean="0">
                <a:latin typeface="Times New Roman" pitchFamily="18" charset="0"/>
                <a:cs typeface="Times New Roman" pitchFamily="18" charset="0"/>
              </a:rPr>
              <a:t>оценить профессиональный риск</a:t>
            </a:r>
            <a:r>
              <a:rPr lang="ru-RU" dirty="0" smtClean="0">
                <a:latin typeface="Times New Roman" pitchFamily="18" charset="0"/>
                <a:cs typeface="Times New Roman" pitchFamily="18" charset="0"/>
              </a:rPr>
              <a:t>.</a:t>
            </a:r>
          </a:p>
          <a:p>
            <a:pPr algn="just">
              <a:buFont typeface="Arial" pitchFamily="34" charset="0"/>
              <a:buChar char="•"/>
            </a:pPr>
            <a:endParaRPr lang="ru-RU" dirty="0" smtClean="0">
              <a:solidFill>
                <a:srgbClr val="000000"/>
              </a:solidFill>
              <a:latin typeface="Times New Roman" pitchFamily="18" charset="0"/>
              <a:ea typeface="Calibri" panose="020F0502020204030204" pitchFamily="34" charset="0"/>
              <a:cs typeface="Times New Roman" pitchFamily="18" charset="0"/>
            </a:endParaRPr>
          </a:p>
          <a:p>
            <a:pPr algn="just"/>
            <a:r>
              <a:rPr lang="ru-RU" b="1" i="1" u="sng" dirty="0" smtClean="0">
                <a:latin typeface="Times New Roman" pitchFamily="18" charset="0"/>
                <a:cs typeface="Times New Roman" pitchFamily="18" charset="0"/>
              </a:rPr>
              <a:t>ОП</a:t>
            </a:r>
            <a:r>
              <a:rPr lang="ru-RU" b="1" i="1" u="sng" dirty="0" smtClean="0">
                <a:latin typeface="Times New Roman" pitchFamily="18" charset="0"/>
                <a:cs typeface="Times New Roman" pitchFamily="18" charset="0"/>
              </a:rPr>
              <a:t>. 11 Этика и психология профессиональной </a:t>
            </a:r>
            <a:r>
              <a:rPr lang="ru-RU" b="1" i="1" u="sng" dirty="0" smtClean="0">
                <a:latin typeface="Times New Roman" pitchFamily="18" charset="0"/>
                <a:cs typeface="Times New Roman" pitchFamily="18" charset="0"/>
              </a:rPr>
              <a:t>деятельности</a:t>
            </a:r>
          </a:p>
          <a:p>
            <a:pPr algn="just"/>
            <a:endParaRPr lang="ru-RU" b="1" i="1" u="sng" dirty="0" smtClean="0">
              <a:latin typeface="Times New Roman" pitchFamily="18" charset="0"/>
              <a:cs typeface="Times New Roman" pitchFamily="18" charset="0"/>
            </a:endParaRPr>
          </a:p>
          <a:p>
            <a:pPr algn="just">
              <a:buFont typeface="Arial" pitchFamily="34" charset="0"/>
              <a:buChar char="•"/>
            </a:pPr>
            <a:r>
              <a:rPr lang="ru-RU" dirty="0" smtClean="0">
                <a:latin typeface="Times New Roman" pitchFamily="18" charset="0"/>
                <a:cs typeface="Times New Roman" pitchFamily="18" charset="0"/>
              </a:rPr>
              <a:t>  Основные </a:t>
            </a:r>
            <a:r>
              <a:rPr lang="ru-RU" dirty="0" smtClean="0">
                <a:latin typeface="Times New Roman" pitchFamily="18" charset="0"/>
                <a:cs typeface="Times New Roman" pitchFamily="18" charset="0"/>
              </a:rPr>
              <a:t>понятия о психологической совместимости членов воинского коллектива (экипажа, боевого расчета). Тренинг бесконфликтного общения и саморегуляции.</a:t>
            </a:r>
            <a:endParaRPr lang="ru-RU" dirty="0">
              <a:solidFill>
                <a:srgbClr val="000000"/>
              </a:solidFill>
              <a:latin typeface="Times New Roman" pitchFamily="18" charset="0"/>
              <a:ea typeface="Calibri" panose="020F0502020204030204" pitchFamily="34" charset="0"/>
              <a:cs typeface="Times New Roman" pitchFamily="18" charset="0"/>
            </a:endParaRPr>
          </a:p>
          <a:p>
            <a:endParaRPr lang="ru-RU" dirty="0"/>
          </a:p>
        </p:txBody>
      </p:sp>
      <p:sp>
        <p:nvSpPr>
          <p:cNvPr id="13" name="Прямоугольник 12">
            <a:extLst>
              <a:ext uri="{FF2B5EF4-FFF2-40B4-BE49-F238E27FC236}">
                <a16:creationId xmlns="" xmlns:a16="http://schemas.microsoft.com/office/drawing/2014/main" id="{6F6BDBC8-09E0-46A0-8AAE-42A4375658D1}"/>
              </a:ext>
            </a:extLst>
          </p:cNvPr>
          <p:cNvSpPr/>
          <p:nvPr/>
        </p:nvSpPr>
        <p:spPr>
          <a:xfrm>
            <a:off x="233780" y="2394401"/>
            <a:ext cx="2388093" cy="1323439"/>
          </a:xfrm>
          <a:prstGeom prst="rect">
            <a:avLst/>
          </a:prstGeom>
        </p:spPr>
        <p:txBody>
          <a:bodyPr wrap="square">
            <a:spAutoFit/>
          </a:bodyPr>
          <a:lstStyle/>
          <a:p>
            <a:r>
              <a:rPr lang="ru-RU" sz="1600" b="1" dirty="0">
                <a:solidFill>
                  <a:srgbClr val="002060"/>
                </a:solidFill>
                <a:latin typeface="Times New Roman" pitchFamily="18" charset="0"/>
                <a:cs typeface="Times New Roman" pitchFamily="18" charset="0"/>
              </a:rPr>
              <a:t>19.01.04 Пекарь</a:t>
            </a:r>
          </a:p>
          <a:p>
            <a:r>
              <a:rPr lang="ru-RU" sz="1600" b="1" dirty="0">
                <a:solidFill>
                  <a:srgbClr val="002060"/>
                </a:solidFill>
                <a:latin typeface="Times New Roman" pitchFamily="18" charset="0"/>
                <a:cs typeface="Times New Roman" pitchFamily="18" charset="0"/>
              </a:rPr>
              <a:t>43.01.09 Повар, кондитер</a:t>
            </a:r>
          </a:p>
          <a:p>
            <a:r>
              <a:rPr lang="ru-RU" sz="1600" b="1" dirty="0">
                <a:solidFill>
                  <a:srgbClr val="002060"/>
                </a:solidFill>
                <a:latin typeface="Times New Roman" pitchFamily="18" charset="0"/>
                <a:cs typeface="Times New Roman" pitchFamily="18" charset="0"/>
              </a:rPr>
              <a:t>43.02.15 Поварское и кондитерское дело  </a:t>
            </a:r>
          </a:p>
        </p:txBody>
      </p:sp>
    </p:spTree>
    <p:extLst>
      <p:ext uri="{BB962C8B-B14F-4D97-AF65-F5344CB8AC3E}">
        <p14:creationId xmlns="" xmlns:p14="http://schemas.microsoft.com/office/powerpoint/2010/main" val="358786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0E9AB780-BB2B-4797-967C-9454AE5E740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a:extLst>
              <a:ext uri="{FF2B5EF4-FFF2-40B4-BE49-F238E27FC236}">
                <a16:creationId xmlns=""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 xmlns:a16="http://schemas.microsoft.com/office/drawing/2014/main" id="{F1C82E9E-BC4D-4EF5-97A9-FC811FE7C6AC}"/>
              </a:ext>
            </a:extLst>
          </p:cNvPr>
          <p:cNvSpPr/>
          <p:nvPr/>
        </p:nvSpPr>
        <p:spPr>
          <a:xfrm>
            <a:off x="330746" y="1082952"/>
            <a:ext cx="10608815" cy="461665"/>
          </a:xfrm>
          <a:prstGeom prst="rect">
            <a:avLst/>
          </a:prstGeom>
        </p:spPr>
        <p:txBody>
          <a:bodyPr wrap="square">
            <a:spAutoFit/>
          </a:bodyPr>
          <a:lstStyle/>
          <a:p>
            <a:pPr algn="ctr">
              <a:buNone/>
            </a:pPr>
            <a:r>
              <a:rPr lang="ru-RU" sz="2400" b="1" dirty="0" smtClean="0">
                <a:latin typeface="Times New Roman" panose="02020603050405020304" pitchFamily="18" charset="0"/>
                <a:cs typeface="Times New Roman" panose="02020603050405020304" pitchFamily="18" charset="0"/>
              </a:rPr>
              <a:t>Бинарные уроки </a:t>
            </a:r>
            <a:endParaRPr lang="ru-RU" sz="2400" b="1" dirty="0">
              <a:latin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
        <p:nvSpPr>
          <p:cNvPr id="8" name="Прямоугольник 7">
            <a:extLst>
              <a:ext uri="{FF2B5EF4-FFF2-40B4-BE49-F238E27FC236}">
                <a16:creationId xmlns="" xmlns:a16="http://schemas.microsoft.com/office/drawing/2014/main" id="{6F6BDBC8-09E0-46A0-8AAE-42A4375658D1}"/>
              </a:ext>
            </a:extLst>
          </p:cNvPr>
          <p:cNvSpPr/>
          <p:nvPr/>
        </p:nvSpPr>
        <p:spPr>
          <a:xfrm>
            <a:off x="233780" y="2394401"/>
            <a:ext cx="2388093" cy="1323439"/>
          </a:xfrm>
          <a:prstGeom prst="rect">
            <a:avLst/>
          </a:prstGeom>
        </p:spPr>
        <p:txBody>
          <a:bodyPr wrap="square">
            <a:spAutoFit/>
          </a:bodyPr>
          <a:lstStyle/>
          <a:p>
            <a:r>
              <a:rPr lang="ru-RU" sz="1600" b="1" dirty="0">
                <a:solidFill>
                  <a:srgbClr val="002060"/>
                </a:solidFill>
                <a:latin typeface="Times New Roman" pitchFamily="18" charset="0"/>
                <a:cs typeface="Times New Roman" pitchFamily="18" charset="0"/>
              </a:rPr>
              <a:t>19.01.04 Пекарь</a:t>
            </a:r>
          </a:p>
          <a:p>
            <a:r>
              <a:rPr lang="ru-RU" sz="1600" b="1" dirty="0">
                <a:solidFill>
                  <a:srgbClr val="002060"/>
                </a:solidFill>
                <a:latin typeface="Times New Roman" pitchFamily="18" charset="0"/>
                <a:cs typeface="Times New Roman" pitchFamily="18" charset="0"/>
              </a:rPr>
              <a:t>43.01.09 Повар, кондитер</a:t>
            </a:r>
          </a:p>
          <a:p>
            <a:r>
              <a:rPr lang="ru-RU" sz="1600" b="1" dirty="0">
                <a:solidFill>
                  <a:srgbClr val="002060"/>
                </a:solidFill>
                <a:latin typeface="Times New Roman" pitchFamily="18" charset="0"/>
                <a:cs typeface="Times New Roman" pitchFamily="18" charset="0"/>
              </a:rPr>
              <a:t>43.02.15 Поварское и кондитерское дело  </a:t>
            </a:r>
          </a:p>
        </p:txBody>
      </p:sp>
      <p:sp>
        <p:nvSpPr>
          <p:cNvPr id="11" name="Прямоугольник 10">
            <a:extLst>
              <a:ext uri="{FF2B5EF4-FFF2-40B4-BE49-F238E27FC236}">
                <a16:creationId xmlns="" xmlns:a16="http://schemas.microsoft.com/office/drawing/2014/main" id="{8C7C70F9-4582-4D08-8C26-14ADD150ECF3}"/>
              </a:ext>
            </a:extLst>
          </p:cNvPr>
          <p:cNvSpPr/>
          <p:nvPr/>
        </p:nvSpPr>
        <p:spPr>
          <a:xfrm>
            <a:off x="2806824" y="1897251"/>
            <a:ext cx="8973844" cy="338554"/>
          </a:xfrm>
          <a:prstGeom prst="rect">
            <a:avLst/>
          </a:prstGeom>
        </p:spPr>
        <p:txBody>
          <a:bodyPr wrap="square">
            <a:spAutoFit/>
          </a:bodyPr>
          <a:lstStyle/>
          <a:p>
            <a:endParaRPr lang="ru-RU" sz="1600" b="1"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 xmlns:a16="http://schemas.microsoft.com/office/drawing/2014/main" id="{C7DBB8D0-6C67-4756-9F80-E86ADA4B47A6}"/>
              </a:ext>
            </a:extLst>
          </p:cNvPr>
          <p:cNvSpPr/>
          <p:nvPr/>
        </p:nvSpPr>
        <p:spPr>
          <a:xfrm>
            <a:off x="2272683" y="1811542"/>
            <a:ext cx="9507985" cy="2862322"/>
          </a:xfrm>
          <a:prstGeom prst="rect">
            <a:avLst/>
          </a:prstGeom>
        </p:spPr>
        <p:txBody>
          <a:bodyPr wrap="square">
            <a:spAutoFit/>
          </a:bodyPr>
          <a:lstStyle/>
          <a:p>
            <a:pPr algn="just"/>
            <a:r>
              <a:rPr lang="ru-RU" b="1" i="1" u="sng" dirty="0" smtClean="0">
                <a:latin typeface="Times New Roman" pitchFamily="18" charset="0"/>
                <a:cs typeface="Times New Roman" pitchFamily="18" charset="0"/>
              </a:rPr>
              <a:t>МДК. 05.02 Процессы приготовления, подготовки к реализации хлебобулочных, мучных кондитерских </a:t>
            </a:r>
            <a:r>
              <a:rPr lang="ru-RU" b="1" i="1" u="sng" dirty="0" smtClean="0">
                <a:latin typeface="Times New Roman" pitchFamily="18" charset="0"/>
                <a:cs typeface="Times New Roman" pitchFamily="18" charset="0"/>
              </a:rPr>
              <a:t>изделий</a:t>
            </a:r>
          </a:p>
          <a:p>
            <a:pPr algn="just"/>
            <a:endParaRPr lang="ru-RU" dirty="0" smtClean="0">
              <a:latin typeface="Times New Roman" pitchFamily="18" charset="0"/>
              <a:cs typeface="Times New Roman" pitchFamily="18" charset="0"/>
            </a:endParaRPr>
          </a:p>
          <a:p>
            <a:pPr algn="just">
              <a:buFont typeface="Arial" pitchFamily="34" charset="0"/>
              <a:buChar char="•"/>
            </a:pPr>
            <a:r>
              <a:rPr lang="ru-RU" dirty="0" smtClean="0">
                <a:latin typeface="Times New Roman" pitchFamily="18" charset="0"/>
                <a:cs typeface="Times New Roman" pitchFamily="18" charset="0"/>
              </a:rPr>
              <a:t>  Как </a:t>
            </a:r>
            <a:r>
              <a:rPr lang="ru-RU" dirty="0" smtClean="0">
                <a:latin typeface="Times New Roman" pitchFamily="18" charset="0"/>
                <a:cs typeface="Times New Roman" pitchFamily="18" charset="0"/>
              </a:rPr>
              <a:t>безопасно вести себя в ситуации пожара </a:t>
            </a:r>
            <a:r>
              <a:rPr lang="ru-RU" dirty="0" smtClean="0">
                <a:latin typeface="Times New Roman" pitchFamily="18" charset="0"/>
                <a:cs typeface="Times New Roman" pitchFamily="18" charset="0"/>
              </a:rPr>
              <a:t>на рабочем месте.</a:t>
            </a:r>
          </a:p>
          <a:p>
            <a:pPr algn="just">
              <a:buFont typeface="Arial" pitchFamily="34" charset="0"/>
              <a:buChar char="•"/>
            </a:pPr>
            <a:endParaRPr lang="ru-RU" dirty="0" smtClean="0">
              <a:latin typeface="Times New Roman" pitchFamily="18" charset="0"/>
              <a:cs typeface="Times New Roman" pitchFamily="18" charset="0"/>
            </a:endParaRPr>
          </a:p>
          <a:p>
            <a:pPr algn="just"/>
            <a:r>
              <a:rPr lang="ru-RU" b="1" i="1" u="sng" dirty="0" smtClean="0">
                <a:latin typeface="Times New Roman" pitchFamily="18" charset="0"/>
                <a:cs typeface="Times New Roman" pitchFamily="18" charset="0"/>
              </a:rPr>
              <a:t>МДК. 03.02 Процессы приготовления, подготовки к реализации и презентации холодных блюд, кулинарных изделий, </a:t>
            </a:r>
            <a:r>
              <a:rPr lang="ru-RU" b="1" i="1" u="sng" dirty="0" smtClean="0">
                <a:latin typeface="Times New Roman" pitchFamily="18" charset="0"/>
                <a:cs typeface="Times New Roman" pitchFamily="18" charset="0"/>
              </a:rPr>
              <a:t>закусок</a:t>
            </a:r>
          </a:p>
          <a:p>
            <a:pPr algn="just"/>
            <a:endParaRPr lang="ru-RU" b="1" i="1" u="sng" dirty="0" smtClean="0">
              <a:latin typeface="Times New Roman" pitchFamily="18" charset="0"/>
              <a:cs typeface="Times New Roman" pitchFamily="18" charset="0"/>
            </a:endParaRPr>
          </a:p>
          <a:p>
            <a:pPr algn="just">
              <a:buFont typeface="Arial" pitchFamily="34" charset="0"/>
              <a:buChar char="•"/>
            </a:pPr>
            <a:r>
              <a:rPr lang="ru-RU" dirty="0" smtClean="0">
                <a:latin typeface="Times New Roman" pitchFamily="18" charset="0"/>
                <a:cs typeface="Times New Roman" pitchFamily="18" charset="0"/>
              </a:rPr>
              <a:t>  Алгоритм </a:t>
            </a:r>
            <a:r>
              <a:rPr lang="ru-RU" dirty="0" smtClean="0">
                <a:latin typeface="Times New Roman" pitchFamily="18" charset="0"/>
                <a:cs typeface="Times New Roman" pitchFamily="18" charset="0"/>
              </a:rPr>
              <a:t>помощи при кровотечениях и ранениях.</a:t>
            </a:r>
          </a:p>
          <a:p>
            <a:endParaRPr lang="ru-RU" dirty="0"/>
          </a:p>
        </p:txBody>
      </p:sp>
    </p:spTree>
    <p:extLst>
      <p:ext uri="{BB962C8B-B14F-4D97-AF65-F5344CB8AC3E}">
        <p14:creationId xmlns="" xmlns:p14="http://schemas.microsoft.com/office/powerpoint/2010/main" val="139143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0E9AB780-BB2B-4797-967C-9454AE5E740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a:extLst>
              <a:ext uri="{FF2B5EF4-FFF2-40B4-BE49-F238E27FC236}">
                <a16:creationId xmlns=""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 xmlns:a16="http://schemas.microsoft.com/office/drawing/2014/main" id="{F1C82E9E-BC4D-4EF5-97A9-FC811FE7C6AC}"/>
              </a:ext>
            </a:extLst>
          </p:cNvPr>
          <p:cNvSpPr/>
          <p:nvPr/>
        </p:nvSpPr>
        <p:spPr>
          <a:xfrm>
            <a:off x="330746" y="1082952"/>
            <a:ext cx="10608815" cy="461665"/>
          </a:xfrm>
          <a:prstGeom prst="rect">
            <a:avLst/>
          </a:prstGeom>
        </p:spPr>
        <p:txBody>
          <a:bodyPr wrap="square">
            <a:spAutoFit/>
          </a:bodyPr>
          <a:lstStyle/>
          <a:p>
            <a:pPr algn="ctr">
              <a:buNone/>
            </a:pPr>
            <a:r>
              <a:rPr lang="ru-RU" sz="2400" b="1" dirty="0" smtClean="0">
                <a:latin typeface="Times New Roman" panose="02020603050405020304" pitchFamily="18" charset="0"/>
                <a:cs typeface="Times New Roman" panose="02020603050405020304" pitchFamily="18" charset="0"/>
              </a:rPr>
              <a:t>Бинарные уроки </a:t>
            </a:r>
            <a:endParaRPr lang="ru-RU" sz="2400" b="1" dirty="0">
              <a:latin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
        <p:nvSpPr>
          <p:cNvPr id="8" name="Прямоугольник 7">
            <a:extLst>
              <a:ext uri="{FF2B5EF4-FFF2-40B4-BE49-F238E27FC236}">
                <a16:creationId xmlns="" xmlns:a16="http://schemas.microsoft.com/office/drawing/2014/main" id="{6F6BDBC8-09E0-46A0-8AAE-42A4375658D1}"/>
              </a:ext>
            </a:extLst>
          </p:cNvPr>
          <p:cNvSpPr/>
          <p:nvPr/>
        </p:nvSpPr>
        <p:spPr>
          <a:xfrm>
            <a:off x="233780" y="2394401"/>
            <a:ext cx="2388093" cy="1323439"/>
          </a:xfrm>
          <a:prstGeom prst="rect">
            <a:avLst/>
          </a:prstGeom>
        </p:spPr>
        <p:txBody>
          <a:bodyPr wrap="square">
            <a:spAutoFit/>
          </a:bodyPr>
          <a:lstStyle/>
          <a:p>
            <a:r>
              <a:rPr lang="ru-RU" sz="1600" b="1" dirty="0">
                <a:solidFill>
                  <a:srgbClr val="002060"/>
                </a:solidFill>
                <a:latin typeface="Times New Roman" pitchFamily="18" charset="0"/>
                <a:cs typeface="Times New Roman" pitchFamily="18" charset="0"/>
              </a:rPr>
              <a:t>19.01.04 Пекарь</a:t>
            </a:r>
          </a:p>
          <a:p>
            <a:r>
              <a:rPr lang="ru-RU" sz="1600" b="1" dirty="0">
                <a:solidFill>
                  <a:srgbClr val="002060"/>
                </a:solidFill>
                <a:latin typeface="Times New Roman" pitchFamily="18" charset="0"/>
                <a:cs typeface="Times New Roman" pitchFamily="18" charset="0"/>
              </a:rPr>
              <a:t>43.01.09 Повар, кондитер</a:t>
            </a:r>
          </a:p>
          <a:p>
            <a:r>
              <a:rPr lang="ru-RU" sz="1600" b="1" dirty="0">
                <a:solidFill>
                  <a:srgbClr val="002060"/>
                </a:solidFill>
                <a:latin typeface="Times New Roman" pitchFamily="18" charset="0"/>
                <a:cs typeface="Times New Roman" pitchFamily="18" charset="0"/>
              </a:rPr>
              <a:t>43.02.15 Поварское и кондитерское дело  </a:t>
            </a:r>
          </a:p>
        </p:txBody>
      </p:sp>
      <p:sp>
        <p:nvSpPr>
          <p:cNvPr id="11" name="Прямоугольник 10">
            <a:extLst>
              <a:ext uri="{FF2B5EF4-FFF2-40B4-BE49-F238E27FC236}">
                <a16:creationId xmlns="" xmlns:a16="http://schemas.microsoft.com/office/drawing/2014/main" id="{8C7C70F9-4582-4D08-8C26-14ADD150ECF3}"/>
              </a:ext>
            </a:extLst>
          </p:cNvPr>
          <p:cNvSpPr/>
          <p:nvPr/>
        </p:nvSpPr>
        <p:spPr>
          <a:xfrm>
            <a:off x="2806824" y="1897251"/>
            <a:ext cx="8973844" cy="338554"/>
          </a:xfrm>
          <a:prstGeom prst="rect">
            <a:avLst/>
          </a:prstGeom>
        </p:spPr>
        <p:txBody>
          <a:bodyPr wrap="square">
            <a:spAutoFit/>
          </a:bodyPr>
          <a:lstStyle/>
          <a:p>
            <a:endParaRPr lang="ru-RU" sz="1600" b="1"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 xmlns:a16="http://schemas.microsoft.com/office/drawing/2014/main" id="{C7DBB8D0-6C67-4756-9F80-E86ADA4B47A6}"/>
              </a:ext>
            </a:extLst>
          </p:cNvPr>
          <p:cNvSpPr/>
          <p:nvPr/>
        </p:nvSpPr>
        <p:spPr>
          <a:xfrm>
            <a:off x="2287923" y="1826782"/>
            <a:ext cx="9507985" cy="4247317"/>
          </a:xfrm>
          <a:prstGeom prst="rect">
            <a:avLst/>
          </a:prstGeom>
        </p:spPr>
        <p:txBody>
          <a:bodyPr wrap="square">
            <a:spAutoFit/>
          </a:bodyPr>
          <a:lstStyle/>
          <a:p>
            <a:pPr algn="just"/>
            <a:r>
              <a:rPr lang="ru-RU" b="1" i="1" u="sng" dirty="0" smtClean="0">
                <a:latin typeface="Times New Roman" pitchFamily="18" charset="0"/>
                <a:cs typeface="Times New Roman" pitchFamily="18" charset="0"/>
              </a:rPr>
              <a:t>ОУДБ. 07 Физическая культура</a:t>
            </a:r>
          </a:p>
          <a:p>
            <a:pPr algn="just"/>
            <a:endParaRPr lang="ru-RU" dirty="0" smtClean="0">
              <a:latin typeface="Times New Roman" pitchFamily="18" charset="0"/>
              <a:cs typeface="Times New Roman" pitchFamily="18" charset="0"/>
            </a:endParaRPr>
          </a:p>
          <a:p>
            <a:pPr algn="just">
              <a:buFont typeface="Arial" pitchFamily="34" charset="0"/>
              <a:buChar char="•"/>
            </a:pPr>
            <a:r>
              <a:rPr lang="ru-RU" dirty="0" smtClean="0">
                <a:latin typeface="Times New Roman" pitchFamily="18" charset="0"/>
                <a:cs typeface="Times New Roman" pitchFamily="18" charset="0"/>
              </a:rPr>
              <a:t>  В чем особенности картины опасностей современной молодежи.</a:t>
            </a:r>
          </a:p>
          <a:p>
            <a:pPr algn="just">
              <a:buFont typeface="Arial" pitchFamily="34" charset="0"/>
              <a:buChar char="•"/>
            </a:pPr>
            <a:endParaRPr lang="ru-RU" dirty="0" smtClean="0">
              <a:latin typeface="Times New Roman" pitchFamily="18" charset="0"/>
              <a:cs typeface="Times New Roman" pitchFamily="18" charset="0"/>
            </a:endParaRPr>
          </a:p>
          <a:p>
            <a:pPr algn="just">
              <a:buFont typeface="Arial" pitchFamily="34" charset="0"/>
              <a:buChar char="•"/>
            </a:pPr>
            <a:r>
              <a:rPr lang="ru-RU" dirty="0" smtClean="0">
                <a:latin typeface="Times New Roman" pitchFamily="18" charset="0"/>
                <a:cs typeface="Times New Roman" pitchFamily="18" charset="0"/>
              </a:rPr>
              <a:t>  Строевая </a:t>
            </a:r>
            <a:r>
              <a:rPr lang="ru-RU" dirty="0" smtClean="0">
                <a:latin typeface="Times New Roman" pitchFamily="18" charset="0"/>
                <a:cs typeface="Times New Roman" pitchFamily="18" charset="0"/>
              </a:rPr>
              <a:t>подготовка</a:t>
            </a:r>
            <a:r>
              <a:rPr lang="ru-RU" dirty="0" smtClean="0">
                <a:latin typeface="Times New Roman" pitchFamily="18" charset="0"/>
                <a:cs typeface="Times New Roman" pitchFamily="18" charset="0"/>
              </a:rPr>
              <a:t>.</a:t>
            </a:r>
          </a:p>
          <a:p>
            <a:pPr algn="just"/>
            <a:endParaRPr lang="ru-RU" dirty="0" smtClean="0">
              <a:latin typeface="Times New Roman" pitchFamily="18" charset="0"/>
              <a:cs typeface="Times New Roman" pitchFamily="18" charset="0"/>
            </a:endParaRPr>
          </a:p>
          <a:p>
            <a:pPr algn="just"/>
            <a:r>
              <a:rPr lang="ru-RU" b="1" i="1" u="sng" dirty="0" smtClean="0">
                <a:latin typeface="Times New Roman" pitchFamily="18" charset="0"/>
                <a:cs typeface="Times New Roman" pitchFamily="18" charset="0"/>
              </a:rPr>
              <a:t>ОУДБ. 06 История</a:t>
            </a:r>
          </a:p>
          <a:p>
            <a:pPr algn="just"/>
            <a:endParaRPr lang="ru-RU" dirty="0" smtClean="0">
              <a:latin typeface="Times New Roman" pitchFamily="18" charset="0"/>
              <a:cs typeface="Times New Roman" pitchFamily="18" charset="0"/>
            </a:endParaRPr>
          </a:p>
          <a:p>
            <a:pPr algn="just">
              <a:buFont typeface="Arial" pitchFamily="34" charset="0"/>
              <a:buChar char="•"/>
            </a:pPr>
            <a:r>
              <a:rPr lang="ru-RU" dirty="0" smtClean="0">
                <a:latin typeface="Times New Roman" pitchFamily="18" charset="0"/>
                <a:cs typeface="Times New Roman" pitchFamily="18" charset="0"/>
              </a:rPr>
              <a:t>  История </a:t>
            </a:r>
            <a:r>
              <a:rPr lang="ru-RU" dirty="0" smtClean="0">
                <a:latin typeface="Times New Roman" pitchFamily="18" charset="0"/>
                <a:cs typeface="Times New Roman" pitchFamily="18" charset="0"/>
              </a:rPr>
              <a:t>создания Вооруженных Сил России</a:t>
            </a:r>
            <a:r>
              <a:rPr lang="ru-RU" dirty="0" smtClean="0">
                <a:latin typeface="Times New Roman" pitchFamily="18" charset="0"/>
                <a:cs typeface="Times New Roman" pitchFamily="18" charset="0"/>
              </a:rPr>
              <a:t>.</a:t>
            </a:r>
          </a:p>
          <a:p>
            <a:pPr algn="just"/>
            <a:endParaRPr lang="ru-RU" b="1" dirty="0" smtClean="0">
              <a:latin typeface="Times New Roman" pitchFamily="18" charset="0"/>
              <a:cs typeface="Times New Roman" pitchFamily="18" charset="0"/>
            </a:endParaRPr>
          </a:p>
          <a:p>
            <a:pPr algn="just"/>
            <a:r>
              <a:rPr lang="ru-RU" b="1" i="1" u="sng" dirty="0" smtClean="0">
                <a:latin typeface="Times New Roman" pitchFamily="18" charset="0"/>
                <a:cs typeface="Times New Roman" pitchFamily="18" charset="0"/>
              </a:rPr>
              <a:t>ОУДП. 12 Право</a:t>
            </a:r>
          </a:p>
          <a:p>
            <a:pPr algn="just"/>
            <a:endParaRPr lang="ru-RU" b="1" dirty="0" smtClean="0">
              <a:latin typeface="Times New Roman" pitchFamily="18" charset="0"/>
              <a:cs typeface="Times New Roman" pitchFamily="18" charset="0"/>
            </a:endParaRPr>
          </a:p>
          <a:p>
            <a:pPr algn="just">
              <a:buFont typeface="Arial" pitchFamily="34" charset="0"/>
              <a:buChar char="•"/>
            </a:pP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Первая </a:t>
            </a:r>
            <a:r>
              <a:rPr lang="ru-RU" dirty="0" smtClean="0">
                <a:latin typeface="Times New Roman" pitchFamily="18" charset="0"/>
                <a:cs typeface="Times New Roman" pitchFamily="18" charset="0"/>
              </a:rPr>
              <a:t>помощь при неотложных состояниях: закон и порядок оказания</a:t>
            </a:r>
            <a:r>
              <a:rPr lang="ru-RU" dirty="0" smtClean="0">
                <a:latin typeface="Times New Roman" pitchFamily="18" charset="0"/>
                <a:cs typeface="Times New Roman" pitchFamily="18" charset="0"/>
              </a:rPr>
              <a:t>.</a:t>
            </a:r>
          </a:p>
          <a:p>
            <a:pPr algn="just"/>
            <a:endParaRPr lang="ru-RU" dirty="0" smtClean="0"/>
          </a:p>
          <a:p>
            <a:pPr algn="just"/>
            <a:endParaRPr lang="ru-RU" dirty="0"/>
          </a:p>
        </p:txBody>
      </p:sp>
    </p:spTree>
    <p:extLst>
      <p:ext uri="{BB962C8B-B14F-4D97-AF65-F5344CB8AC3E}">
        <p14:creationId xmlns="" xmlns:p14="http://schemas.microsoft.com/office/powerpoint/2010/main" val="139143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0E9AB780-BB2B-4797-967C-9454AE5E740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a:extLst>
              <a:ext uri="{FF2B5EF4-FFF2-40B4-BE49-F238E27FC236}">
                <a16:creationId xmlns=""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 xmlns:a16="http://schemas.microsoft.com/office/drawing/2014/main" id="{F1C82E9E-BC4D-4EF5-97A9-FC811FE7C6AC}"/>
              </a:ext>
            </a:extLst>
          </p:cNvPr>
          <p:cNvSpPr/>
          <p:nvPr/>
        </p:nvSpPr>
        <p:spPr>
          <a:xfrm>
            <a:off x="330746" y="1082952"/>
            <a:ext cx="10608815" cy="461665"/>
          </a:xfrm>
          <a:prstGeom prst="rect">
            <a:avLst/>
          </a:prstGeom>
        </p:spPr>
        <p:txBody>
          <a:bodyPr wrap="square">
            <a:spAutoFit/>
          </a:bodyPr>
          <a:lstStyle/>
          <a:p>
            <a:pPr algn="ctr">
              <a:buNone/>
            </a:pPr>
            <a:r>
              <a:rPr lang="ru-RU" sz="2400" b="1" dirty="0">
                <a:latin typeface="Times New Roman" panose="02020603050405020304" pitchFamily="18" charset="0"/>
                <a:cs typeface="Times New Roman" panose="02020603050405020304" pitchFamily="18" charset="0"/>
              </a:rPr>
              <a:t>Междисциплинарные задания</a:t>
            </a:r>
          </a:p>
        </p:txBody>
      </p:sp>
      <p:sp>
        <p:nvSpPr>
          <p:cNvPr id="10" name="Прямоугольник 9">
            <a:extLst>
              <a:ext uri="{FF2B5EF4-FFF2-40B4-BE49-F238E27FC236}">
                <a16:creationId xmlns=""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
        <p:nvSpPr>
          <p:cNvPr id="8" name="Прямоугольник 7">
            <a:extLst>
              <a:ext uri="{FF2B5EF4-FFF2-40B4-BE49-F238E27FC236}">
                <a16:creationId xmlns="" xmlns:a16="http://schemas.microsoft.com/office/drawing/2014/main" id="{6F6BDBC8-09E0-46A0-8AAE-42A4375658D1}"/>
              </a:ext>
            </a:extLst>
          </p:cNvPr>
          <p:cNvSpPr/>
          <p:nvPr/>
        </p:nvSpPr>
        <p:spPr>
          <a:xfrm>
            <a:off x="233780" y="2394401"/>
            <a:ext cx="2388093" cy="1323439"/>
          </a:xfrm>
          <a:prstGeom prst="rect">
            <a:avLst/>
          </a:prstGeom>
        </p:spPr>
        <p:txBody>
          <a:bodyPr wrap="square">
            <a:spAutoFit/>
          </a:bodyPr>
          <a:lstStyle/>
          <a:p>
            <a:r>
              <a:rPr lang="ru-RU" sz="1600" b="1" dirty="0">
                <a:solidFill>
                  <a:srgbClr val="002060"/>
                </a:solidFill>
                <a:latin typeface="Times New Roman" pitchFamily="18" charset="0"/>
                <a:cs typeface="Times New Roman" pitchFamily="18" charset="0"/>
              </a:rPr>
              <a:t>19.01.04 Пекарь</a:t>
            </a:r>
          </a:p>
          <a:p>
            <a:r>
              <a:rPr lang="ru-RU" sz="1600" b="1" dirty="0">
                <a:solidFill>
                  <a:srgbClr val="002060"/>
                </a:solidFill>
                <a:latin typeface="Times New Roman" pitchFamily="18" charset="0"/>
                <a:cs typeface="Times New Roman" pitchFamily="18" charset="0"/>
              </a:rPr>
              <a:t>43.01.09 Повар, кондитер</a:t>
            </a:r>
          </a:p>
          <a:p>
            <a:r>
              <a:rPr lang="ru-RU" sz="1600" b="1" dirty="0">
                <a:solidFill>
                  <a:srgbClr val="002060"/>
                </a:solidFill>
                <a:latin typeface="Times New Roman" pitchFamily="18" charset="0"/>
                <a:cs typeface="Times New Roman" pitchFamily="18" charset="0"/>
              </a:rPr>
              <a:t>43.02.15 Поварское и кондитерское дело  </a:t>
            </a:r>
          </a:p>
        </p:txBody>
      </p:sp>
      <p:sp>
        <p:nvSpPr>
          <p:cNvPr id="11" name="Прямоугольник 10">
            <a:extLst>
              <a:ext uri="{FF2B5EF4-FFF2-40B4-BE49-F238E27FC236}">
                <a16:creationId xmlns="" xmlns:a16="http://schemas.microsoft.com/office/drawing/2014/main" id="{8C7C70F9-4582-4D08-8C26-14ADD150ECF3}"/>
              </a:ext>
            </a:extLst>
          </p:cNvPr>
          <p:cNvSpPr/>
          <p:nvPr/>
        </p:nvSpPr>
        <p:spPr>
          <a:xfrm>
            <a:off x="2806824" y="1897251"/>
            <a:ext cx="8973844" cy="338554"/>
          </a:xfrm>
          <a:prstGeom prst="rect">
            <a:avLst/>
          </a:prstGeom>
        </p:spPr>
        <p:txBody>
          <a:bodyPr wrap="square">
            <a:spAutoFit/>
          </a:bodyPr>
          <a:lstStyle/>
          <a:p>
            <a:endParaRPr lang="ru-RU" sz="1600" b="1"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 xmlns:a16="http://schemas.microsoft.com/office/drawing/2014/main" id="{C7DBB8D0-6C67-4756-9F80-E86ADA4B47A6}"/>
              </a:ext>
            </a:extLst>
          </p:cNvPr>
          <p:cNvSpPr/>
          <p:nvPr/>
        </p:nvSpPr>
        <p:spPr>
          <a:xfrm>
            <a:off x="2272683" y="1811542"/>
            <a:ext cx="9507985" cy="2031325"/>
          </a:xfrm>
          <a:prstGeom prst="rect">
            <a:avLst/>
          </a:prstGeom>
        </p:spPr>
        <p:txBody>
          <a:bodyPr wrap="square">
            <a:spAutoFit/>
          </a:bodyPr>
          <a:lstStyle/>
          <a:p>
            <a:pPr indent="-342900" algn="just"/>
            <a:r>
              <a:rPr lang="ru-RU" dirty="0" smtClean="0">
                <a:latin typeface="Times New Roman" pitchFamily="18" charset="0"/>
                <a:cs typeface="Times New Roman" pitchFamily="18" charset="0"/>
              </a:rPr>
              <a:t>Приведите алгоритм действий при оказании первой помощи</a:t>
            </a:r>
            <a:r>
              <a:rPr lang="ru-RU" dirty="0" smtClean="0">
                <a:latin typeface="Times New Roman" pitchFamily="18" charset="0"/>
                <a:cs typeface="Times New Roman" pitchFamily="18" charset="0"/>
              </a:rPr>
              <a:t>.</a:t>
            </a:r>
          </a:p>
          <a:p>
            <a:pPr indent="-342900" algn="just"/>
            <a:endParaRPr lang="ru-RU" dirty="0" smtClean="0">
              <a:latin typeface="Times New Roman" pitchFamily="18" charset="0"/>
              <a:cs typeface="Times New Roman" pitchFamily="18" charset="0"/>
            </a:endParaRPr>
          </a:p>
          <a:p>
            <a:pPr indent="-342900" algn="just"/>
            <a:r>
              <a:rPr lang="ru-RU" dirty="0" smtClean="0">
                <a:latin typeface="Times New Roman" pitchFamily="18" charset="0"/>
                <a:cs typeface="Times New Roman" pitchFamily="18" charset="0"/>
              </a:rPr>
              <a:t>Повар </a:t>
            </a:r>
            <a:r>
              <a:rPr lang="ru-RU" dirty="0" smtClean="0">
                <a:latin typeface="Times New Roman" pitchFamily="18" charset="0"/>
                <a:cs typeface="Times New Roman" pitchFamily="18" charset="0"/>
              </a:rPr>
              <a:t>не соблюдал санитарно-гигиенические нормативы и приступил к работе на кухне в несоответствующей обуви. В результате чего запнулся  и неудачно упал. У пострадавшего появилась боль в правой руке. Движения в руке невозможны. В области средней трети предплечья имеется деформация кости и ненормальная подвижность. О какой травме можно думать? Окажите первую доврачебную помощь </a:t>
            </a:r>
            <a:r>
              <a:rPr lang="ru-RU" dirty="0" smtClean="0">
                <a:latin typeface="Times New Roman" pitchFamily="18" charset="0"/>
                <a:cs typeface="Times New Roman" pitchFamily="18" charset="0"/>
              </a:rPr>
              <a:t>подручными средствами. </a:t>
            </a:r>
            <a:endParaRPr lang="ru-RU" dirty="0"/>
          </a:p>
        </p:txBody>
      </p:sp>
      <p:pic>
        <p:nvPicPr>
          <p:cNvPr id="12" name="Picture 2" descr="https://meataspa.ru/wp-content/uploads/osobennosti-oblasti-predplechya.jpg"/>
          <p:cNvPicPr>
            <a:picLocks noChangeAspect="1" noChangeArrowheads="1"/>
          </p:cNvPicPr>
          <p:nvPr/>
        </p:nvPicPr>
        <p:blipFill>
          <a:blip r:embed="rId5" cstate="print"/>
          <a:srcRect/>
          <a:stretch>
            <a:fillRect/>
          </a:stretch>
        </p:blipFill>
        <p:spPr bwMode="auto">
          <a:xfrm>
            <a:off x="5824176" y="4292477"/>
            <a:ext cx="4353960" cy="2057247"/>
          </a:xfrm>
          <a:prstGeom prst="rect">
            <a:avLst/>
          </a:prstGeom>
          <a:noFill/>
        </p:spPr>
      </p:pic>
      <p:pic>
        <p:nvPicPr>
          <p:cNvPr id="10241" name="Picture 1"/>
          <p:cNvPicPr>
            <a:picLocks noChangeAspect="1" noChangeArrowheads="1"/>
          </p:cNvPicPr>
          <p:nvPr/>
        </p:nvPicPr>
        <p:blipFill>
          <a:blip r:embed="rId6" cstate="print"/>
          <a:srcRect/>
          <a:stretch>
            <a:fillRect/>
          </a:stretch>
        </p:blipFill>
        <p:spPr bwMode="auto">
          <a:xfrm>
            <a:off x="2496503" y="4137660"/>
            <a:ext cx="3080111" cy="2461260"/>
          </a:xfrm>
          <a:prstGeom prst="rect">
            <a:avLst/>
          </a:prstGeom>
          <a:noFill/>
          <a:ln w="9525">
            <a:noFill/>
            <a:miter lim="800000"/>
            <a:headEnd/>
            <a:tailEnd/>
          </a:ln>
        </p:spPr>
      </p:pic>
    </p:spTree>
    <p:extLst>
      <p:ext uri="{BB962C8B-B14F-4D97-AF65-F5344CB8AC3E}">
        <p14:creationId xmlns="" xmlns:p14="http://schemas.microsoft.com/office/powerpoint/2010/main" val="13914362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TotalTime>
  <Words>823</Words>
  <Application>Microsoft Office PowerPoint</Application>
  <PresentationFormat>Произвольный</PresentationFormat>
  <Paragraphs>185</Paragraphs>
  <Slides>13</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01</dc:creator>
  <cp:lastModifiedBy>79517</cp:lastModifiedBy>
  <cp:revision>74</cp:revision>
  <cp:lastPrinted>2023-01-31T14:01:44Z</cp:lastPrinted>
  <dcterms:created xsi:type="dcterms:W3CDTF">2023-01-28T07:53:49Z</dcterms:created>
  <dcterms:modified xsi:type="dcterms:W3CDTF">2023-04-05T14:10:14Z</dcterms:modified>
</cp:coreProperties>
</file>