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846" r:id="rId3"/>
    <p:sldMasterId id="2147483858" r:id="rId4"/>
    <p:sldMasterId id="2147483872" r:id="rId5"/>
    <p:sldMasterId id="2147483927" r:id="rId6"/>
    <p:sldMasterId id="2147483970" r:id="rId7"/>
    <p:sldMasterId id="2147483982" r:id="rId8"/>
    <p:sldMasterId id="2147483996" r:id="rId9"/>
  </p:sldMasterIdLst>
  <p:notesMasterIdLst>
    <p:notesMasterId r:id="rId38"/>
  </p:notesMasterIdLst>
  <p:sldIdLst>
    <p:sldId id="737" r:id="rId10"/>
    <p:sldId id="1202" r:id="rId11"/>
    <p:sldId id="739" r:id="rId12"/>
    <p:sldId id="437" r:id="rId13"/>
    <p:sldId id="1203" r:id="rId14"/>
    <p:sldId id="1204" r:id="rId15"/>
    <p:sldId id="1205" r:id="rId16"/>
    <p:sldId id="748" r:id="rId17"/>
    <p:sldId id="1165" r:id="rId18"/>
    <p:sldId id="1181" r:id="rId19"/>
    <p:sldId id="1185" r:id="rId20"/>
    <p:sldId id="1195" r:id="rId21"/>
    <p:sldId id="1213" r:id="rId22"/>
    <p:sldId id="740" r:id="rId23"/>
    <p:sldId id="1159" r:id="rId24"/>
    <p:sldId id="1160" r:id="rId25"/>
    <p:sldId id="1161" r:id="rId26"/>
    <p:sldId id="745" r:id="rId27"/>
    <p:sldId id="1162" r:id="rId28"/>
    <p:sldId id="1196" r:id="rId29"/>
    <p:sldId id="1157" r:id="rId30"/>
    <p:sldId id="1209" r:id="rId31"/>
    <p:sldId id="1210" r:id="rId32"/>
    <p:sldId id="1211" r:id="rId33"/>
    <p:sldId id="1212" r:id="rId34"/>
    <p:sldId id="1207" r:id="rId35"/>
    <p:sldId id="1164" r:id="rId36"/>
    <p:sldId id="754" r:id="rId37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на" initials="ФЕ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771"/>
    <a:srgbClr val="A50021"/>
    <a:srgbClr val="203864"/>
    <a:srgbClr val="0033CC"/>
    <a:srgbClr val="89D0F3"/>
    <a:srgbClr val="66CCFF"/>
    <a:srgbClr val="94E5FE"/>
    <a:srgbClr val="0E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90" y="84"/>
      </p:cViewPr>
      <p:guideLst>
        <p:guide orient="horz" pos="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3D9D35-C351-408E-86A5-127916C29395}" type="doc">
      <dgm:prSet loTypeId="urn:microsoft.com/office/officeart/2005/8/layout/vList3" loCatId="list" qsTypeId="urn:microsoft.com/office/officeart/2005/8/quickstyle/3d2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4E45D6A-1F5C-46D0-AFBD-07366E36B1E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i="0" baseline="0" dirty="0">
              <a:solidFill>
                <a:schemeClr val="tx1"/>
              </a:solidFill>
            </a:rPr>
            <a:t>Федеральный проект «Современная школа»</a:t>
          </a:r>
        </a:p>
        <a:p>
          <a:r>
            <a:rPr lang="ru-RU" sz="1800" b="1" i="0" baseline="0" dirty="0">
              <a:solidFill>
                <a:schemeClr val="tx1"/>
              </a:solidFill>
            </a:rPr>
            <a:t>Концепция преподавания общеобразовательных дисциплин с учетом профессиональной направленности программ СПО, реализуемых на базе основного общего образования </a:t>
          </a:r>
          <a:endParaRPr lang="ru-RU" sz="1800" b="1" dirty="0">
            <a:solidFill>
              <a:schemeClr val="tx1"/>
            </a:solidFill>
          </a:endParaRPr>
        </a:p>
      </dgm:t>
    </dgm:pt>
    <dgm:pt modelId="{92D76AED-0E94-4B16-B5C2-B37A569FA563}" type="parTrans" cxnId="{C1FEEEF4-145D-4852-816A-73F77560CAAC}">
      <dgm:prSet/>
      <dgm:spPr/>
      <dgm:t>
        <a:bodyPr/>
        <a:lstStyle/>
        <a:p>
          <a:endParaRPr lang="ru-RU"/>
        </a:p>
      </dgm:t>
    </dgm:pt>
    <dgm:pt modelId="{FB01AF66-AFBD-4CBF-8C4E-44A723D35C1B}" type="sibTrans" cxnId="{C1FEEEF4-145D-4852-816A-73F77560CAAC}">
      <dgm:prSet/>
      <dgm:spPr/>
      <dgm:t>
        <a:bodyPr/>
        <a:lstStyle/>
        <a:p>
          <a:endParaRPr lang="ru-RU"/>
        </a:p>
      </dgm:t>
    </dgm:pt>
    <dgm:pt modelId="{71921575-C407-4B25-9AB0-0AF2AED1DB7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i="0" baseline="0">
              <a:solidFill>
                <a:schemeClr val="tx1"/>
              </a:solidFill>
            </a:rPr>
            <a:t>Актуализированные ФГОС СПО</a:t>
          </a:r>
          <a:endParaRPr lang="ru-RU" sz="2400" b="1" dirty="0">
            <a:solidFill>
              <a:schemeClr val="tx1"/>
            </a:solidFill>
          </a:endParaRPr>
        </a:p>
      </dgm:t>
    </dgm:pt>
    <dgm:pt modelId="{912C59F4-68D5-4DDE-875D-5F04AECEC675}" type="parTrans" cxnId="{59A2F9B0-27C8-4D75-B8C6-8E7D678E7D0D}">
      <dgm:prSet/>
      <dgm:spPr/>
      <dgm:t>
        <a:bodyPr/>
        <a:lstStyle/>
        <a:p>
          <a:endParaRPr lang="ru-RU"/>
        </a:p>
      </dgm:t>
    </dgm:pt>
    <dgm:pt modelId="{F0AB6FDC-5E5D-4C99-A33E-C0C4134EE335}" type="sibTrans" cxnId="{59A2F9B0-27C8-4D75-B8C6-8E7D678E7D0D}">
      <dgm:prSet/>
      <dgm:spPr/>
      <dgm:t>
        <a:bodyPr/>
        <a:lstStyle/>
        <a:p>
          <a:endParaRPr lang="ru-RU"/>
        </a:p>
      </dgm:t>
    </dgm:pt>
    <dgm:pt modelId="{672762FB-9ADA-45A1-A081-809FA96417CA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>
              <a:solidFill>
                <a:schemeClr val="tx1"/>
              </a:solidFill>
            </a:rPr>
            <a:t>Обновление ФГОС СОО</a:t>
          </a:r>
          <a:endParaRPr lang="ru-RU" sz="2400" b="1" dirty="0">
            <a:solidFill>
              <a:schemeClr val="tx1"/>
            </a:solidFill>
          </a:endParaRPr>
        </a:p>
      </dgm:t>
    </dgm:pt>
    <dgm:pt modelId="{DD5BC26F-FA45-45E7-B1E7-8B2D17AE1DB7}" type="parTrans" cxnId="{40B05C94-FD5A-483B-8107-893968B6EF20}">
      <dgm:prSet/>
      <dgm:spPr/>
      <dgm:t>
        <a:bodyPr/>
        <a:lstStyle/>
        <a:p>
          <a:endParaRPr lang="ru-RU"/>
        </a:p>
      </dgm:t>
    </dgm:pt>
    <dgm:pt modelId="{98E0232A-C4CA-4DD8-B7D3-95F19866B68C}" type="sibTrans" cxnId="{40B05C94-FD5A-483B-8107-893968B6EF20}">
      <dgm:prSet/>
      <dgm:spPr/>
      <dgm:t>
        <a:bodyPr/>
        <a:lstStyle/>
        <a:p>
          <a:endParaRPr lang="ru-RU"/>
        </a:p>
      </dgm:t>
    </dgm:pt>
    <dgm:pt modelId="{2D4D6F95-E6D4-40E1-A7F4-4D6AC58A5506}" type="pres">
      <dgm:prSet presAssocID="{D93D9D35-C351-408E-86A5-127916C29395}" presName="linearFlow" presStyleCnt="0">
        <dgm:presLayoutVars>
          <dgm:dir/>
          <dgm:resizeHandles val="exact"/>
        </dgm:presLayoutVars>
      </dgm:prSet>
      <dgm:spPr/>
    </dgm:pt>
    <dgm:pt modelId="{3EB2262C-8997-480E-988A-A289E94D786D}" type="pres">
      <dgm:prSet presAssocID="{64E45D6A-1F5C-46D0-AFBD-07366E36B1E9}" presName="composite" presStyleCnt="0"/>
      <dgm:spPr/>
    </dgm:pt>
    <dgm:pt modelId="{DF031823-472A-4C3A-80D1-2B0090354A13}" type="pres">
      <dgm:prSet presAssocID="{64E45D6A-1F5C-46D0-AFBD-07366E36B1E9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1CFCCE87-0668-4FCD-88B5-785650A80B74}" type="pres">
      <dgm:prSet presAssocID="{64E45D6A-1F5C-46D0-AFBD-07366E36B1E9}" presName="txShp" presStyleLbl="node1" presStyleIdx="0" presStyleCnt="3" custScaleY="103479">
        <dgm:presLayoutVars>
          <dgm:bulletEnabled val="1"/>
        </dgm:presLayoutVars>
      </dgm:prSet>
      <dgm:spPr/>
    </dgm:pt>
    <dgm:pt modelId="{E55D7169-A5B7-45E7-8683-8E6AEA518AE5}" type="pres">
      <dgm:prSet presAssocID="{FB01AF66-AFBD-4CBF-8C4E-44A723D35C1B}" presName="spacing" presStyleCnt="0"/>
      <dgm:spPr/>
    </dgm:pt>
    <dgm:pt modelId="{E71689AC-963C-4458-AB8F-2B857840A815}" type="pres">
      <dgm:prSet presAssocID="{71921575-C407-4B25-9AB0-0AF2AED1DB76}" presName="composite" presStyleCnt="0"/>
      <dgm:spPr/>
    </dgm:pt>
    <dgm:pt modelId="{B331D9B6-2FDB-47A2-90FF-1869E3818AD5}" type="pres">
      <dgm:prSet presAssocID="{71921575-C407-4B25-9AB0-0AF2AED1DB7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A346561-DC02-4877-AD4E-E5BB7F040221}" type="pres">
      <dgm:prSet presAssocID="{71921575-C407-4B25-9AB0-0AF2AED1DB76}" presName="txShp" presStyleLbl="node1" presStyleIdx="1" presStyleCnt="3">
        <dgm:presLayoutVars>
          <dgm:bulletEnabled val="1"/>
        </dgm:presLayoutVars>
      </dgm:prSet>
      <dgm:spPr/>
    </dgm:pt>
    <dgm:pt modelId="{BEF21470-7768-4F9E-9EBB-03669F9F4702}" type="pres">
      <dgm:prSet presAssocID="{F0AB6FDC-5E5D-4C99-A33E-C0C4134EE335}" presName="spacing" presStyleCnt="0"/>
      <dgm:spPr/>
    </dgm:pt>
    <dgm:pt modelId="{49584B5A-495A-49D8-98EB-9BB1A450642A}" type="pres">
      <dgm:prSet presAssocID="{672762FB-9ADA-45A1-A081-809FA96417CA}" presName="composite" presStyleCnt="0"/>
      <dgm:spPr/>
    </dgm:pt>
    <dgm:pt modelId="{28310E22-2F6C-4F57-A7E2-4170D71DE071}" type="pres">
      <dgm:prSet presAssocID="{672762FB-9ADA-45A1-A081-809FA96417CA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2A20154-2014-4622-91E1-FE43AF972CC5}" type="pres">
      <dgm:prSet presAssocID="{672762FB-9ADA-45A1-A081-809FA96417CA}" presName="txShp" presStyleLbl="node1" presStyleIdx="2" presStyleCnt="3" custLinFactNeighborX="436" custLinFactNeighborY="-2344">
        <dgm:presLayoutVars>
          <dgm:bulletEnabled val="1"/>
        </dgm:presLayoutVars>
      </dgm:prSet>
      <dgm:spPr/>
    </dgm:pt>
  </dgm:ptLst>
  <dgm:cxnLst>
    <dgm:cxn modelId="{0184F566-E64A-4E4B-BDE6-1585D685E33E}" type="presOf" srcId="{672762FB-9ADA-45A1-A081-809FA96417CA}" destId="{62A20154-2014-4622-91E1-FE43AF972CC5}" srcOrd="0" destOrd="0" presId="urn:microsoft.com/office/officeart/2005/8/layout/vList3"/>
    <dgm:cxn modelId="{40B05C94-FD5A-483B-8107-893968B6EF20}" srcId="{D93D9D35-C351-408E-86A5-127916C29395}" destId="{672762FB-9ADA-45A1-A081-809FA96417CA}" srcOrd="2" destOrd="0" parTransId="{DD5BC26F-FA45-45E7-B1E7-8B2D17AE1DB7}" sibTransId="{98E0232A-C4CA-4DD8-B7D3-95F19866B68C}"/>
    <dgm:cxn modelId="{59A2F9B0-27C8-4D75-B8C6-8E7D678E7D0D}" srcId="{D93D9D35-C351-408E-86A5-127916C29395}" destId="{71921575-C407-4B25-9AB0-0AF2AED1DB76}" srcOrd="1" destOrd="0" parTransId="{912C59F4-68D5-4DDE-875D-5F04AECEC675}" sibTransId="{F0AB6FDC-5E5D-4C99-A33E-C0C4134EE335}"/>
    <dgm:cxn modelId="{18C43FD8-D9C7-4DF4-876B-5826915F03F9}" type="presOf" srcId="{64E45D6A-1F5C-46D0-AFBD-07366E36B1E9}" destId="{1CFCCE87-0668-4FCD-88B5-785650A80B74}" srcOrd="0" destOrd="0" presId="urn:microsoft.com/office/officeart/2005/8/layout/vList3"/>
    <dgm:cxn modelId="{255238DB-10DE-4843-A1FC-E90A66D025A9}" type="presOf" srcId="{D93D9D35-C351-408E-86A5-127916C29395}" destId="{2D4D6F95-E6D4-40E1-A7F4-4D6AC58A5506}" srcOrd="0" destOrd="0" presId="urn:microsoft.com/office/officeart/2005/8/layout/vList3"/>
    <dgm:cxn modelId="{312C68ED-9610-4078-9967-BD540FF34429}" type="presOf" srcId="{71921575-C407-4B25-9AB0-0AF2AED1DB76}" destId="{0A346561-DC02-4877-AD4E-E5BB7F040221}" srcOrd="0" destOrd="0" presId="urn:microsoft.com/office/officeart/2005/8/layout/vList3"/>
    <dgm:cxn modelId="{C1FEEEF4-145D-4852-816A-73F77560CAAC}" srcId="{D93D9D35-C351-408E-86A5-127916C29395}" destId="{64E45D6A-1F5C-46D0-AFBD-07366E36B1E9}" srcOrd="0" destOrd="0" parTransId="{92D76AED-0E94-4B16-B5C2-B37A569FA563}" sibTransId="{FB01AF66-AFBD-4CBF-8C4E-44A723D35C1B}"/>
    <dgm:cxn modelId="{AFA445DD-6CF6-43E5-9EBE-193EB8214767}" type="presParOf" srcId="{2D4D6F95-E6D4-40E1-A7F4-4D6AC58A5506}" destId="{3EB2262C-8997-480E-988A-A289E94D786D}" srcOrd="0" destOrd="0" presId="urn:microsoft.com/office/officeart/2005/8/layout/vList3"/>
    <dgm:cxn modelId="{3A2C9C34-89EF-45B5-A26C-30A33220BE0A}" type="presParOf" srcId="{3EB2262C-8997-480E-988A-A289E94D786D}" destId="{DF031823-472A-4C3A-80D1-2B0090354A13}" srcOrd="0" destOrd="0" presId="urn:microsoft.com/office/officeart/2005/8/layout/vList3"/>
    <dgm:cxn modelId="{AC56F753-2F37-42A2-9B38-91794FA94D39}" type="presParOf" srcId="{3EB2262C-8997-480E-988A-A289E94D786D}" destId="{1CFCCE87-0668-4FCD-88B5-785650A80B74}" srcOrd="1" destOrd="0" presId="urn:microsoft.com/office/officeart/2005/8/layout/vList3"/>
    <dgm:cxn modelId="{1E0591FB-050B-4365-97E1-6253D5804BD1}" type="presParOf" srcId="{2D4D6F95-E6D4-40E1-A7F4-4D6AC58A5506}" destId="{E55D7169-A5B7-45E7-8683-8E6AEA518AE5}" srcOrd="1" destOrd="0" presId="urn:microsoft.com/office/officeart/2005/8/layout/vList3"/>
    <dgm:cxn modelId="{F5F601D8-5B18-45BF-896A-643477EC0FDF}" type="presParOf" srcId="{2D4D6F95-E6D4-40E1-A7F4-4D6AC58A5506}" destId="{E71689AC-963C-4458-AB8F-2B857840A815}" srcOrd="2" destOrd="0" presId="urn:microsoft.com/office/officeart/2005/8/layout/vList3"/>
    <dgm:cxn modelId="{DBB80F4A-FD79-4CD9-B7BE-3FE521E0BD19}" type="presParOf" srcId="{E71689AC-963C-4458-AB8F-2B857840A815}" destId="{B331D9B6-2FDB-47A2-90FF-1869E3818AD5}" srcOrd="0" destOrd="0" presId="urn:microsoft.com/office/officeart/2005/8/layout/vList3"/>
    <dgm:cxn modelId="{10EC1121-4C88-4F21-BFF0-587D4977298F}" type="presParOf" srcId="{E71689AC-963C-4458-AB8F-2B857840A815}" destId="{0A346561-DC02-4877-AD4E-E5BB7F040221}" srcOrd="1" destOrd="0" presId="urn:microsoft.com/office/officeart/2005/8/layout/vList3"/>
    <dgm:cxn modelId="{4B4C0480-D61E-4E38-9364-549376DB19B6}" type="presParOf" srcId="{2D4D6F95-E6D4-40E1-A7F4-4D6AC58A5506}" destId="{BEF21470-7768-4F9E-9EBB-03669F9F4702}" srcOrd="3" destOrd="0" presId="urn:microsoft.com/office/officeart/2005/8/layout/vList3"/>
    <dgm:cxn modelId="{00218182-DD31-4B45-AD94-88C7ED5758D8}" type="presParOf" srcId="{2D4D6F95-E6D4-40E1-A7F4-4D6AC58A5506}" destId="{49584B5A-495A-49D8-98EB-9BB1A450642A}" srcOrd="4" destOrd="0" presId="urn:microsoft.com/office/officeart/2005/8/layout/vList3"/>
    <dgm:cxn modelId="{0E710D90-3CAC-48D2-BF49-7823DAA45A7F}" type="presParOf" srcId="{49584B5A-495A-49D8-98EB-9BB1A450642A}" destId="{28310E22-2F6C-4F57-A7E2-4170D71DE071}" srcOrd="0" destOrd="0" presId="urn:microsoft.com/office/officeart/2005/8/layout/vList3"/>
    <dgm:cxn modelId="{CE4ECA17-BD24-43A4-90A2-BABFDFD91DB7}" type="presParOf" srcId="{49584B5A-495A-49D8-98EB-9BB1A450642A}" destId="{62A20154-2014-4622-91E1-FE43AF972C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5661D-5018-40DF-B863-97B797C875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177D3-8AF0-4FFC-9BD5-CAA37656EC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i="1" dirty="0"/>
            <a:t>Приоритетное направление развития системы среднего профессионального образования </a:t>
          </a:r>
          <a:r>
            <a:rPr lang="ru-RU" sz="1800" dirty="0"/>
            <a:t>- </a:t>
          </a:r>
          <a:r>
            <a:rPr lang="ru-RU" sz="1800" dirty="0">
              <a:solidFill>
                <a:srgbClr val="C00000"/>
              </a:solidFill>
            </a:rPr>
            <a:t>внедрение методик преподавания общеобразовательных дисциплин с учетом профессиональной направленности программ среднего профессионального образования</a:t>
          </a:r>
          <a:r>
            <a:rPr lang="ru-RU" sz="1800" dirty="0"/>
            <a:t>, реализуемых на базе основного общего образования, предусматривающих интенсивную общеобразовательную подготовку обучающихся с включением прикладных модулей, соответствующих профессиональной направленности, в </a:t>
          </a:r>
          <a:r>
            <a:rPr lang="ru-RU" sz="1800" dirty="0" err="1"/>
            <a:t>т.ч</a:t>
          </a:r>
          <a:r>
            <a:rPr lang="ru-RU" sz="1800" dirty="0"/>
            <a:t>. с учетом применения дистанционных образовательных технологий и электронного обучения в образовательных организациях, реализующих программы СПО.</a:t>
          </a:r>
          <a:endParaRPr lang="en-US" sz="1800" dirty="0"/>
        </a:p>
      </dgm:t>
    </dgm:pt>
    <dgm:pt modelId="{2AFA3C32-6136-4347-B7AA-6994743A616E}" type="parTrans" cxnId="{DA2274BA-98FB-4CC6-88F4-5D8F317FACCC}">
      <dgm:prSet/>
      <dgm:spPr/>
      <dgm:t>
        <a:bodyPr/>
        <a:lstStyle/>
        <a:p>
          <a:endParaRPr lang="en-US"/>
        </a:p>
      </dgm:t>
    </dgm:pt>
    <dgm:pt modelId="{B3D0641E-2908-40BC-863D-B290F9848491}" type="sibTrans" cxnId="{DA2274BA-98FB-4CC6-88F4-5D8F317FAC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A73E10-0BB3-4E0A-B9D1-631316AE7037}">
      <dgm:prSet custT="1"/>
      <dgm:spPr/>
      <dgm:t>
        <a:bodyPr/>
        <a:lstStyle/>
        <a:p>
          <a:pPr>
            <a:lnSpc>
              <a:spcPct val="100000"/>
            </a:lnSpc>
            <a:spcAft>
              <a:spcPct val="35000"/>
            </a:spcAft>
          </a:pPr>
          <a:r>
            <a:rPr lang="ru-RU" sz="1800" b="1" i="1" dirty="0"/>
            <a:t>Результат:</a:t>
          </a:r>
          <a:r>
            <a:rPr lang="ru-RU" sz="1800" b="1" dirty="0"/>
            <a:t> </a:t>
          </a:r>
          <a:r>
            <a:rPr lang="ru-RU" sz="1800" dirty="0"/>
            <a:t>к </a:t>
          </a:r>
          <a:r>
            <a:rPr lang="ru-RU" sz="1800" b="1" dirty="0">
              <a:solidFill>
                <a:srgbClr val="C00000"/>
              </a:solidFill>
            </a:rPr>
            <a:t>2024 году </a:t>
          </a:r>
          <a:r>
            <a:rPr lang="ru-RU" sz="1800" dirty="0"/>
            <a:t>во всех образовательных организациях, реализующих программы СПО (</a:t>
          </a:r>
          <a:r>
            <a:rPr lang="ru-RU" sz="1800" b="1" dirty="0">
              <a:solidFill>
                <a:srgbClr val="C00000"/>
              </a:solidFill>
            </a:rPr>
            <a:t>100 %</a:t>
          </a:r>
          <a:r>
            <a:rPr lang="ru-RU" sz="1800" dirty="0"/>
            <a:t>), внедрены методики преподавания общеобразовательных дисциплин с учетом профессиональной направленности программ среднего СПО.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>
              <a:solidFill>
                <a:srgbClr val="C00000"/>
              </a:solidFill>
            </a:rPr>
            <a:t>2023 год – 50 % ПОО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i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1" dirty="0"/>
            <a:t>Вологодская область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1" dirty="0"/>
            <a:t>РП «Современная школа»</a:t>
          </a:r>
          <a:r>
            <a:rPr lang="ru-RU" sz="1800" i="1" dirty="0"/>
            <a:t>: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2000" b="1" dirty="0">
              <a:solidFill>
                <a:srgbClr val="C00000"/>
              </a:solidFill>
            </a:rPr>
            <a:t>2022 год – 25 % (8 ПОО)</a:t>
          </a:r>
          <a:endParaRPr kumimoji="0" lang="ru-RU" sz="2000" b="1" i="0" u="none" strike="noStrike" cap="none" spc="0" normalizeH="0" baseline="0" noProof="0" dirty="0">
            <a:ln>
              <a:noFill/>
            </a:ln>
            <a:solidFill>
              <a:srgbClr val="C0000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2000" b="1" u="sng" dirty="0">
              <a:solidFill>
                <a:srgbClr val="C00000"/>
              </a:solidFill>
              <a:latin typeface="Calibri"/>
            </a:rPr>
            <a:t>2023 год – 53 % (17 ПОО)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800" dirty="0">
              <a:solidFill>
                <a:prstClr val="black"/>
              </a:solidFill>
              <a:latin typeface="Calibri"/>
            </a:rPr>
            <a:t>2024 год – 22 % (7 ПОО)</a:t>
          </a:r>
          <a:endParaRPr lang="en-US" sz="1800" dirty="0"/>
        </a:p>
      </dgm:t>
    </dgm:pt>
    <dgm:pt modelId="{970FC655-22C8-4DCA-8592-2E8CFB69BCF2}" type="parTrans" cxnId="{2575DEB4-D420-4D95-8AE4-41A9E43CD83F}">
      <dgm:prSet/>
      <dgm:spPr/>
      <dgm:t>
        <a:bodyPr/>
        <a:lstStyle/>
        <a:p>
          <a:endParaRPr lang="en-US"/>
        </a:p>
      </dgm:t>
    </dgm:pt>
    <dgm:pt modelId="{BB12109F-9E27-47EC-9124-8C76928DAB65}" type="sibTrans" cxnId="{2575DEB4-D420-4D95-8AE4-41A9E43CD83F}">
      <dgm:prSet/>
      <dgm:spPr/>
      <dgm:t>
        <a:bodyPr/>
        <a:lstStyle/>
        <a:p>
          <a:endParaRPr lang="en-US"/>
        </a:p>
      </dgm:t>
    </dgm:pt>
    <dgm:pt modelId="{FABEA943-8FA9-4BD6-9DB8-68FDA937076A}" type="pres">
      <dgm:prSet presAssocID="{EE25661D-5018-40DF-B863-97B797C875AC}" presName="root" presStyleCnt="0">
        <dgm:presLayoutVars>
          <dgm:dir/>
          <dgm:resizeHandles val="exact"/>
        </dgm:presLayoutVars>
      </dgm:prSet>
      <dgm:spPr/>
    </dgm:pt>
    <dgm:pt modelId="{A0FC6D4F-046F-40AB-B238-80A6BECF42B4}" type="pres">
      <dgm:prSet presAssocID="{EE25661D-5018-40DF-B863-97B797C875AC}" presName="container" presStyleCnt="0">
        <dgm:presLayoutVars>
          <dgm:dir/>
          <dgm:resizeHandles val="exact"/>
        </dgm:presLayoutVars>
      </dgm:prSet>
      <dgm:spPr/>
    </dgm:pt>
    <dgm:pt modelId="{10328772-B314-485E-8957-5704F91FBA37}" type="pres">
      <dgm:prSet presAssocID="{AB6177D3-8AF0-4FFC-9BD5-CAA37656ECBB}" presName="compNode" presStyleCnt="0"/>
      <dgm:spPr/>
    </dgm:pt>
    <dgm:pt modelId="{A2F534D6-4403-48E2-8E92-B7BC3635BD65}" type="pres">
      <dgm:prSet presAssocID="{AB6177D3-8AF0-4FFC-9BD5-CAA37656ECBB}" presName="iconBgRect" presStyleLbl="bgShp" presStyleIdx="0" presStyleCnt="2" custScaleX="76128" custScaleY="66405"/>
      <dgm:spPr/>
    </dgm:pt>
    <dgm:pt modelId="{5D39860F-E498-4175-814E-A2F9CDBE68F3}" type="pres">
      <dgm:prSet presAssocID="{AB6177D3-8AF0-4FFC-9BD5-CAA37656ECBB}" presName="iconRect" presStyleLbl="node1" presStyleIdx="0" presStyleCnt="2" custScaleX="171465" custScaleY="1526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8B91E652-2E1E-43B5-B4B0-2ECB0C5CD635}" type="pres">
      <dgm:prSet presAssocID="{AB6177D3-8AF0-4FFC-9BD5-CAA37656ECBB}" presName="spaceRect" presStyleCnt="0"/>
      <dgm:spPr/>
    </dgm:pt>
    <dgm:pt modelId="{6DBB7AB9-CA9F-4220-A514-B8A34710BE4B}" type="pres">
      <dgm:prSet presAssocID="{AB6177D3-8AF0-4FFC-9BD5-CAA37656ECBB}" presName="textRect" presStyleLbl="revTx" presStyleIdx="0" presStyleCnt="2" custScaleX="117538" custScaleY="98221">
        <dgm:presLayoutVars>
          <dgm:chMax val="1"/>
          <dgm:chPref val="1"/>
        </dgm:presLayoutVars>
      </dgm:prSet>
      <dgm:spPr/>
    </dgm:pt>
    <dgm:pt modelId="{C1D33CDB-52F7-4F07-BD22-1A6F06026E51}" type="pres">
      <dgm:prSet presAssocID="{B3D0641E-2908-40BC-863D-B290F9848491}" presName="sibTrans" presStyleLbl="sibTrans2D1" presStyleIdx="0" presStyleCnt="0"/>
      <dgm:spPr/>
    </dgm:pt>
    <dgm:pt modelId="{1C84B0B6-B1A3-4C56-85A5-03B1AA6F0943}" type="pres">
      <dgm:prSet presAssocID="{8FA73E10-0BB3-4E0A-B9D1-631316AE7037}" presName="compNode" presStyleCnt="0"/>
      <dgm:spPr/>
    </dgm:pt>
    <dgm:pt modelId="{2DB8E7F6-00BD-4A22-A42F-4CFB6C6A237F}" type="pres">
      <dgm:prSet presAssocID="{8FA73E10-0BB3-4E0A-B9D1-631316AE7037}" presName="iconBgRect" presStyleLbl="bgShp" presStyleIdx="1" presStyleCnt="2"/>
      <dgm:spPr/>
    </dgm:pt>
    <dgm:pt modelId="{B4A0A34C-020D-41E4-A3FC-F6E090D1EC35}" type="pres">
      <dgm:prSet presAssocID="{8FA73E10-0BB3-4E0A-B9D1-631316AE7037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Школьный класс"/>
        </a:ext>
      </dgm:extLst>
    </dgm:pt>
    <dgm:pt modelId="{A11CA3B9-1EDF-408B-A841-16B8ACD7C29E}" type="pres">
      <dgm:prSet presAssocID="{8FA73E10-0BB3-4E0A-B9D1-631316AE7037}" presName="spaceRect" presStyleCnt="0"/>
      <dgm:spPr/>
    </dgm:pt>
    <dgm:pt modelId="{7A80C685-49C5-458C-932C-4D52DC6E47D1}" type="pres">
      <dgm:prSet presAssocID="{8FA73E10-0BB3-4E0A-B9D1-631316AE703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DFA279C-A64C-4185-A171-FBA15BC12338}" type="presOf" srcId="{EE25661D-5018-40DF-B863-97B797C875AC}" destId="{FABEA943-8FA9-4BD6-9DB8-68FDA937076A}" srcOrd="0" destOrd="0" presId="urn:microsoft.com/office/officeart/2018/2/layout/IconCircleList"/>
    <dgm:cxn modelId="{2575DEB4-D420-4D95-8AE4-41A9E43CD83F}" srcId="{EE25661D-5018-40DF-B863-97B797C875AC}" destId="{8FA73E10-0BB3-4E0A-B9D1-631316AE7037}" srcOrd="1" destOrd="0" parTransId="{970FC655-22C8-4DCA-8592-2E8CFB69BCF2}" sibTransId="{BB12109F-9E27-47EC-9124-8C76928DAB65}"/>
    <dgm:cxn modelId="{DA2274BA-98FB-4CC6-88F4-5D8F317FACCC}" srcId="{EE25661D-5018-40DF-B863-97B797C875AC}" destId="{AB6177D3-8AF0-4FFC-9BD5-CAA37656ECBB}" srcOrd="0" destOrd="0" parTransId="{2AFA3C32-6136-4347-B7AA-6994743A616E}" sibTransId="{B3D0641E-2908-40BC-863D-B290F9848491}"/>
    <dgm:cxn modelId="{30CE55BF-5677-4CBE-819D-DF09CDE3D77D}" type="presOf" srcId="{B3D0641E-2908-40BC-863D-B290F9848491}" destId="{C1D33CDB-52F7-4F07-BD22-1A6F06026E51}" srcOrd="0" destOrd="0" presId="urn:microsoft.com/office/officeart/2018/2/layout/IconCircleList"/>
    <dgm:cxn modelId="{1CFDA1FA-7464-4BC4-83D1-D7720832FA17}" type="presOf" srcId="{8FA73E10-0BB3-4E0A-B9D1-631316AE7037}" destId="{7A80C685-49C5-458C-932C-4D52DC6E47D1}" srcOrd="0" destOrd="0" presId="urn:microsoft.com/office/officeart/2018/2/layout/IconCircleList"/>
    <dgm:cxn modelId="{D50AA4FB-424F-4942-ACED-B5A6676D3136}" type="presOf" srcId="{AB6177D3-8AF0-4FFC-9BD5-CAA37656ECBB}" destId="{6DBB7AB9-CA9F-4220-A514-B8A34710BE4B}" srcOrd="0" destOrd="0" presId="urn:microsoft.com/office/officeart/2018/2/layout/IconCircleList"/>
    <dgm:cxn modelId="{AC4A13B1-15AC-4884-873A-58CF4D7A6B92}" type="presParOf" srcId="{FABEA943-8FA9-4BD6-9DB8-68FDA937076A}" destId="{A0FC6D4F-046F-40AB-B238-80A6BECF42B4}" srcOrd="0" destOrd="0" presId="urn:microsoft.com/office/officeart/2018/2/layout/IconCircleList"/>
    <dgm:cxn modelId="{A1333487-8E35-4CA0-9B4E-04E8753FF6CD}" type="presParOf" srcId="{A0FC6D4F-046F-40AB-B238-80A6BECF42B4}" destId="{10328772-B314-485E-8957-5704F91FBA37}" srcOrd="0" destOrd="0" presId="urn:microsoft.com/office/officeart/2018/2/layout/IconCircleList"/>
    <dgm:cxn modelId="{908B4664-E505-421D-A5D4-A990EC6ECE10}" type="presParOf" srcId="{10328772-B314-485E-8957-5704F91FBA37}" destId="{A2F534D6-4403-48E2-8E92-B7BC3635BD65}" srcOrd="0" destOrd="0" presId="urn:microsoft.com/office/officeart/2018/2/layout/IconCircleList"/>
    <dgm:cxn modelId="{65A823F4-7F7C-4A94-85D0-7820C5996287}" type="presParOf" srcId="{10328772-B314-485E-8957-5704F91FBA37}" destId="{5D39860F-E498-4175-814E-A2F9CDBE68F3}" srcOrd="1" destOrd="0" presId="urn:microsoft.com/office/officeart/2018/2/layout/IconCircleList"/>
    <dgm:cxn modelId="{04287AF9-ACDF-4309-8D49-9F8D0F868CF0}" type="presParOf" srcId="{10328772-B314-485E-8957-5704F91FBA37}" destId="{8B91E652-2E1E-43B5-B4B0-2ECB0C5CD635}" srcOrd="2" destOrd="0" presId="urn:microsoft.com/office/officeart/2018/2/layout/IconCircleList"/>
    <dgm:cxn modelId="{90B47361-DAA8-4D99-B663-0F481303C81A}" type="presParOf" srcId="{10328772-B314-485E-8957-5704F91FBA37}" destId="{6DBB7AB9-CA9F-4220-A514-B8A34710BE4B}" srcOrd="3" destOrd="0" presId="urn:microsoft.com/office/officeart/2018/2/layout/IconCircleList"/>
    <dgm:cxn modelId="{52948991-7DE4-4625-B118-E8BF9CA2CC2E}" type="presParOf" srcId="{A0FC6D4F-046F-40AB-B238-80A6BECF42B4}" destId="{C1D33CDB-52F7-4F07-BD22-1A6F06026E51}" srcOrd="1" destOrd="0" presId="urn:microsoft.com/office/officeart/2018/2/layout/IconCircleList"/>
    <dgm:cxn modelId="{B496FCC9-6B76-4B3A-B76C-4444EE362F4B}" type="presParOf" srcId="{A0FC6D4F-046F-40AB-B238-80A6BECF42B4}" destId="{1C84B0B6-B1A3-4C56-85A5-03B1AA6F0943}" srcOrd="2" destOrd="0" presId="urn:microsoft.com/office/officeart/2018/2/layout/IconCircleList"/>
    <dgm:cxn modelId="{6A2BFF72-A270-4043-8AA5-12DA73ED4999}" type="presParOf" srcId="{1C84B0B6-B1A3-4C56-85A5-03B1AA6F0943}" destId="{2DB8E7F6-00BD-4A22-A42F-4CFB6C6A237F}" srcOrd="0" destOrd="0" presId="urn:microsoft.com/office/officeart/2018/2/layout/IconCircleList"/>
    <dgm:cxn modelId="{9FF8ED93-7A85-4AC3-8D8A-5944E3AA94C7}" type="presParOf" srcId="{1C84B0B6-B1A3-4C56-85A5-03B1AA6F0943}" destId="{B4A0A34C-020D-41E4-A3FC-F6E090D1EC35}" srcOrd="1" destOrd="0" presId="urn:microsoft.com/office/officeart/2018/2/layout/IconCircleList"/>
    <dgm:cxn modelId="{EC4FF674-CE45-4678-8B1E-67D02350B843}" type="presParOf" srcId="{1C84B0B6-B1A3-4C56-85A5-03B1AA6F0943}" destId="{A11CA3B9-1EDF-408B-A841-16B8ACD7C29E}" srcOrd="2" destOrd="0" presId="urn:microsoft.com/office/officeart/2018/2/layout/IconCircleList"/>
    <dgm:cxn modelId="{DB26E9E3-99F8-4EB9-A18C-1E811E4A56D1}" type="presParOf" srcId="{1C84B0B6-B1A3-4C56-85A5-03B1AA6F0943}" destId="{7A80C685-49C5-458C-932C-4D52DC6E47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52FF2-C6FE-4E7C-9F18-89CE8C25D3C8}" type="doc">
      <dgm:prSet loTypeId="urn:microsoft.com/office/officeart/2005/8/layout/defaul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B374A71-AA74-4990-AB23-6B6793C34D88}">
      <dgm:prSet custT="1"/>
      <dgm:spPr>
        <a:solidFill>
          <a:schemeClr val="accent5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Цель: </a:t>
          </a:r>
          <a:r>
            <a:rPr lang="ru-RU" sz="1800" dirty="0"/>
            <a:t>повышение качества преподавания общеобразовательных учебных предметов с учетом стратегических направлений (вызовов) развития системы СПО и совершенствование учебного процесса организаций, реализующих  ОП СПО</a:t>
          </a:r>
          <a:endParaRPr lang="en-US" sz="1800" dirty="0"/>
        </a:p>
      </dgm:t>
    </dgm:pt>
    <dgm:pt modelId="{5640CF15-BC5A-477B-A71F-074238E86497}" type="parTrans" cxnId="{ECD65F9A-A402-4428-B740-60AD9C334D12}">
      <dgm:prSet/>
      <dgm:spPr/>
      <dgm:t>
        <a:bodyPr/>
        <a:lstStyle/>
        <a:p>
          <a:endParaRPr lang="en-US" sz="1600"/>
        </a:p>
      </dgm:t>
    </dgm:pt>
    <dgm:pt modelId="{EAC7F34A-CB7F-4DED-A5B3-41A4622A1E1A}" type="sibTrans" cxnId="{ECD65F9A-A402-4428-B740-60AD9C334D12}">
      <dgm:prSet/>
      <dgm:spPr/>
      <dgm:t>
        <a:bodyPr/>
        <a:lstStyle/>
        <a:p>
          <a:endParaRPr lang="en-US" sz="1600"/>
        </a:p>
      </dgm:t>
    </dgm:pt>
    <dgm:pt modelId="{637DE6A0-B7C1-411D-A1CC-C45B9676D361}">
      <dgm:prSet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800" b="1" i="0" baseline="0" dirty="0">
              <a:solidFill>
                <a:srgbClr val="C00000"/>
              </a:solidFill>
            </a:rPr>
            <a:t>Основные направления совершенствования преподавания общеобразовательных дисциплин в системе СПО:</a:t>
          </a:r>
        </a:p>
        <a:p>
          <a:pPr algn="l"/>
          <a:r>
            <a:rPr lang="ru-RU" sz="1800" b="1" i="0" baseline="0" dirty="0"/>
            <a:t>Интенсивная подготовка </a:t>
          </a:r>
        </a:p>
        <a:p>
          <a:pPr algn="l"/>
          <a:r>
            <a:rPr lang="ru-RU" sz="1800" b="1" i="0" baseline="0" dirty="0"/>
            <a:t>Интеграция общеобразовательной профессиональной подготовки</a:t>
          </a:r>
        </a:p>
        <a:p>
          <a:pPr algn="l"/>
          <a:r>
            <a:rPr lang="ru-RU" sz="1800" b="1" i="0" baseline="0" dirty="0"/>
            <a:t>Профессиональная направленность общеобразовательной подготовки</a:t>
          </a:r>
        </a:p>
        <a:p>
          <a:pPr algn="l"/>
          <a:r>
            <a:rPr lang="ru-RU" sz="1800" b="1" i="0" baseline="0" dirty="0"/>
            <a:t>Практическая подготовка, прикладные модули</a:t>
          </a:r>
        </a:p>
        <a:p>
          <a:pPr algn="l"/>
          <a:endParaRPr lang="en-US" sz="1800" b="1" dirty="0"/>
        </a:p>
      </dgm:t>
    </dgm:pt>
    <dgm:pt modelId="{B47A2C95-3D87-4E0D-B29B-04DDAACA288C}" type="parTrans" cxnId="{268D19CB-D707-45AB-BD12-5BF2AA697F70}">
      <dgm:prSet/>
      <dgm:spPr/>
      <dgm:t>
        <a:bodyPr/>
        <a:lstStyle/>
        <a:p>
          <a:endParaRPr lang="en-US" sz="1600"/>
        </a:p>
      </dgm:t>
    </dgm:pt>
    <dgm:pt modelId="{2CAA8D53-C7DC-42AB-AA57-06126F3917CA}" type="sibTrans" cxnId="{268D19CB-D707-45AB-BD12-5BF2AA697F70}">
      <dgm:prSet/>
      <dgm:spPr/>
      <dgm:t>
        <a:bodyPr/>
        <a:lstStyle/>
        <a:p>
          <a:endParaRPr lang="en-US" sz="1600"/>
        </a:p>
      </dgm:t>
    </dgm:pt>
    <dgm:pt modelId="{3238121F-F062-4523-AFA2-D985A0A3FA82}" type="pres">
      <dgm:prSet presAssocID="{7F852FF2-C6FE-4E7C-9F18-89CE8C25D3C8}" presName="diagram" presStyleCnt="0">
        <dgm:presLayoutVars>
          <dgm:dir/>
          <dgm:resizeHandles val="exact"/>
        </dgm:presLayoutVars>
      </dgm:prSet>
      <dgm:spPr/>
    </dgm:pt>
    <dgm:pt modelId="{1D573A8E-9958-49DD-A2E0-D7CD5B49241E}" type="pres">
      <dgm:prSet presAssocID="{BB374A71-AA74-4990-AB23-6B6793C34D88}" presName="node" presStyleLbl="node1" presStyleIdx="0" presStyleCnt="2" custScaleX="99031" custScaleY="60990">
        <dgm:presLayoutVars>
          <dgm:bulletEnabled val="1"/>
        </dgm:presLayoutVars>
      </dgm:prSet>
      <dgm:spPr/>
    </dgm:pt>
    <dgm:pt modelId="{A1CDDAA3-EB3A-468B-A30E-F3A6BDD3E64C}" type="pres">
      <dgm:prSet presAssocID="{EAC7F34A-CB7F-4DED-A5B3-41A4622A1E1A}" presName="sibTrans" presStyleCnt="0"/>
      <dgm:spPr/>
    </dgm:pt>
    <dgm:pt modelId="{854642F5-140C-4E15-8EE4-13873B45408B}" type="pres">
      <dgm:prSet presAssocID="{637DE6A0-B7C1-411D-A1CC-C45B9676D361}" presName="node" presStyleLbl="node1" presStyleIdx="1" presStyleCnt="2">
        <dgm:presLayoutVars>
          <dgm:bulletEnabled val="1"/>
        </dgm:presLayoutVars>
      </dgm:prSet>
      <dgm:spPr/>
    </dgm:pt>
  </dgm:ptLst>
  <dgm:cxnLst>
    <dgm:cxn modelId="{4259E619-8C9A-4C5D-B2D5-E81EB2C375E6}" type="presOf" srcId="{7F852FF2-C6FE-4E7C-9F18-89CE8C25D3C8}" destId="{3238121F-F062-4523-AFA2-D985A0A3FA82}" srcOrd="0" destOrd="0" presId="urn:microsoft.com/office/officeart/2005/8/layout/default"/>
    <dgm:cxn modelId="{E114881C-F24A-4A97-9F87-A24EC9AD4CBB}" type="presOf" srcId="{637DE6A0-B7C1-411D-A1CC-C45B9676D361}" destId="{854642F5-140C-4E15-8EE4-13873B45408B}" srcOrd="0" destOrd="0" presId="urn:microsoft.com/office/officeart/2005/8/layout/default"/>
    <dgm:cxn modelId="{ECD65F9A-A402-4428-B740-60AD9C334D12}" srcId="{7F852FF2-C6FE-4E7C-9F18-89CE8C25D3C8}" destId="{BB374A71-AA74-4990-AB23-6B6793C34D88}" srcOrd="0" destOrd="0" parTransId="{5640CF15-BC5A-477B-A71F-074238E86497}" sibTransId="{EAC7F34A-CB7F-4DED-A5B3-41A4622A1E1A}"/>
    <dgm:cxn modelId="{268D19CB-D707-45AB-BD12-5BF2AA697F70}" srcId="{7F852FF2-C6FE-4E7C-9F18-89CE8C25D3C8}" destId="{637DE6A0-B7C1-411D-A1CC-C45B9676D361}" srcOrd="1" destOrd="0" parTransId="{B47A2C95-3D87-4E0D-B29B-04DDAACA288C}" sibTransId="{2CAA8D53-C7DC-42AB-AA57-06126F3917CA}"/>
    <dgm:cxn modelId="{E836BEFC-CD8A-4C5B-9124-A38ADF13B332}" type="presOf" srcId="{BB374A71-AA74-4990-AB23-6B6793C34D88}" destId="{1D573A8E-9958-49DD-A2E0-D7CD5B49241E}" srcOrd="0" destOrd="0" presId="urn:microsoft.com/office/officeart/2005/8/layout/default"/>
    <dgm:cxn modelId="{5A55684F-E3FD-4D1E-94F3-A7F4DC383B62}" type="presParOf" srcId="{3238121F-F062-4523-AFA2-D985A0A3FA82}" destId="{1D573A8E-9958-49DD-A2E0-D7CD5B49241E}" srcOrd="0" destOrd="0" presId="urn:microsoft.com/office/officeart/2005/8/layout/default"/>
    <dgm:cxn modelId="{644C18C5-45D4-4711-814E-E447502A76FE}" type="presParOf" srcId="{3238121F-F062-4523-AFA2-D985A0A3FA82}" destId="{A1CDDAA3-EB3A-468B-A30E-F3A6BDD3E64C}" srcOrd="1" destOrd="0" presId="urn:microsoft.com/office/officeart/2005/8/layout/default"/>
    <dgm:cxn modelId="{807DE9F8-3FC5-46EE-9C4B-833593171F86}" type="presParOf" srcId="{3238121F-F062-4523-AFA2-D985A0A3FA82}" destId="{854642F5-140C-4E15-8EE4-13873B45408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F2906D-99D4-4246-ADC3-F4016F663C41}" type="doc">
      <dgm:prSet loTypeId="urn:microsoft.com/office/officeart/2005/8/layout/vList5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64ECFCD9-68C2-41C8-B736-1B65FEE9EC43}">
      <dgm:prSet phldrT="[Текст]" custT="1"/>
      <dgm:spPr>
        <a:ln w="6350">
          <a:noFill/>
        </a:ln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Интеграция содержания</a:t>
          </a:r>
          <a:r>
            <a:rPr lang="ru-RU" sz="2000" b="1" dirty="0"/>
            <a:t> ОД с дисциплинами общепрофессионального цикла и профессиональных модулей  </a:t>
          </a:r>
        </a:p>
      </dgm:t>
    </dgm:pt>
    <dgm:pt modelId="{6C6E3109-78B3-4CCF-8DF1-81638CCD230F}" type="parTrans" cxnId="{294ED39F-808F-4D9E-9CE7-08A23E18A1E7}">
      <dgm:prSet/>
      <dgm:spPr/>
      <dgm:t>
        <a:bodyPr/>
        <a:lstStyle/>
        <a:p>
          <a:endParaRPr lang="ru-RU"/>
        </a:p>
      </dgm:t>
    </dgm:pt>
    <dgm:pt modelId="{A185A2B8-2427-4158-BD1B-56C1348E1B67}" type="sibTrans" cxnId="{294ED39F-808F-4D9E-9CE7-08A23E18A1E7}">
      <dgm:prSet/>
      <dgm:spPr/>
      <dgm:t>
        <a:bodyPr/>
        <a:lstStyle/>
        <a:p>
          <a:endParaRPr lang="ru-RU"/>
        </a:p>
      </dgm:t>
    </dgm:pt>
    <dgm:pt modelId="{4B635398-ADA7-4C0A-B289-B9F2BE48C2EA}">
      <dgm:prSet phldrT="[Текст]" custT="1"/>
      <dgm:spPr>
        <a:ln>
          <a:noFill/>
        </a:ln>
      </dgm:spPr>
      <dgm:t>
        <a:bodyPr/>
        <a:lstStyle/>
        <a:p>
          <a:r>
            <a:rPr lang="ru-RU" sz="1800" b="1" i="1" dirty="0">
              <a:solidFill>
                <a:srgbClr val="C00000"/>
              </a:solidFill>
              <a:cs typeface="Times New Roman" panose="02020603050405020304" pitchFamily="18" charset="0"/>
            </a:rPr>
            <a:t>с</a:t>
          </a:r>
          <a:r>
            <a:rPr lang="ru-RU" sz="1800" b="1" i="1" dirty="0">
              <a:solidFill>
                <a:srgbClr val="C00000"/>
              </a:solidFill>
              <a:effectLst/>
              <a:ea typeface="+mn-ea"/>
              <a:cs typeface="Times New Roman" panose="02020603050405020304" pitchFamily="18" charset="0"/>
            </a:rPr>
            <a:t>инхронизация планируемых результатов ФГОС СОО и ФГОС СПО (общие и профессиональные компетенции)</a:t>
          </a:r>
          <a:endParaRPr lang="ru-RU" sz="1800" b="1" i="1" dirty="0">
            <a:solidFill>
              <a:srgbClr val="C00000"/>
            </a:solidFill>
            <a:latin typeface="+mn-lt"/>
          </a:endParaRPr>
        </a:p>
      </dgm:t>
    </dgm:pt>
    <dgm:pt modelId="{0B27551D-2B49-4B2D-92D4-4AD4ADD19C9D}" type="parTrans" cxnId="{CFCAB54F-8A41-4AB7-8807-EC6F99C53D4C}">
      <dgm:prSet/>
      <dgm:spPr/>
      <dgm:t>
        <a:bodyPr/>
        <a:lstStyle/>
        <a:p>
          <a:endParaRPr lang="ru-RU"/>
        </a:p>
      </dgm:t>
    </dgm:pt>
    <dgm:pt modelId="{15D64477-DB8E-464D-901D-3F8285DF09BA}" type="sibTrans" cxnId="{CFCAB54F-8A41-4AB7-8807-EC6F99C53D4C}">
      <dgm:prSet/>
      <dgm:spPr/>
      <dgm:t>
        <a:bodyPr/>
        <a:lstStyle/>
        <a:p>
          <a:endParaRPr lang="ru-RU"/>
        </a:p>
      </dgm:t>
    </dgm:pt>
    <dgm:pt modelId="{78509297-5EA6-4077-8D5E-00295179FA76}">
      <dgm:prSet phldrT="[Текст]" custT="1"/>
      <dgm:spPr>
        <a:ln w="6350">
          <a:noFill/>
        </a:ln>
      </dgm:spPr>
      <dgm:t>
        <a:bodyPr/>
        <a:lstStyle/>
        <a:p>
          <a:r>
            <a:rPr lang="ru-RU" sz="2000" b="1" dirty="0">
              <a:solidFill>
                <a:srgbClr val="C00000"/>
              </a:solidFill>
            </a:rPr>
            <a:t>Профессиональная направленность </a:t>
          </a:r>
          <a:r>
            <a:rPr lang="ru-RU" sz="2000" b="1" dirty="0"/>
            <a:t>общеобразовательной подготовки, прикладные модули </a:t>
          </a:r>
        </a:p>
      </dgm:t>
    </dgm:pt>
    <dgm:pt modelId="{78C56780-3C4A-40E4-899F-786F22F7D701}" type="parTrans" cxnId="{0858BA6F-F33C-4BD0-8198-69670ADFB4B2}">
      <dgm:prSet/>
      <dgm:spPr/>
      <dgm:t>
        <a:bodyPr/>
        <a:lstStyle/>
        <a:p>
          <a:endParaRPr lang="ru-RU"/>
        </a:p>
      </dgm:t>
    </dgm:pt>
    <dgm:pt modelId="{AD9EA36A-DE02-4A88-9732-66318F148575}" type="sibTrans" cxnId="{0858BA6F-F33C-4BD0-8198-69670ADFB4B2}">
      <dgm:prSet/>
      <dgm:spPr/>
      <dgm:t>
        <a:bodyPr/>
        <a:lstStyle/>
        <a:p>
          <a:endParaRPr lang="ru-RU"/>
        </a:p>
      </dgm:t>
    </dgm:pt>
    <dgm:pt modelId="{4D06435B-D252-4B0A-9195-A8D52AEAAEE8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/>
            <a:t>учет профессиональной направленности ОП СПО при реализации  ОД</a:t>
          </a:r>
        </a:p>
      </dgm:t>
    </dgm:pt>
    <dgm:pt modelId="{92E81DEB-35C4-422A-BDCD-13004A1B6B62}" type="parTrans" cxnId="{92A49289-117B-4C72-89F5-0D888CA8B782}">
      <dgm:prSet/>
      <dgm:spPr/>
      <dgm:t>
        <a:bodyPr/>
        <a:lstStyle/>
        <a:p>
          <a:endParaRPr lang="ru-RU"/>
        </a:p>
      </dgm:t>
    </dgm:pt>
    <dgm:pt modelId="{C2127067-BA5D-46FA-A9C6-3930611DE297}" type="sibTrans" cxnId="{92A49289-117B-4C72-89F5-0D888CA8B782}">
      <dgm:prSet/>
      <dgm:spPr/>
      <dgm:t>
        <a:bodyPr/>
        <a:lstStyle/>
        <a:p>
          <a:endParaRPr lang="ru-RU"/>
        </a:p>
      </dgm:t>
    </dgm:pt>
    <dgm:pt modelId="{8D6D5A80-56F5-4CB8-AB22-756450AAB528}">
      <dgm:prSet phldrT="[Текст]" custT="1"/>
      <dgm:spPr>
        <a:ln w="6350">
          <a:noFill/>
        </a:ln>
      </dgm:spPr>
      <dgm:t>
        <a:bodyPr/>
        <a:lstStyle/>
        <a:p>
          <a:r>
            <a:rPr lang="ru-RU" sz="1800" dirty="0"/>
            <a:t>объем общеобразовательных дисциплин устанавливается с учетом специфики получаемой профессии/специальности</a:t>
          </a:r>
        </a:p>
      </dgm:t>
    </dgm:pt>
    <dgm:pt modelId="{8EFE1338-D807-4B93-8C2B-95DD8B092AD9}" type="sibTrans" cxnId="{68EC92DB-C1E8-449F-93EA-8E34BDF76C01}">
      <dgm:prSet/>
      <dgm:spPr/>
      <dgm:t>
        <a:bodyPr/>
        <a:lstStyle/>
        <a:p>
          <a:endParaRPr lang="ru-RU"/>
        </a:p>
      </dgm:t>
    </dgm:pt>
    <dgm:pt modelId="{E52D39D7-50C2-4E46-B955-DA91EBD06E92}" type="parTrans" cxnId="{68EC92DB-C1E8-449F-93EA-8E34BDF76C01}">
      <dgm:prSet/>
      <dgm:spPr/>
      <dgm:t>
        <a:bodyPr/>
        <a:lstStyle/>
        <a:p>
          <a:endParaRPr lang="ru-RU"/>
        </a:p>
      </dgm:t>
    </dgm:pt>
    <dgm:pt modelId="{38B6380F-B189-4931-96CB-EC099B62C1A8}">
      <dgm:prSet phldrT="[Текст]" custT="1"/>
      <dgm:spPr>
        <a:ln>
          <a:noFill/>
        </a:ln>
      </dgm:spPr>
      <dgm:t>
        <a:bodyPr/>
        <a:lstStyle/>
        <a:p>
          <a:r>
            <a:rPr lang="ru-RU" sz="1800" b="1" dirty="0">
              <a:solidFill>
                <a:srgbClr val="C00000"/>
              </a:solidFill>
            </a:rPr>
            <a:t>ОП СПО</a:t>
          </a:r>
          <a:r>
            <a:rPr lang="ru-RU" sz="1800" dirty="0"/>
            <a:t>, реализуемая на базе ООО, разрабатывается на основе требований </a:t>
          </a:r>
          <a:r>
            <a:rPr lang="ru-RU" sz="1800" b="1" dirty="0">
              <a:solidFill>
                <a:srgbClr val="C00000"/>
              </a:solidFill>
            </a:rPr>
            <a:t>ФГОС СОО </a:t>
          </a:r>
          <a:r>
            <a:rPr lang="ru-RU" sz="1800" dirty="0"/>
            <a:t>и соответствующих </a:t>
          </a:r>
          <a:r>
            <a:rPr lang="ru-RU" sz="1800" b="1" dirty="0">
              <a:solidFill>
                <a:srgbClr val="C00000"/>
              </a:solidFill>
            </a:rPr>
            <a:t>ФГОС СПО</a:t>
          </a:r>
          <a:r>
            <a:rPr lang="ru-RU" sz="1800" dirty="0"/>
            <a:t>, положений ФООП СОО, а </a:t>
          </a:r>
          <a:r>
            <a:rPr lang="ru-RU" sz="1800" b="1" dirty="0">
              <a:solidFill>
                <a:srgbClr val="C00000"/>
              </a:solidFill>
            </a:rPr>
            <a:t>также с учетом получаемой профессии или специальности СПО  </a:t>
          </a:r>
        </a:p>
        <a:p>
          <a:r>
            <a:rPr lang="ru-RU" sz="1600" dirty="0"/>
            <a:t> </a:t>
          </a:r>
          <a:r>
            <a:rPr lang="ru-RU" sz="1400" dirty="0"/>
            <a:t>(ч. 3.  ст. 68 в ред. ФЗ от 24.09.2022 г. № 371-ФЗ) </a:t>
          </a:r>
        </a:p>
      </dgm:t>
    </dgm:pt>
    <dgm:pt modelId="{789E473D-D31E-4980-A213-E18D05CD6B70}" type="sibTrans" cxnId="{18CBCDA2-1945-4B4E-8AD4-D4D75F46D4E2}">
      <dgm:prSet/>
      <dgm:spPr/>
      <dgm:t>
        <a:bodyPr/>
        <a:lstStyle/>
        <a:p>
          <a:endParaRPr lang="ru-RU"/>
        </a:p>
      </dgm:t>
    </dgm:pt>
    <dgm:pt modelId="{F1310063-6FA6-4622-BDE8-D50D54095502}" type="parTrans" cxnId="{18CBCDA2-1945-4B4E-8AD4-D4D75F46D4E2}">
      <dgm:prSet/>
      <dgm:spPr/>
      <dgm:t>
        <a:bodyPr/>
        <a:lstStyle/>
        <a:p>
          <a:endParaRPr lang="ru-RU"/>
        </a:p>
      </dgm:t>
    </dgm:pt>
    <dgm:pt modelId="{30AB990C-1AE7-4ED6-902C-9A45FD7D0B50}">
      <dgm:prSet phldrT="[Текст]" custT="1"/>
      <dgm:spPr>
        <a:ln>
          <a:noFill/>
        </a:ln>
      </dgm:spPr>
      <dgm:t>
        <a:bodyPr/>
        <a:lstStyle/>
        <a:p>
          <a:r>
            <a:rPr lang="ru-RU" sz="1800" dirty="0">
              <a:latin typeface="+mn-lt"/>
            </a:rPr>
            <a:t>интеграция содержания ОД с общепрофессиональными дисциплинами, ПМ (темы, разделы МДК) с учетом профессиональной направленности получаемой специальности/ профессии </a:t>
          </a:r>
        </a:p>
      </dgm:t>
    </dgm:pt>
    <dgm:pt modelId="{6294BA5E-0791-424B-9765-47147085A8F8}" type="parTrans" cxnId="{1761ABF5-155D-4083-9ACF-F3A636FCC72D}">
      <dgm:prSet/>
      <dgm:spPr/>
      <dgm:t>
        <a:bodyPr/>
        <a:lstStyle/>
        <a:p>
          <a:endParaRPr lang="ru-RU"/>
        </a:p>
      </dgm:t>
    </dgm:pt>
    <dgm:pt modelId="{4B37BCD6-BADB-47ED-B5C1-6C6C208E40E8}" type="sibTrans" cxnId="{1761ABF5-155D-4083-9ACF-F3A636FCC72D}">
      <dgm:prSet/>
      <dgm:spPr/>
      <dgm:t>
        <a:bodyPr/>
        <a:lstStyle/>
        <a:p>
          <a:endParaRPr lang="ru-RU"/>
        </a:p>
      </dgm:t>
    </dgm:pt>
    <dgm:pt modelId="{6138AE04-4A31-4419-9B6E-52F600FBA44A}">
      <dgm:prSet phldrT="[Текст]" custT="1"/>
      <dgm:spPr>
        <a:ln w="6350">
          <a:noFill/>
        </a:ln>
      </dgm:spPr>
      <dgm:t>
        <a:bodyPr/>
        <a:lstStyle/>
        <a:p>
          <a:r>
            <a:rPr lang="ru-RU" sz="1800" dirty="0"/>
            <a:t>гибкость временных интервалов реализации общеобразовательного цикла </a:t>
          </a:r>
        </a:p>
      </dgm:t>
    </dgm:pt>
    <dgm:pt modelId="{7B446D9D-79FA-426F-B48B-C299A36CC704}" type="parTrans" cxnId="{1A6CF0D4-CC0D-4149-A02B-7B9D933D882B}">
      <dgm:prSet/>
      <dgm:spPr/>
      <dgm:t>
        <a:bodyPr/>
        <a:lstStyle/>
        <a:p>
          <a:endParaRPr lang="ru-RU"/>
        </a:p>
      </dgm:t>
    </dgm:pt>
    <dgm:pt modelId="{7AB82BC0-3EBD-4AAB-B5DF-39F889741772}" type="sibTrans" cxnId="{1A6CF0D4-CC0D-4149-A02B-7B9D933D882B}">
      <dgm:prSet/>
      <dgm:spPr/>
      <dgm:t>
        <a:bodyPr/>
        <a:lstStyle/>
        <a:p>
          <a:endParaRPr lang="ru-RU"/>
        </a:p>
      </dgm:t>
    </dgm:pt>
    <dgm:pt modelId="{FCFD93F4-E18F-49BB-8CFD-65916C29DFC8}">
      <dgm:prSet phldrT="[Текст]" custT="1"/>
      <dgm:spPr>
        <a:ln w="6350">
          <a:noFill/>
        </a:ln>
      </dgm:spPr>
      <dgm:t>
        <a:bodyPr/>
        <a:lstStyle/>
        <a:p>
          <a:r>
            <a:rPr lang="ru-RU" sz="1800" dirty="0"/>
            <a:t>профессионализация общеобразовательных дисциплин </a:t>
          </a:r>
        </a:p>
      </dgm:t>
    </dgm:pt>
    <dgm:pt modelId="{1E14DE86-337B-4678-96D8-6B42328D6CB8}" type="parTrans" cxnId="{A6D2D66F-B9B6-4388-A76B-8701EFC5B942}">
      <dgm:prSet/>
      <dgm:spPr/>
      <dgm:t>
        <a:bodyPr/>
        <a:lstStyle/>
        <a:p>
          <a:endParaRPr lang="ru-RU"/>
        </a:p>
      </dgm:t>
    </dgm:pt>
    <dgm:pt modelId="{B235454E-C9D6-4592-BB24-EE66875E7707}" type="sibTrans" cxnId="{A6D2D66F-B9B6-4388-A76B-8701EFC5B942}">
      <dgm:prSet/>
      <dgm:spPr/>
      <dgm:t>
        <a:bodyPr/>
        <a:lstStyle/>
        <a:p>
          <a:endParaRPr lang="ru-RU"/>
        </a:p>
      </dgm:t>
    </dgm:pt>
    <dgm:pt modelId="{30DD9890-FBEA-4892-9494-9C523763B028}">
      <dgm:prSet custT="1"/>
      <dgm:spPr>
        <a:ln>
          <a:noFill/>
        </a:ln>
      </dgm:spPr>
      <dgm:t>
        <a:bodyPr/>
        <a:lstStyle/>
        <a:p>
          <a:r>
            <a:rPr lang="ru-RU" sz="1800" b="1" i="1" dirty="0">
              <a:solidFill>
                <a:srgbClr val="C00000"/>
              </a:solidFill>
            </a:rPr>
            <a:t>формирование ПК</a:t>
          </a:r>
          <a:r>
            <a:rPr lang="ru-RU" sz="1800" dirty="0"/>
            <a:t>: профессионально-ориентированное содержание в каждой ОД (включение прикладного модуля - отдельные темы профессиональных дисциплин), междисциплинарные задания  - стартовая подготовка обучающихся к специальности/профессии</a:t>
          </a:r>
        </a:p>
      </dgm:t>
    </dgm:pt>
    <dgm:pt modelId="{6CDE665D-9A82-4912-BE87-D85169EF0003}" type="parTrans" cxnId="{8A32A9A3-7EA6-4E2D-8F9F-CAB1E0EF0574}">
      <dgm:prSet/>
      <dgm:spPr/>
      <dgm:t>
        <a:bodyPr/>
        <a:lstStyle/>
        <a:p>
          <a:endParaRPr lang="ru-RU"/>
        </a:p>
      </dgm:t>
    </dgm:pt>
    <dgm:pt modelId="{21BF50B6-C842-4349-9F83-2186B9172075}" type="sibTrans" cxnId="{8A32A9A3-7EA6-4E2D-8F9F-CAB1E0EF0574}">
      <dgm:prSet/>
      <dgm:spPr/>
      <dgm:t>
        <a:bodyPr/>
        <a:lstStyle/>
        <a:p>
          <a:endParaRPr lang="ru-RU"/>
        </a:p>
      </dgm:t>
    </dgm:pt>
    <dgm:pt modelId="{C9EE78A1-5F8A-43E1-A729-DF1B93E79CE9}" type="pres">
      <dgm:prSet presAssocID="{F7F2906D-99D4-4246-ADC3-F4016F663C41}" presName="Name0" presStyleCnt="0">
        <dgm:presLayoutVars>
          <dgm:dir/>
          <dgm:animLvl val="lvl"/>
          <dgm:resizeHandles val="exact"/>
        </dgm:presLayoutVars>
      </dgm:prSet>
      <dgm:spPr/>
    </dgm:pt>
    <dgm:pt modelId="{EA6C0285-5B51-4474-B86A-10954264F97E}" type="pres">
      <dgm:prSet presAssocID="{38B6380F-B189-4931-96CB-EC099B62C1A8}" presName="linNode" presStyleCnt="0"/>
      <dgm:spPr/>
    </dgm:pt>
    <dgm:pt modelId="{E9585398-DC32-4668-B995-970CA2BE9A6B}" type="pres">
      <dgm:prSet presAssocID="{38B6380F-B189-4931-96CB-EC099B62C1A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B73C187-9713-4ACE-90C4-81D166CDAA3A}" type="pres">
      <dgm:prSet presAssocID="{38B6380F-B189-4931-96CB-EC099B62C1A8}" presName="descendantText" presStyleLbl="alignAccFollowNode1" presStyleIdx="0" presStyleCnt="3">
        <dgm:presLayoutVars>
          <dgm:bulletEnabled val="1"/>
        </dgm:presLayoutVars>
      </dgm:prSet>
      <dgm:spPr/>
    </dgm:pt>
    <dgm:pt modelId="{D443951F-FDE5-40C2-9E20-88E7BBD1253E}" type="pres">
      <dgm:prSet presAssocID="{789E473D-D31E-4980-A213-E18D05CD6B70}" presName="sp" presStyleCnt="0"/>
      <dgm:spPr/>
    </dgm:pt>
    <dgm:pt modelId="{4BA31732-2303-439D-972E-08260B499981}" type="pres">
      <dgm:prSet presAssocID="{64ECFCD9-68C2-41C8-B736-1B65FEE9EC43}" presName="linNode" presStyleCnt="0"/>
      <dgm:spPr/>
    </dgm:pt>
    <dgm:pt modelId="{06091336-052B-43E7-932C-5F94C08ED5B9}" type="pres">
      <dgm:prSet presAssocID="{64ECFCD9-68C2-41C8-B736-1B65FEE9EC4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AD4A029-6E7B-4C32-93F3-8799A1E8F896}" type="pres">
      <dgm:prSet presAssocID="{64ECFCD9-68C2-41C8-B736-1B65FEE9EC43}" presName="descendantText" presStyleLbl="alignAccFollowNode1" presStyleIdx="1" presStyleCnt="3">
        <dgm:presLayoutVars>
          <dgm:bulletEnabled val="1"/>
        </dgm:presLayoutVars>
      </dgm:prSet>
      <dgm:spPr/>
    </dgm:pt>
    <dgm:pt modelId="{6B687BE9-B3E9-4689-815C-EEC3EBF06907}" type="pres">
      <dgm:prSet presAssocID="{A185A2B8-2427-4158-BD1B-56C1348E1B67}" presName="sp" presStyleCnt="0"/>
      <dgm:spPr/>
    </dgm:pt>
    <dgm:pt modelId="{48998AC5-7BAF-4A99-91B4-3D5405DCDDAB}" type="pres">
      <dgm:prSet presAssocID="{78509297-5EA6-4077-8D5E-00295179FA76}" presName="linNode" presStyleCnt="0"/>
      <dgm:spPr/>
    </dgm:pt>
    <dgm:pt modelId="{4EA85367-14DE-4082-8FEB-B6C844AF7F85}" type="pres">
      <dgm:prSet presAssocID="{78509297-5EA6-4077-8D5E-00295179FA7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D8643CC-1E3D-42E8-ADEC-395B651A0B3C}" type="pres">
      <dgm:prSet presAssocID="{78509297-5EA6-4077-8D5E-00295179FA7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B4F0B0F-17FA-42CD-8E00-5387C2B7A894}" type="presOf" srcId="{FCFD93F4-E18F-49BB-8CFD-65916C29DFC8}" destId="{1B73C187-9713-4ACE-90C4-81D166CDAA3A}" srcOrd="0" destOrd="1" presId="urn:microsoft.com/office/officeart/2005/8/layout/vList5"/>
    <dgm:cxn modelId="{F8A7BA28-66BF-4CC5-A44D-DE3B1C2FD9CC}" type="presOf" srcId="{30DD9890-FBEA-4892-9494-9C523763B028}" destId="{CD8643CC-1E3D-42E8-ADEC-395B651A0B3C}" srcOrd="0" destOrd="1" presId="urn:microsoft.com/office/officeart/2005/8/layout/vList5"/>
    <dgm:cxn modelId="{EDF2CA38-B57A-442B-8393-FC0DE728DEB9}" type="presOf" srcId="{64ECFCD9-68C2-41C8-B736-1B65FEE9EC43}" destId="{06091336-052B-43E7-932C-5F94C08ED5B9}" srcOrd="0" destOrd="0" presId="urn:microsoft.com/office/officeart/2005/8/layout/vList5"/>
    <dgm:cxn modelId="{25994267-C5B7-42D5-92D5-878E39CD0BC6}" type="presOf" srcId="{78509297-5EA6-4077-8D5E-00295179FA76}" destId="{4EA85367-14DE-4082-8FEB-B6C844AF7F85}" srcOrd="0" destOrd="0" presId="urn:microsoft.com/office/officeart/2005/8/layout/vList5"/>
    <dgm:cxn modelId="{CFCAB54F-8A41-4AB7-8807-EC6F99C53D4C}" srcId="{64ECFCD9-68C2-41C8-B736-1B65FEE9EC43}" destId="{4B635398-ADA7-4C0A-B289-B9F2BE48C2EA}" srcOrd="0" destOrd="0" parTransId="{0B27551D-2B49-4B2D-92D4-4AD4ADD19C9D}" sibTransId="{15D64477-DB8E-464D-901D-3F8285DF09BA}"/>
    <dgm:cxn modelId="{0858BA6F-F33C-4BD0-8198-69670ADFB4B2}" srcId="{F7F2906D-99D4-4246-ADC3-F4016F663C41}" destId="{78509297-5EA6-4077-8D5E-00295179FA76}" srcOrd="2" destOrd="0" parTransId="{78C56780-3C4A-40E4-899F-786F22F7D701}" sibTransId="{AD9EA36A-DE02-4A88-9732-66318F148575}"/>
    <dgm:cxn modelId="{A6D2D66F-B9B6-4388-A76B-8701EFC5B942}" srcId="{38B6380F-B189-4931-96CB-EC099B62C1A8}" destId="{FCFD93F4-E18F-49BB-8CFD-65916C29DFC8}" srcOrd="1" destOrd="0" parTransId="{1E14DE86-337B-4678-96D8-6B42328D6CB8}" sibTransId="{B235454E-C9D6-4592-BB24-EE66875E7707}"/>
    <dgm:cxn modelId="{7EDC9455-A1A7-4CD9-B2F8-B43F34BD4EDA}" type="presOf" srcId="{8D6D5A80-56F5-4CB8-AB22-756450AAB528}" destId="{1B73C187-9713-4ACE-90C4-81D166CDAA3A}" srcOrd="0" destOrd="0" presId="urn:microsoft.com/office/officeart/2005/8/layout/vList5"/>
    <dgm:cxn modelId="{92A49289-117B-4C72-89F5-0D888CA8B782}" srcId="{78509297-5EA6-4077-8D5E-00295179FA76}" destId="{4D06435B-D252-4B0A-9195-A8D52AEAAEE8}" srcOrd="0" destOrd="0" parTransId="{92E81DEB-35C4-422A-BDCD-13004A1B6B62}" sibTransId="{C2127067-BA5D-46FA-A9C6-3930611DE297}"/>
    <dgm:cxn modelId="{A4D40397-533A-4B9C-B598-CB30305C958E}" type="presOf" srcId="{F7F2906D-99D4-4246-ADC3-F4016F663C41}" destId="{C9EE78A1-5F8A-43E1-A729-DF1B93E79CE9}" srcOrd="0" destOrd="0" presId="urn:microsoft.com/office/officeart/2005/8/layout/vList5"/>
    <dgm:cxn modelId="{AB99999F-BD7D-4165-9C82-41EF7A2797F4}" type="presOf" srcId="{38B6380F-B189-4931-96CB-EC099B62C1A8}" destId="{E9585398-DC32-4668-B995-970CA2BE9A6B}" srcOrd="0" destOrd="0" presId="urn:microsoft.com/office/officeart/2005/8/layout/vList5"/>
    <dgm:cxn modelId="{294ED39F-808F-4D9E-9CE7-08A23E18A1E7}" srcId="{F7F2906D-99D4-4246-ADC3-F4016F663C41}" destId="{64ECFCD9-68C2-41C8-B736-1B65FEE9EC43}" srcOrd="1" destOrd="0" parTransId="{6C6E3109-78B3-4CCF-8DF1-81638CCD230F}" sibTransId="{A185A2B8-2427-4158-BD1B-56C1348E1B67}"/>
    <dgm:cxn modelId="{31EB04A2-E24E-4AA2-896E-253015755CC3}" type="presOf" srcId="{4D06435B-D252-4B0A-9195-A8D52AEAAEE8}" destId="{CD8643CC-1E3D-42E8-ADEC-395B651A0B3C}" srcOrd="0" destOrd="0" presId="urn:microsoft.com/office/officeart/2005/8/layout/vList5"/>
    <dgm:cxn modelId="{18CBCDA2-1945-4B4E-8AD4-D4D75F46D4E2}" srcId="{F7F2906D-99D4-4246-ADC3-F4016F663C41}" destId="{38B6380F-B189-4931-96CB-EC099B62C1A8}" srcOrd="0" destOrd="0" parTransId="{F1310063-6FA6-4622-BDE8-D50D54095502}" sibTransId="{789E473D-D31E-4980-A213-E18D05CD6B70}"/>
    <dgm:cxn modelId="{8A32A9A3-7EA6-4E2D-8F9F-CAB1E0EF0574}" srcId="{78509297-5EA6-4077-8D5E-00295179FA76}" destId="{30DD9890-FBEA-4892-9494-9C523763B028}" srcOrd="1" destOrd="0" parTransId="{6CDE665D-9A82-4912-BE87-D85169EF0003}" sibTransId="{21BF50B6-C842-4349-9F83-2186B9172075}"/>
    <dgm:cxn modelId="{1A6CF0D4-CC0D-4149-A02B-7B9D933D882B}" srcId="{38B6380F-B189-4931-96CB-EC099B62C1A8}" destId="{6138AE04-4A31-4419-9B6E-52F600FBA44A}" srcOrd="2" destOrd="0" parTransId="{7B446D9D-79FA-426F-B48B-C299A36CC704}" sibTransId="{7AB82BC0-3EBD-4AAB-B5DF-39F889741772}"/>
    <dgm:cxn modelId="{68EC92DB-C1E8-449F-93EA-8E34BDF76C01}" srcId="{38B6380F-B189-4931-96CB-EC099B62C1A8}" destId="{8D6D5A80-56F5-4CB8-AB22-756450AAB528}" srcOrd="0" destOrd="0" parTransId="{E52D39D7-50C2-4E46-B955-DA91EBD06E92}" sibTransId="{8EFE1338-D807-4B93-8C2B-95DD8B092AD9}"/>
    <dgm:cxn modelId="{26C78FE2-597D-4E47-AB60-3F0FCBFB35CD}" type="presOf" srcId="{6138AE04-4A31-4419-9B6E-52F600FBA44A}" destId="{1B73C187-9713-4ACE-90C4-81D166CDAA3A}" srcOrd="0" destOrd="2" presId="urn:microsoft.com/office/officeart/2005/8/layout/vList5"/>
    <dgm:cxn modelId="{F7C524E5-32EB-49D1-89D6-66686763657A}" type="presOf" srcId="{30AB990C-1AE7-4ED6-902C-9A45FD7D0B50}" destId="{9AD4A029-6E7B-4C32-93F3-8799A1E8F896}" srcOrd="0" destOrd="1" presId="urn:microsoft.com/office/officeart/2005/8/layout/vList5"/>
    <dgm:cxn modelId="{695A69F2-F53D-4B5D-BE0B-4CA8F2EF6BD6}" type="presOf" srcId="{4B635398-ADA7-4C0A-B289-B9F2BE48C2EA}" destId="{9AD4A029-6E7B-4C32-93F3-8799A1E8F896}" srcOrd="0" destOrd="0" presId="urn:microsoft.com/office/officeart/2005/8/layout/vList5"/>
    <dgm:cxn modelId="{1761ABF5-155D-4083-9ACF-F3A636FCC72D}" srcId="{64ECFCD9-68C2-41C8-B736-1B65FEE9EC43}" destId="{30AB990C-1AE7-4ED6-902C-9A45FD7D0B50}" srcOrd="1" destOrd="0" parTransId="{6294BA5E-0791-424B-9765-47147085A8F8}" sibTransId="{4B37BCD6-BADB-47ED-B5C1-6C6C208E40E8}"/>
    <dgm:cxn modelId="{393D151D-C8FA-438F-9086-D7EDAA6E6DB2}" type="presParOf" srcId="{C9EE78A1-5F8A-43E1-A729-DF1B93E79CE9}" destId="{EA6C0285-5B51-4474-B86A-10954264F97E}" srcOrd="0" destOrd="0" presId="urn:microsoft.com/office/officeart/2005/8/layout/vList5"/>
    <dgm:cxn modelId="{3090EDD5-9196-40AE-83EC-B39B92B814CB}" type="presParOf" srcId="{EA6C0285-5B51-4474-B86A-10954264F97E}" destId="{E9585398-DC32-4668-B995-970CA2BE9A6B}" srcOrd="0" destOrd="0" presId="urn:microsoft.com/office/officeart/2005/8/layout/vList5"/>
    <dgm:cxn modelId="{1BFD9099-50F8-4DE2-91AB-9A133E7B3A15}" type="presParOf" srcId="{EA6C0285-5B51-4474-B86A-10954264F97E}" destId="{1B73C187-9713-4ACE-90C4-81D166CDAA3A}" srcOrd="1" destOrd="0" presId="urn:microsoft.com/office/officeart/2005/8/layout/vList5"/>
    <dgm:cxn modelId="{5BAAE6D5-2AC1-4CA4-9DB2-AF48999017D5}" type="presParOf" srcId="{C9EE78A1-5F8A-43E1-A729-DF1B93E79CE9}" destId="{D443951F-FDE5-40C2-9E20-88E7BBD1253E}" srcOrd="1" destOrd="0" presId="urn:microsoft.com/office/officeart/2005/8/layout/vList5"/>
    <dgm:cxn modelId="{75B9CA9C-6D01-4E26-9001-1653427AD75A}" type="presParOf" srcId="{C9EE78A1-5F8A-43E1-A729-DF1B93E79CE9}" destId="{4BA31732-2303-439D-972E-08260B499981}" srcOrd="2" destOrd="0" presId="urn:microsoft.com/office/officeart/2005/8/layout/vList5"/>
    <dgm:cxn modelId="{0517CA70-79DB-47DE-95DD-4F8A9126985B}" type="presParOf" srcId="{4BA31732-2303-439D-972E-08260B499981}" destId="{06091336-052B-43E7-932C-5F94C08ED5B9}" srcOrd="0" destOrd="0" presId="urn:microsoft.com/office/officeart/2005/8/layout/vList5"/>
    <dgm:cxn modelId="{B14AD730-95F8-4AB6-A394-C5DCFD38E2BA}" type="presParOf" srcId="{4BA31732-2303-439D-972E-08260B499981}" destId="{9AD4A029-6E7B-4C32-93F3-8799A1E8F896}" srcOrd="1" destOrd="0" presId="urn:microsoft.com/office/officeart/2005/8/layout/vList5"/>
    <dgm:cxn modelId="{DE06BE50-F53A-4116-BA48-787FD4981DDD}" type="presParOf" srcId="{C9EE78A1-5F8A-43E1-A729-DF1B93E79CE9}" destId="{6B687BE9-B3E9-4689-815C-EEC3EBF06907}" srcOrd="3" destOrd="0" presId="urn:microsoft.com/office/officeart/2005/8/layout/vList5"/>
    <dgm:cxn modelId="{066DA511-3007-432D-AE00-587217F0560A}" type="presParOf" srcId="{C9EE78A1-5F8A-43E1-A729-DF1B93E79CE9}" destId="{48998AC5-7BAF-4A99-91B4-3D5405DCDDAB}" srcOrd="4" destOrd="0" presId="urn:microsoft.com/office/officeart/2005/8/layout/vList5"/>
    <dgm:cxn modelId="{4B496B6D-737C-448C-B468-EAD4FEF52CA8}" type="presParOf" srcId="{48998AC5-7BAF-4A99-91B4-3D5405DCDDAB}" destId="{4EA85367-14DE-4082-8FEB-B6C844AF7F85}" srcOrd="0" destOrd="0" presId="urn:microsoft.com/office/officeart/2005/8/layout/vList5"/>
    <dgm:cxn modelId="{91128BFA-A35A-40AB-B61D-C3EE497543F2}" type="presParOf" srcId="{48998AC5-7BAF-4A99-91B4-3D5405DCDDAB}" destId="{CD8643CC-1E3D-42E8-ADEC-395B651A0B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D73AFB-6B4F-49AC-8CF7-04B9BBD886A1}" type="doc">
      <dgm:prSet loTypeId="urn:microsoft.com/office/officeart/2005/8/layout/default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2FE9F639-8602-4ACC-A352-1FAAC2013A5C}">
      <dgm:prSet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</a:rPr>
            <a:t>Примеры распределения часов на дисциплины общеобразовательного цикла по УГПС (отдельным профессиям/специальностям),  уход от профилей обучения</a:t>
          </a:r>
          <a:endParaRPr lang="en-US" sz="1800" dirty="0">
            <a:solidFill>
              <a:schemeClr val="tx1"/>
            </a:solidFill>
          </a:endParaRPr>
        </a:p>
      </dgm:t>
    </dgm:pt>
    <dgm:pt modelId="{88340D4F-9689-46C4-9F6E-13FCE4BD92B1}" type="parTrans" cxnId="{C5FA9949-914D-42DB-A83E-D3D6443C98DC}">
      <dgm:prSet/>
      <dgm:spPr/>
      <dgm:t>
        <a:bodyPr/>
        <a:lstStyle/>
        <a:p>
          <a:endParaRPr lang="en-US"/>
        </a:p>
      </dgm:t>
    </dgm:pt>
    <dgm:pt modelId="{B2300A83-3B06-40B3-89F1-645532E0B73E}" type="sibTrans" cxnId="{C5FA9949-914D-42DB-A83E-D3D6443C98DC}">
      <dgm:prSet/>
      <dgm:spPr/>
      <dgm:t>
        <a:bodyPr/>
        <a:lstStyle/>
        <a:p>
          <a:endParaRPr lang="en-US"/>
        </a:p>
      </dgm:t>
    </dgm:pt>
    <dgm:pt modelId="{275A7B7F-5B86-472A-9DAF-E795ADC04AB6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Объем  ОД на базовом уровне устанавливается с учетом специфики получаемой профессии/специальности</a:t>
          </a:r>
          <a:endParaRPr lang="ru-RU" sz="2000" b="0" i="0" baseline="0" dirty="0">
            <a:solidFill>
              <a:schemeClr val="tx1"/>
            </a:solidFill>
          </a:endParaRPr>
        </a:p>
      </dgm:t>
    </dgm:pt>
    <dgm:pt modelId="{9094F3FD-A27C-45D3-A2D0-318CF0DD79B7}" type="parTrans" cxnId="{04BE42CF-1419-432D-9595-9E174C06A9ED}">
      <dgm:prSet/>
      <dgm:spPr/>
      <dgm:t>
        <a:bodyPr/>
        <a:lstStyle/>
        <a:p>
          <a:endParaRPr lang="en-US"/>
        </a:p>
      </dgm:t>
    </dgm:pt>
    <dgm:pt modelId="{2F8C67AF-F116-404F-B0D6-3D6517ADC000}" type="sibTrans" cxnId="{04BE42CF-1419-432D-9595-9E174C06A9ED}">
      <dgm:prSet/>
      <dgm:spPr/>
      <dgm:t>
        <a:bodyPr/>
        <a:lstStyle/>
        <a:p>
          <a:endParaRPr lang="en-US"/>
        </a:p>
      </dgm:t>
    </dgm:pt>
    <dgm:pt modelId="{EA75E65D-CE41-43B5-84A8-7D4DBC2BE7CA}">
      <dgm:prSet custT="1"/>
      <dgm:spPr/>
      <dgm:t>
        <a:bodyPr/>
        <a:lstStyle/>
        <a:p>
          <a:r>
            <a:rPr lang="ru-RU" sz="2000" b="0" i="0" baseline="0" dirty="0">
              <a:solidFill>
                <a:schemeClr val="tx1"/>
              </a:solidFill>
            </a:rPr>
            <a:t>Рекомендации по перечню ОД для выбора ВПР </a:t>
          </a:r>
        </a:p>
        <a:p>
          <a:r>
            <a:rPr lang="ru-RU" sz="2000" b="0" i="0" baseline="0" dirty="0">
              <a:solidFill>
                <a:schemeClr val="tx1"/>
              </a:solidFill>
            </a:rPr>
            <a:t>(из 2ух-3х ОД)</a:t>
          </a:r>
          <a:endParaRPr lang="en-US" sz="2000" dirty="0">
            <a:solidFill>
              <a:schemeClr val="tx1"/>
            </a:solidFill>
          </a:endParaRPr>
        </a:p>
      </dgm:t>
    </dgm:pt>
    <dgm:pt modelId="{56BB2283-36B8-473B-908F-A1139E30780B}" type="parTrans" cxnId="{8146DE98-EAF2-42A4-874B-28F4F633982C}">
      <dgm:prSet/>
      <dgm:spPr/>
      <dgm:t>
        <a:bodyPr/>
        <a:lstStyle/>
        <a:p>
          <a:endParaRPr lang="en-US"/>
        </a:p>
      </dgm:t>
    </dgm:pt>
    <dgm:pt modelId="{8B06A326-EEB7-4C09-83E1-25C9FCD920B6}" type="sibTrans" cxnId="{8146DE98-EAF2-42A4-874B-28F4F633982C}">
      <dgm:prSet/>
      <dgm:spPr/>
      <dgm:t>
        <a:bodyPr/>
        <a:lstStyle/>
        <a:p>
          <a:endParaRPr lang="en-US"/>
        </a:p>
      </dgm:t>
    </dgm:pt>
    <dgm:pt modelId="{79CE2166-8582-434D-A8DF-D555E0469DC9}">
      <dgm:prSet custT="1"/>
      <dgm:spPr/>
      <dgm:t>
        <a:bodyPr/>
        <a:lstStyle/>
        <a:p>
          <a:r>
            <a:rPr lang="ru-RU" sz="2000" b="0" i="0" baseline="0" dirty="0">
              <a:solidFill>
                <a:schemeClr val="tx1"/>
              </a:solidFill>
            </a:rPr>
            <a:t>Гибкость временных интервалов реализации общеобразовательного цикла </a:t>
          </a:r>
        </a:p>
        <a:p>
          <a:r>
            <a:rPr lang="ru-RU" sz="2000" b="0" i="0" baseline="0" dirty="0">
              <a:solidFill>
                <a:schemeClr val="tx1"/>
              </a:solidFill>
            </a:rPr>
            <a:t>(2 и более семестров)</a:t>
          </a:r>
        </a:p>
        <a:p>
          <a:endParaRPr lang="en-US" sz="2000" dirty="0">
            <a:solidFill>
              <a:schemeClr val="tx1"/>
            </a:solidFill>
          </a:endParaRPr>
        </a:p>
      </dgm:t>
    </dgm:pt>
    <dgm:pt modelId="{B10C1C0C-206F-488A-8E5A-64FC322ECD0C}" type="parTrans" cxnId="{27163553-9608-44DA-8B3C-5E02F5B356B2}">
      <dgm:prSet/>
      <dgm:spPr/>
      <dgm:t>
        <a:bodyPr/>
        <a:lstStyle/>
        <a:p>
          <a:endParaRPr lang="en-US"/>
        </a:p>
      </dgm:t>
    </dgm:pt>
    <dgm:pt modelId="{6A4A23C2-AA9F-43B8-9D3E-95856B0F4F1D}" type="sibTrans" cxnId="{27163553-9608-44DA-8B3C-5E02F5B356B2}">
      <dgm:prSet/>
      <dgm:spPr/>
      <dgm:t>
        <a:bodyPr/>
        <a:lstStyle/>
        <a:p>
          <a:endParaRPr lang="en-US"/>
        </a:p>
      </dgm:t>
    </dgm:pt>
    <dgm:pt modelId="{BECF071B-7470-406D-BB3B-5CAB8BAEB905}">
      <dgm:prSet custT="1"/>
      <dgm:spPr/>
      <dgm:t>
        <a:bodyPr/>
        <a:lstStyle/>
        <a:p>
          <a:r>
            <a:rPr lang="ru-RU" sz="1800" b="0" i="0" baseline="0" dirty="0">
              <a:solidFill>
                <a:schemeClr val="tx1"/>
              </a:solidFill>
            </a:rPr>
            <a:t>Комплексный подход к реализации общеобразовательной подготовки (распределение часов с учетом профессиональной направленности, ПРП, примерные ФОС и УМК, методика преподавания), распределение всего объема общеобразовательного цикла</a:t>
          </a:r>
          <a:endParaRPr lang="en-US" sz="1800" dirty="0">
            <a:solidFill>
              <a:schemeClr val="tx1"/>
            </a:solidFill>
          </a:endParaRPr>
        </a:p>
      </dgm:t>
    </dgm:pt>
    <dgm:pt modelId="{2EF34606-0C3B-495E-BAF8-A9A6BC2EA5AC}" type="parTrans" cxnId="{221C9077-38D0-4AE7-823C-42BBDED267A0}">
      <dgm:prSet/>
      <dgm:spPr/>
      <dgm:t>
        <a:bodyPr/>
        <a:lstStyle/>
        <a:p>
          <a:endParaRPr lang="en-US"/>
        </a:p>
      </dgm:t>
    </dgm:pt>
    <dgm:pt modelId="{C32A3BAE-DEA6-4B93-9C4A-D1A9630FB716}" type="sibTrans" cxnId="{221C9077-38D0-4AE7-823C-42BBDED267A0}">
      <dgm:prSet/>
      <dgm:spPr/>
      <dgm:t>
        <a:bodyPr/>
        <a:lstStyle/>
        <a:p>
          <a:endParaRPr lang="en-US"/>
        </a:p>
      </dgm:t>
    </dgm:pt>
    <dgm:pt modelId="{6E842FA9-FA37-45F3-963C-7CABE41AA1B0}" type="pres">
      <dgm:prSet presAssocID="{28D73AFB-6B4F-49AC-8CF7-04B9BBD886A1}" presName="diagram" presStyleCnt="0">
        <dgm:presLayoutVars>
          <dgm:dir/>
          <dgm:resizeHandles val="exact"/>
        </dgm:presLayoutVars>
      </dgm:prSet>
      <dgm:spPr/>
    </dgm:pt>
    <dgm:pt modelId="{89CE8C6F-B3C0-466F-BFA6-747B5109515E}" type="pres">
      <dgm:prSet presAssocID="{2FE9F639-8602-4ACC-A352-1FAAC2013A5C}" presName="node" presStyleLbl="node1" presStyleIdx="0" presStyleCnt="5" custLinFactNeighborX="2409" custLinFactNeighborY="1338">
        <dgm:presLayoutVars>
          <dgm:bulletEnabled val="1"/>
        </dgm:presLayoutVars>
      </dgm:prSet>
      <dgm:spPr/>
    </dgm:pt>
    <dgm:pt modelId="{140B1B6E-551F-4B61-99F7-C68C8F0008E8}" type="pres">
      <dgm:prSet presAssocID="{B2300A83-3B06-40B3-89F1-645532E0B73E}" presName="sibTrans" presStyleCnt="0"/>
      <dgm:spPr/>
    </dgm:pt>
    <dgm:pt modelId="{8E973AC3-3938-46CC-8CE3-0200A6E736BA}" type="pres">
      <dgm:prSet presAssocID="{275A7B7F-5B86-472A-9DAF-E795ADC04AB6}" presName="node" presStyleLbl="node1" presStyleIdx="1" presStyleCnt="5">
        <dgm:presLayoutVars>
          <dgm:bulletEnabled val="1"/>
        </dgm:presLayoutVars>
      </dgm:prSet>
      <dgm:spPr/>
    </dgm:pt>
    <dgm:pt modelId="{1B6EB395-4A18-4A27-834F-33A2BC13C9DD}" type="pres">
      <dgm:prSet presAssocID="{2F8C67AF-F116-404F-B0D6-3D6517ADC000}" presName="sibTrans" presStyleCnt="0"/>
      <dgm:spPr/>
    </dgm:pt>
    <dgm:pt modelId="{5EC7658C-B8A1-4C25-990F-B68F91753504}" type="pres">
      <dgm:prSet presAssocID="{EA75E65D-CE41-43B5-84A8-7D4DBC2BE7CA}" presName="node" presStyleLbl="node1" presStyleIdx="2" presStyleCnt="5">
        <dgm:presLayoutVars>
          <dgm:bulletEnabled val="1"/>
        </dgm:presLayoutVars>
      </dgm:prSet>
      <dgm:spPr/>
    </dgm:pt>
    <dgm:pt modelId="{F194AF38-3F00-443C-8399-D74E485B973C}" type="pres">
      <dgm:prSet presAssocID="{8B06A326-EEB7-4C09-83E1-25C9FCD920B6}" presName="sibTrans" presStyleCnt="0"/>
      <dgm:spPr/>
    </dgm:pt>
    <dgm:pt modelId="{5B174054-0200-4B1A-9272-446CE6A64096}" type="pres">
      <dgm:prSet presAssocID="{79CE2166-8582-434D-A8DF-D555E0469DC9}" presName="node" presStyleLbl="node1" presStyleIdx="3" presStyleCnt="5">
        <dgm:presLayoutVars>
          <dgm:bulletEnabled val="1"/>
        </dgm:presLayoutVars>
      </dgm:prSet>
      <dgm:spPr/>
    </dgm:pt>
    <dgm:pt modelId="{558BB156-9096-4632-83C1-580FBAA5DD7E}" type="pres">
      <dgm:prSet presAssocID="{6A4A23C2-AA9F-43B8-9D3E-95856B0F4F1D}" presName="sibTrans" presStyleCnt="0"/>
      <dgm:spPr/>
    </dgm:pt>
    <dgm:pt modelId="{5DE911BF-2961-4C36-8C4A-D73698DC2A22}" type="pres">
      <dgm:prSet presAssocID="{BECF071B-7470-406D-BB3B-5CAB8BAEB905}" presName="node" presStyleLbl="node1" presStyleIdx="4" presStyleCnt="5">
        <dgm:presLayoutVars>
          <dgm:bulletEnabled val="1"/>
        </dgm:presLayoutVars>
      </dgm:prSet>
      <dgm:spPr/>
    </dgm:pt>
  </dgm:ptLst>
  <dgm:cxnLst>
    <dgm:cxn modelId="{C5FA9949-914D-42DB-A83E-D3D6443C98DC}" srcId="{28D73AFB-6B4F-49AC-8CF7-04B9BBD886A1}" destId="{2FE9F639-8602-4ACC-A352-1FAAC2013A5C}" srcOrd="0" destOrd="0" parTransId="{88340D4F-9689-46C4-9F6E-13FCE4BD92B1}" sibTransId="{B2300A83-3B06-40B3-89F1-645532E0B73E}"/>
    <dgm:cxn modelId="{39D79650-8205-496D-AF19-D7885C0ECB60}" type="presOf" srcId="{2FE9F639-8602-4ACC-A352-1FAAC2013A5C}" destId="{89CE8C6F-B3C0-466F-BFA6-747B5109515E}" srcOrd="0" destOrd="0" presId="urn:microsoft.com/office/officeart/2005/8/layout/default"/>
    <dgm:cxn modelId="{27163553-9608-44DA-8B3C-5E02F5B356B2}" srcId="{28D73AFB-6B4F-49AC-8CF7-04B9BBD886A1}" destId="{79CE2166-8582-434D-A8DF-D555E0469DC9}" srcOrd="3" destOrd="0" parTransId="{B10C1C0C-206F-488A-8E5A-64FC322ECD0C}" sibTransId="{6A4A23C2-AA9F-43B8-9D3E-95856B0F4F1D}"/>
    <dgm:cxn modelId="{221C9077-38D0-4AE7-823C-42BBDED267A0}" srcId="{28D73AFB-6B4F-49AC-8CF7-04B9BBD886A1}" destId="{BECF071B-7470-406D-BB3B-5CAB8BAEB905}" srcOrd="4" destOrd="0" parTransId="{2EF34606-0C3B-495E-BAF8-A9A6BC2EA5AC}" sibTransId="{C32A3BAE-DEA6-4B93-9C4A-D1A9630FB716}"/>
    <dgm:cxn modelId="{88B99B77-605D-4722-96F2-14BC77C3EA3C}" type="presOf" srcId="{275A7B7F-5B86-472A-9DAF-E795ADC04AB6}" destId="{8E973AC3-3938-46CC-8CE3-0200A6E736BA}" srcOrd="0" destOrd="0" presId="urn:microsoft.com/office/officeart/2005/8/layout/default"/>
    <dgm:cxn modelId="{8146DE98-EAF2-42A4-874B-28F4F633982C}" srcId="{28D73AFB-6B4F-49AC-8CF7-04B9BBD886A1}" destId="{EA75E65D-CE41-43B5-84A8-7D4DBC2BE7CA}" srcOrd="2" destOrd="0" parTransId="{56BB2283-36B8-473B-908F-A1139E30780B}" sibTransId="{8B06A326-EEB7-4C09-83E1-25C9FCD920B6}"/>
    <dgm:cxn modelId="{1FAEB4A2-E2D8-4653-99BF-D8BD9A427247}" type="presOf" srcId="{BECF071B-7470-406D-BB3B-5CAB8BAEB905}" destId="{5DE911BF-2961-4C36-8C4A-D73698DC2A22}" srcOrd="0" destOrd="0" presId="urn:microsoft.com/office/officeart/2005/8/layout/default"/>
    <dgm:cxn modelId="{E4397FC8-63E6-40D8-A59E-76DB159F9654}" type="presOf" srcId="{79CE2166-8582-434D-A8DF-D555E0469DC9}" destId="{5B174054-0200-4B1A-9272-446CE6A64096}" srcOrd="0" destOrd="0" presId="urn:microsoft.com/office/officeart/2005/8/layout/default"/>
    <dgm:cxn modelId="{3443D5CA-4E53-4C0A-ABC1-AF351560BE12}" type="presOf" srcId="{28D73AFB-6B4F-49AC-8CF7-04B9BBD886A1}" destId="{6E842FA9-FA37-45F3-963C-7CABE41AA1B0}" srcOrd="0" destOrd="0" presId="urn:microsoft.com/office/officeart/2005/8/layout/default"/>
    <dgm:cxn modelId="{04BE42CF-1419-432D-9595-9E174C06A9ED}" srcId="{28D73AFB-6B4F-49AC-8CF7-04B9BBD886A1}" destId="{275A7B7F-5B86-472A-9DAF-E795ADC04AB6}" srcOrd="1" destOrd="0" parTransId="{9094F3FD-A27C-45D3-A2D0-318CF0DD79B7}" sibTransId="{2F8C67AF-F116-404F-B0D6-3D6517ADC000}"/>
    <dgm:cxn modelId="{91D207E3-E957-4A64-84C0-8C3B06673642}" type="presOf" srcId="{EA75E65D-CE41-43B5-84A8-7D4DBC2BE7CA}" destId="{5EC7658C-B8A1-4C25-990F-B68F91753504}" srcOrd="0" destOrd="0" presId="urn:microsoft.com/office/officeart/2005/8/layout/default"/>
    <dgm:cxn modelId="{E6C03E38-93B7-4867-85B1-B8AA11BB278B}" type="presParOf" srcId="{6E842FA9-FA37-45F3-963C-7CABE41AA1B0}" destId="{89CE8C6F-B3C0-466F-BFA6-747B5109515E}" srcOrd="0" destOrd="0" presId="urn:microsoft.com/office/officeart/2005/8/layout/default"/>
    <dgm:cxn modelId="{AFA6D663-3AC1-4241-B650-F77D1736DC72}" type="presParOf" srcId="{6E842FA9-FA37-45F3-963C-7CABE41AA1B0}" destId="{140B1B6E-551F-4B61-99F7-C68C8F0008E8}" srcOrd="1" destOrd="0" presId="urn:microsoft.com/office/officeart/2005/8/layout/default"/>
    <dgm:cxn modelId="{7CA2CC4E-1501-4417-A0E7-3D5E6D5DBC99}" type="presParOf" srcId="{6E842FA9-FA37-45F3-963C-7CABE41AA1B0}" destId="{8E973AC3-3938-46CC-8CE3-0200A6E736BA}" srcOrd="2" destOrd="0" presId="urn:microsoft.com/office/officeart/2005/8/layout/default"/>
    <dgm:cxn modelId="{6351C8AF-9DD8-4B72-96AE-B782436A582F}" type="presParOf" srcId="{6E842FA9-FA37-45F3-963C-7CABE41AA1B0}" destId="{1B6EB395-4A18-4A27-834F-33A2BC13C9DD}" srcOrd="3" destOrd="0" presId="urn:microsoft.com/office/officeart/2005/8/layout/default"/>
    <dgm:cxn modelId="{241B6076-7CF2-49E1-B480-5C03A161ADFE}" type="presParOf" srcId="{6E842FA9-FA37-45F3-963C-7CABE41AA1B0}" destId="{5EC7658C-B8A1-4C25-990F-B68F91753504}" srcOrd="4" destOrd="0" presId="urn:microsoft.com/office/officeart/2005/8/layout/default"/>
    <dgm:cxn modelId="{36E91D44-0348-4B08-8832-949965DC8B54}" type="presParOf" srcId="{6E842FA9-FA37-45F3-963C-7CABE41AA1B0}" destId="{F194AF38-3F00-443C-8399-D74E485B973C}" srcOrd="5" destOrd="0" presId="urn:microsoft.com/office/officeart/2005/8/layout/default"/>
    <dgm:cxn modelId="{42B526CF-A24B-4540-B7B4-609A3DDEAE0F}" type="presParOf" srcId="{6E842FA9-FA37-45F3-963C-7CABE41AA1B0}" destId="{5B174054-0200-4B1A-9272-446CE6A64096}" srcOrd="6" destOrd="0" presId="urn:microsoft.com/office/officeart/2005/8/layout/default"/>
    <dgm:cxn modelId="{2E848B3D-E8F4-4414-B921-1C70A46B9F55}" type="presParOf" srcId="{6E842FA9-FA37-45F3-963C-7CABE41AA1B0}" destId="{558BB156-9096-4632-83C1-580FBAA5DD7E}" srcOrd="7" destOrd="0" presId="urn:microsoft.com/office/officeart/2005/8/layout/default"/>
    <dgm:cxn modelId="{6EFFEDF6-9FD1-4FBD-9A95-3E21FAB78B3C}" type="presParOf" srcId="{6E842FA9-FA37-45F3-963C-7CABE41AA1B0}" destId="{5DE911BF-2961-4C36-8C4A-D73698DC2A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AF1166-CA8F-450C-AC00-8E9143463C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1C3D6-C4D2-4C15-BD67-5AD7899ADF6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1. ОБЩАЯ ХАРАКТЕРИСТИКА ПРИМЕРНОЙ РАБОЧЕЙ ПРОГРАММЫ ОБЩЕОБРАЗОВАТЕЛЬНОЙ ДИСЦИПЛИНЫ					</a:t>
          </a:r>
          <a:endParaRPr lang="en-US"/>
        </a:p>
      </dgm:t>
    </dgm:pt>
    <dgm:pt modelId="{EE0A5691-0CED-4A9B-A347-9A50AA749C60}" type="parTrans" cxnId="{9313F0C3-22E0-4DBE-9184-E4E40195C8F2}">
      <dgm:prSet/>
      <dgm:spPr/>
      <dgm:t>
        <a:bodyPr/>
        <a:lstStyle/>
        <a:p>
          <a:endParaRPr lang="en-US"/>
        </a:p>
      </dgm:t>
    </dgm:pt>
    <dgm:pt modelId="{E0CEC682-BE12-462D-BD0D-0D76A6793A09}" type="sibTrans" cxnId="{9313F0C3-22E0-4DBE-9184-E4E40195C8F2}">
      <dgm:prSet/>
      <dgm:spPr/>
      <dgm:t>
        <a:bodyPr/>
        <a:lstStyle/>
        <a:p>
          <a:endParaRPr lang="en-US"/>
        </a:p>
      </dgm:t>
    </dgm:pt>
    <dgm:pt modelId="{C9319F76-3F13-4D8F-9D6E-E672ADD60DA7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2. СТРУКТУРА И СОДЕРЖАНИЕ ОБЩЕОБРАЗОВАТЕЛЬНОЙ ДИСЦИПЛИНЫ		</a:t>
          </a:r>
          <a:endParaRPr lang="en-US"/>
        </a:p>
      </dgm:t>
    </dgm:pt>
    <dgm:pt modelId="{49A37588-EAEB-4A63-8ADB-6397B586ABAE}" type="parTrans" cxnId="{FE7BF77F-4A6D-4FCA-8CBB-57C7DB8C03B1}">
      <dgm:prSet/>
      <dgm:spPr/>
      <dgm:t>
        <a:bodyPr/>
        <a:lstStyle/>
        <a:p>
          <a:endParaRPr lang="en-US"/>
        </a:p>
      </dgm:t>
    </dgm:pt>
    <dgm:pt modelId="{DD0BE935-CB69-4617-A910-34DC4718EB7E}" type="sibTrans" cxnId="{FE7BF77F-4A6D-4FCA-8CBB-57C7DB8C03B1}">
      <dgm:prSet/>
      <dgm:spPr/>
      <dgm:t>
        <a:bodyPr/>
        <a:lstStyle/>
        <a:p>
          <a:endParaRPr lang="en-US"/>
        </a:p>
      </dgm:t>
    </dgm:pt>
    <dgm:pt modelId="{63BD7184-3CE1-43FA-A069-3188D6CC642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3. УСЛОВИЯ РЕАЛИЗАЦИИ ПРОГРАММЫ ОБЩЕОБРАЗОВАТЕЛЬНОЙ ДИСЦИПЛИН											</a:t>
          </a:r>
          <a:endParaRPr lang="en-US"/>
        </a:p>
      </dgm:t>
    </dgm:pt>
    <dgm:pt modelId="{4DDEF317-74C8-4B95-8F02-3E6C06AC28B2}" type="parTrans" cxnId="{3F41B468-0FB2-49D9-B00D-4693573CC413}">
      <dgm:prSet/>
      <dgm:spPr/>
      <dgm:t>
        <a:bodyPr/>
        <a:lstStyle/>
        <a:p>
          <a:endParaRPr lang="en-US"/>
        </a:p>
      </dgm:t>
    </dgm:pt>
    <dgm:pt modelId="{313B430A-7B84-4F72-9528-1AD23BE52EBD}" type="sibTrans" cxnId="{3F41B468-0FB2-49D9-B00D-4693573CC413}">
      <dgm:prSet/>
      <dgm:spPr/>
      <dgm:t>
        <a:bodyPr/>
        <a:lstStyle/>
        <a:p>
          <a:endParaRPr lang="en-US"/>
        </a:p>
      </dgm:t>
    </dgm:pt>
    <dgm:pt modelId="{6ACA8D31-6926-4228-ADA1-35FDA205EE6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4. КОНТРОЛЬ И ОЦЕНКА РЕЗУЛЬТАТОВ ОСВОЕНИЯ ОБЩЕОБРАЗОВАТЕЛЬНОЙ ДИСЦИПЛИНЫ	</a:t>
          </a:r>
          <a:endParaRPr lang="en-US"/>
        </a:p>
      </dgm:t>
    </dgm:pt>
    <dgm:pt modelId="{777AF1B3-D123-46F7-BAA0-848BCECAD64E}" type="parTrans" cxnId="{476ECA03-EAD1-4989-A264-1A012086ED94}">
      <dgm:prSet/>
      <dgm:spPr/>
      <dgm:t>
        <a:bodyPr/>
        <a:lstStyle/>
        <a:p>
          <a:endParaRPr lang="en-US"/>
        </a:p>
      </dgm:t>
    </dgm:pt>
    <dgm:pt modelId="{D1185829-4A46-40C0-8EC9-4A4B0296622F}" type="sibTrans" cxnId="{476ECA03-EAD1-4989-A264-1A012086ED94}">
      <dgm:prSet/>
      <dgm:spPr/>
      <dgm:t>
        <a:bodyPr/>
        <a:lstStyle/>
        <a:p>
          <a:endParaRPr lang="en-US"/>
        </a:p>
      </dgm:t>
    </dgm:pt>
    <dgm:pt modelId="{FC678BBD-B69D-49CA-88F1-AA5E65CADFF0}" type="pres">
      <dgm:prSet presAssocID="{20AF1166-CA8F-450C-AC00-8E9143463C9F}" presName="root" presStyleCnt="0">
        <dgm:presLayoutVars>
          <dgm:dir/>
          <dgm:resizeHandles val="exact"/>
        </dgm:presLayoutVars>
      </dgm:prSet>
      <dgm:spPr/>
    </dgm:pt>
    <dgm:pt modelId="{160BC832-4AE0-45CB-84DF-DBFECE8E604F}" type="pres">
      <dgm:prSet presAssocID="{2611C3D6-C4D2-4C15-BD67-5AD7899ADF61}" presName="compNode" presStyleCnt="0"/>
      <dgm:spPr/>
    </dgm:pt>
    <dgm:pt modelId="{25A60EC3-3D14-43F2-BFE0-DC5302E33D00}" type="pres">
      <dgm:prSet presAssocID="{2611C3D6-C4D2-4C15-BD67-5AD7899ADF61}" presName="bgRect" presStyleLbl="bgShp" presStyleIdx="0" presStyleCnt="4"/>
      <dgm:spPr/>
    </dgm:pt>
    <dgm:pt modelId="{A8D63ADB-EA57-48B0-9DC8-34D276C97DC9}" type="pres">
      <dgm:prSet presAssocID="{2611C3D6-C4D2-4C15-BD67-5AD7899ADF61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доровье"/>
        </a:ext>
      </dgm:extLst>
    </dgm:pt>
    <dgm:pt modelId="{3F33F6FD-F477-4B20-B953-7A92BB82FF2C}" type="pres">
      <dgm:prSet presAssocID="{2611C3D6-C4D2-4C15-BD67-5AD7899ADF61}" presName="spaceRect" presStyleCnt="0"/>
      <dgm:spPr/>
    </dgm:pt>
    <dgm:pt modelId="{0C681662-37DE-4E23-87EE-A00A8C43F978}" type="pres">
      <dgm:prSet presAssocID="{2611C3D6-C4D2-4C15-BD67-5AD7899ADF61}" presName="parTx" presStyleLbl="revTx" presStyleIdx="0" presStyleCnt="4">
        <dgm:presLayoutVars>
          <dgm:chMax val="0"/>
          <dgm:chPref val="0"/>
        </dgm:presLayoutVars>
      </dgm:prSet>
      <dgm:spPr/>
    </dgm:pt>
    <dgm:pt modelId="{B8F035DF-5052-470C-8B2F-988EBF0302C0}" type="pres">
      <dgm:prSet presAssocID="{E0CEC682-BE12-462D-BD0D-0D76A6793A09}" presName="sibTrans" presStyleCnt="0"/>
      <dgm:spPr/>
    </dgm:pt>
    <dgm:pt modelId="{63AB65E5-AEB9-49EC-BECF-EA0FA02D9D25}" type="pres">
      <dgm:prSet presAssocID="{C9319F76-3F13-4D8F-9D6E-E672ADD60DA7}" presName="compNode" presStyleCnt="0"/>
      <dgm:spPr/>
    </dgm:pt>
    <dgm:pt modelId="{13BBBE1A-1E67-4251-AAE0-DA97AA8256C6}" type="pres">
      <dgm:prSet presAssocID="{C9319F76-3F13-4D8F-9D6E-E672ADD60DA7}" presName="bgRect" presStyleLbl="bgShp" presStyleIdx="1" presStyleCnt="4"/>
      <dgm:spPr/>
    </dgm:pt>
    <dgm:pt modelId="{63D463D7-7349-4FD0-99F5-7C2D50450B1E}" type="pres">
      <dgm:prSet presAssocID="{C9319F76-3F13-4D8F-9D6E-E672ADD60DA7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Контур робота"/>
        </a:ext>
      </dgm:extLst>
    </dgm:pt>
    <dgm:pt modelId="{7C195057-C667-4D32-9A55-FAD2F7B9D042}" type="pres">
      <dgm:prSet presAssocID="{C9319F76-3F13-4D8F-9D6E-E672ADD60DA7}" presName="spaceRect" presStyleCnt="0"/>
      <dgm:spPr/>
    </dgm:pt>
    <dgm:pt modelId="{DD1C60DC-3AA2-4495-8C41-28A8232EDD23}" type="pres">
      <dgm:prSet presAssocID="{C9319F76-3F13-4D8F-9D6E-E672ADD60DA7}" presName="parTx" presStyleLbl="revTx" presStyleIdx="1" presStyleCnt="4">
        <dgm:presLayoutVars>
          <dgm:chMax val="0"/>
          <dgm:chPref val="0"/>
        </dgm:presLayoutVars>
      </dgm:prSet>
      <dgm:spPr/>
    </dgm:pt>
    <dgm:pt modelId="{704AA042-6525-47CE-988E-2E39A8DD9D5E}" type="pres">
      <dgm:prSet presAssocID="{DD0BE935-CB69-4617-A910-34DC4718EB7E}" presName="sibTrans" presStyleCnt="0"/>
      <dgm:spPr/>
    </dgm:pt>
    <dgm:pt modelId="{40363AAB-5B45-4EB3-9B4F-F863A4AE2242}" type="pres">
      <dgm:prSet presAssocID="{63BD7184-3CE1-43FA-A069-3188D6CC6426}" presName="compNode" presStyleCnt="0"/>
      <dgm:spPr/>
    </dgm:pt>
    <dgm:pt modelId="{709190E4-2025-4AEE-ADC9-64FA9C134BB7}" type="pres">
      <dgm:prSet presAssocID="{63BD7184-3CE1-43FA-A069-3188D6CC6426}" presName="bgRect" presStyleLbl="bgShp" presStyleIdx="2" presStyleCnt="4"/>
      <dgm:spPr/>
    </dgm:pt>
    <dgm:pt modelId="{EDEE4C6A-07F3-4B8F-B151-C48DB4440236}" type="pres">
      <dgm:prSet presAssocID="{63BD7184-3CE1-43FA-A069-3188D6CC6426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Семья"/>
        </a:ext>
      </dgm:extLst>
    </dgm:pt>
    <dgm:pt modelId="{19BA75D0-E243-4DFF-B8B3-DF9FD45BF522}" type="pres">
      <dgm:prSet presAssocID="{63BD7184-3CE1-43FA-A069-3188D6CC6426}" presName="spaceRect" presStyleCnt="0"/>
      <dgm:spPr/>
    </dgm:pt>
    <dgm:pt modelId="{86B4E4B7-2524-4324-805E-62B6C7927A28}" type="pres">
      <dgm:prSet presAssocID="{63BD7184-3CE1-43FA-A069-3188D6CC6426}" presName="parTx" presStyleLbl="revTx" presStyleIdx="2" presStyleCnt="4">
        <dgm:presLayoutVars>
          <dgm:chMax val="0"/>
          <dgm:chPref val="0"/>
        </dgm:presLayoutVars>
      </dgm:prSet>
      <dgm:spPr/>
    </dgm:pt>
    <dgm:pt modelId="{6611EEAC-AC8E-4741-BA75-9F547392EFF4}" type="pres">
      <dgm:prSet presAssocID="{313B430A-7B84-4F72-9528-1AD23BE52EBD}" presName="sibTrans" presStyleCnt="0"/>
      <dgm:spPr/>
    </dgm:pt>
    <dgm:pt modelId="{000E3AE9-9A53-4593-87DC-F9D990E95D1D}" type="pres">
      <dgm:prSet presAssocID="{6ACA8D31-6926-4228-ADA1-35FDA205EE68}" presName="compNode" presStyleCnt="0"/>
      <dgm:spPr/>
    </dgm:pt>
    <dgm:pt modelId="{F59817B4-0609-4170-B322-C4F08BA436E9}" type="pres">
      <dgm:prSet presAssocID="{6ACA8D31-6926-4228-ADA1-35FDA205EE68}" presName="bgRect" presStyleLbl="bgShp" presStyleIdx="3" presStyleCnt="4"/>
      <dgm:spPr/>
    </dgm:pt>
    <dgm:pt modelId="{44E1AC4C-D11B-49FB-BE58-FBFADFFB2EAD}" type="pres">
      <dgm:prSet presAssocID="{6ACA8D31-6926-4228-ADA1-35FDA205EE68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ащищенный ноутбук"/>
        </a:ext>
      </dgm:extLst>
    </dgm:pt>
    <dgm:pt modelId="{926AA4D2-EC72-4884-9233-82224E359496}" type="pres">
      <dgm:prSet presAssocID="{6ACA8D31-6926-4228-ADA1-35FDA205EE68}" presName="spaceRect" presStyleCnt="0"/>
      <dgm:spPr/>
    </dgm:pt>
    <dgm:pt modelId="{D60C3298-DBDC-4630-8950-985E7C538867}" type="pres">
      <dgm:prSet presAssocID="{6ACA8D31-6926-4228-ADA1-35FDA205EE6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76ECA03-EAD1-4989-A264-1A012086ED94}" srcId="{20AF1166-CA8F-450C-AC00-8E9143463C9F}" destId="{6ACA8D31-6926-4228-ADA1-35FDA205EE68}" srcOrd="3" destOrd="0" parTransId="{777AF1B3-D123-46F7-BAA0-848BCECAD64E}" sibTransId="{D1185829-4A46-40C0-8EC9-4A4B0296622F}"/>
    <dgm:cxn modelId="{F7DA4011-B4B7-45AC-B7FE-A1B7055B6ED2}" type="presOf" srcId="{C9319F76-3F13-4D8F-9D6E-E672ADD60DA7}" destId="{DD1C60DC-3AA2-4495-8C41-28A8232EDD23}" srcOrd="0" destOrd="0" presId="urn:microsoft.com/office/officeart/2018/2/layout/IconVerticalSolidList"/>
    <dgm:cxn modelId="{999D0145-32B3-4492-B192-B55A4728FC8F}" type="presOf" srcId="{63BD7184-3CE1-43FA-A069-3188D6CC6426}" destId="{86B4E4B7-2524-4324-805E-62B6C7927A28}" srcOrd="0" destOrd="0" presId="urn:microsoft.com/office/officeart/2018/2/layout/IconVerticalSolidList"/>
    <dgm:cxn modelId="{3F41B468-0FB2-49D9-B00D-4693573CC413}" srcId="{20AF1166-CA8F-450C-AC00-8E9143463C9F}" destId="{63BD7184-3CE1-43FA-A069-3188D6CC6426}" srcOrd="2" destOrd="0" parTransId="{4DDEF317-74C8-4B95-8F02-3E6C06AC28B2}" sibTransId="{313B430A-7B84-4F72-9528-1AD23BE52EBD}"/>
    <dgm:cxn modelId="{FE7BF77F-4A6D-4FCA-8CBB-57C7DB8C03B1}" srcId="{20AF1166-CA8F-450C-AC00-8E9143463C9F}" destId="{C9319F76-3F13-4D8F-9D6E-E672ADD60DA7}" srcOrd="1" destOrd="0" parTransId="{49A37588-EAEB-4A63-8ADB-6397B586ABAE}" sibTransId="{DD0BE935-CB69-4617-A910-34DC4718EB7E}"/>
    <dgm:cxn modelId="{E3C2838B-30E2-4C73-8AF6-449DA33862D2}" type="presOf" srcId="{2611C3D6-C4D2-4C15-BD67-5AD7899ADF61}" destId="{0C681662-37DE-4E23-87EE-A00A8C43F978}" srcOrd="0" destOrd="0" presId="urn:microsoft.com/office/officeart/2018/2/layout/IconVerticalSolidList"/>
    <dgm:cxn modelId="{5475A9BA-B50C-4DFA-9A8B-CAE156EC3A66}" type="presOf" srcId="{6ACA8D31-6926-4228-ADA1-35FDA205EE68}" destId="{D60C3298-DBDC-4630-8950-985E7C538867}" srcOrd="0" destOrd="0" presId="urn:microsoft.com/office/officeart/2018/2/layout/IconVerticalSolidList"/>
    <dgm:cxn modelId="{9313F0C3-22E0-4DBE-9184-E4E40195C8F2}" srcId="{20AF1166-CA8F-450C-AC00-8E9143463C9F}" destId="{2611C3D6-C4D2-4C15-BD67-5AD7899ADF61}" srcOrd="0" destOrd="0" parTransId="{EE0A5691-0CED-4A9B-A347-9A50AA749C60}" sibTransId="{E0CEC682-BE12-462D-BD0D-0D76A6793A09}"/>
    <dgm:cxn modelId="{8425DAE5-8AFB-4B38-B847-D2752AB017F2}" type="presOf" srcId="{20AF1166-CA8F-450C-AC00-8E9143463C9F}" destId="{FC678BBD-B69D-49CA-88F1-AA5E65CADFF0}" srcOrd="0" destOrd="0" presId="urn:microsoft.com/office/officeart/2018/2/layout/IconVerticalSolidList"/>
    <dgm:cxn modelId="{2CABD80B-EF58-4385-8D0B-7D06F85DB7A6}" type="presParOf" srcId="{FC678BBD-B69D-49CA-88F1-AA5E65CADFF0}" destId="{160BC832-4AE0-45CB-84DF-DBFECE8E604F}" srcOrd="0" destOrd="0" presId="urn:microsoft.com/office/officeart/2018/2/layout/IconVerticalSolidList"/>
    <dgm:cxn modelId="{50845988-198F-4F5A-AD56-080B8C012B8D}" type="presParOf" srcId="{160BC832-4AE0-45CB-84DF-DBFECE8E604F}" destId="{25A60EC3-3D14-43F2-BFE0-DC5302E33D00}" srcOrd="0" destOrd="0" presId="urn:microsoft.com/office/officeart/2018/2/layout/IconVerticalSolidList"/>
    <dgm:cxn modelId="{C3731D7D-6FC0-4705-A722-419098037D36}" type="presParOf" srcId="{160BC832-4AE0-45CB-84DF-DBFECE8E604F}" destId="{A8D63ADB-EA57-48B0-9DC8-34D276C97DC9}" srcOrd="1" destOrd="0" presId="urn:microsoft.com/office/officeart/2018/2/layout/IconVerticalSolidList"/>
    <dgm:cxn modelId="{AFE9A598-0854-4967-9133-1517BB84FDA2}" type="presParOf" srcId="{160BC832-4AE0-45CB-84DF-DBFECE8E604F}" destId="{3F33F6FD-F477-4B20-B953-7A92BB82FF2C}" srcOrd="2" destOrd="0" presId="urn:microsoft.com/office/officeart/2018/2/layout/IconVerticalSolidList"/>
    <dgm:cxn modelId="{D2C96F5F-2A12-4A70-AE76-F1B0017FF576}" type="presParOf" srcId="{160BC832-4AE0-45CB-84DF-DBFECE8E604F}" destId="{0C681662-37DE-4E23-87EE-A00A8C43F978}" srcOrd="3" destOrd="0" presId="urn:microsoft.com/office/officeart/2018/2/layout/IconVerticalSolidList"/>
    <dgm:cxn modelId="{E1E78F75-C86D-462C-BE29-8AB2DE2B3FE9}" type="presParOf" srcId="{FC678BBD-B69D-49CA-88F1-AA5E65CADFF0}" destId="{B8F035DF-5052-470C-8B2F-988EBF0302C0}" srcOrd="1" destOrd="0" presId="urn:microsoft.com/office/officeart/2018/2/layout/IconVerticalSolidList"/>
    <dgm:cxn modelId="{B78B2A26-8722-45B6-B6D5-C6A84B8EAE77}" type="presParOf" srcId="{FC678BBD-B69D-49CA-88F1-AA5E65CADFF0}" destId="{63AB65E5-AEB9-49EC-BECF-EA0FA02D9D25}" srcOrd="2" destOrd="0" presId="urn:microsoft.com/office/officeart/2018/2/layout/IconVerticalSolidList"/>
    <dgm:cxn modelId="{0B30C1AD-DBE9-44B0-AAC1-07AC855A65B1}" type="presParOf" srcId="{63AB65E5-AEB9-49EC-BECF-EA0FA02D9D25}" destId="{13BBBE1A-1E67-4251-AAE0-DA97AA8256C6}" srcOrd="0" destOrd="0" presId="urn:microsoft.com/office/officeart/2018/2/layout/IconVerticalSolidList"/>
    <dgm:cxn modelId="{8FCE0A02-18D3-4EF0-B31E-2FFF0117377B}" type="presParOf" srcId="{63AB65E5-AEB9-49EC-BECF-EA0FA02D9D25}" destId="{63D463D7-7349-4FD0-99F5-7C2D50450B1E}" srcOrd="1" destOrd="0" presId="urn:microsoft.com/office/officeart/2018/2/layout/IconVerticalSolidList"/>
    <dgm:cxn modelId="{B7C112C1-6585-4BB7-B957-3F67990C0EC3}" type="presParOf" srcId="{63AB65E5-AEB9-49EC-BECF-EA0FA02D9D25}" destId="{7C195057-C667-4D32-9A55-FAD2F7B9D042}" srcOrd="2" destOrd="0" presId="urn:microsoft.com/office/officeart/2018/2/layout/IconVerticalSolidList"/>
    <dgm:cxn modelId="{165F1E01-F755-4CD5-98B9-A30C9DC20724}" type="presParOf" srcId="{63AB65E5-AEB9-49EC-BECF-EA0FA02D9D25}" destId="{DD1C60DC-3AA2-4495-8C41-28A8232EDD23}" srcOrd="3" destOrd="0" presId="urn:microsoft.com/office/officeart/2018/2/layout/IconVerticalSolidList"/>
    <dgm:cxn modelId="{51461E85-B7C2-4619-B690-7DA1AE546AE1}" type="presParOf" srcId="{FC678BBD-B69D-49CA-88F1-AA5E65CADFF0}" destId="{704AA042-6525-47CE-988E-2E39A8DD9D5E}" srcOrd="3" destOrd="0" presId="urn:microsoft.com/office/officeart/2018/2/layout/IconVerticalSolidList"/>
    <dgm:cxn modelId="{61F882A2-93C3-460E-A767-57F97F4E90BB}" type="presParOf" srcId="{FC678BBD-B69D-49CA-88F1-AA5E65CADFF0}" destId="{40363AAB-5B45-4EB3-9B4F-F863A4AE2242}" srcOrd="4" destOrd="0" presId="urn:microsoft.com/office/officeart/2018/2/layout/IconVerticalSolidList"/>
    <dgm:cxn modelId="{7349EF99-4A98-42F7-A304-BEA03F44B93C}" type="presParOf" srcId="{40363AAB-5B45-4EB3-9B4F-F863A4AE2242}" destId="{709190E4-2025-4AEE-ADC9-64FA9C134BB7}" srcOrd="0" destOrd="0" presId="urn:microsoft.com/office/officeart/2018/2/layout/IconVerticalSolidList"/>
    <dgm:cxn modelId="{79B0D71E-8D84-4E31-9777-D1E817EAF52B}" type="presParOf" srcId="{40363AAB-5B45-4EB3-9B4F-F863A4AE2242}" destId="{EDEE4C6A-07F3-4B8F-B151-C48DB4440236}" srcOrd="1" destOrd="0" presId="urn:microsoft.com/office/officeart/2018/2/layout/IconVerticalSolidList"/>
    <dgm:cxn modelId="{F2D2CB87-5A0E-4060-8447-E3E2F404E450}" type="presParOf" srcId="{40363AAB-5B45-4EB3-9B4F-F863A4AE2242}" destId="{19BA75D0-E243-4DFF-B8B3-DF9FD45BF522}" srcOrd="2" destOrd="0" presId="urn:microsoft.com/office/officeart/2018/2/layout/IconVerticalSolidList"/>
    <dgm:cxn modelId="{8B9E0B01-E2C7-4697-A87E-F6DC5188F534}" type="presParOf" srcId="{40363AAB-5B45-4EB3-9B4F-F863A4AE2242}" destId="{86B4E4B7-2524-4324-805E-62B6C7927A28}" srcOrd="3" destOrd="0" presId="urn:microsoft.com/office/officeart/2018/2/layout/IconVerticalSolidList"/>
    <dgm:cxn modelId="{76C95012-CCD8-4AF2-830C-A824446FBEA4}" type="presParOf" srcId="{FC678BBD-B69D-49CA-88F1-AA5E65CADFF0}" destId="{6611EEAC-AC8E-4741-BA75-9F547392EFF4}" srcOrd="5" destOrd="0" presId="urn:microsoft.com/office/officeart/2018/2/layout/IconVerticalSolidList"/>
    <dgm:cxn modelId="{DF99423E-B40E-48A6-BD9C-FA4FCEF7C1E1}" type="presParOf" srcId="{FC678BBD-B69D-49CA-88F1-AA5E65CADFF0}" destId="{000E3AE9-9A53-4593-87DC-F9D990E95D1D}" srcOrd="6" destOrd="0" presId="urn:microsoft.com/office/officeart/2018/2/layout/IconVerticalSolidList"/>
    <dgm:cxn modelId="{DEDA6204-B014-4E44-ACC1-9DCC90C78C32}" type="presParOf" srcId="{000E3AE9-9A53-4593-87DC-F9D990E95D1D}" destId="{F59817B4-0609-4170-B322-C4F08BA436E9}" srcOrd="0" destOrd="0" presId="urn:microsoft.com/office/officeart/2018/2/layout/IconVerticalSolidList"/>
    <dgm:cxn modelId="{CACBFA10-5BB0-4B64-8840-98F882CF3310}" type="presParOf" srcId="{000E3AE9-9A53-4593-87DC-F9D990E95D1D}" destId="{44E1AC4C-D11B-49FB-BE58-FBFADFFB2EAD}" srcOrd="1" destOrd="0" presId="urn:microsoft.com/office/officeart/2018/2/layout/IconVerticalSolidList"/>
    <dgm:cxn modelId="{9420206D-540B-4FBD-914C-B7D0D4DF2093}" type="presParOf" srcId="{000E3AE9-9A53-4593-87DC-F9D990E95D1D}" destId="{926AA4D2-EC72-4884-9233-82224E359496}" srcOrd="2" destOrd="0" presId="urn:microsoft.com/office/officeart/2018/2/layout/IconVerticalSolidList"/>
    <dgm:cxn modelId="{64A53850-2E8C-4EB6-97CE-56B3F665EFC1}" type="presParOf" srcId="{000E3AE9-9A53-4593-87DC-F9D990E95D1D}" destId="{D60C3298-DBDC-4630-8950-985E7C5388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DFF408-A080-4D35-939F-4B5518DA19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9B09D-5D46-4892-A26B-7FC4361A2CB1}">
      <dgm:prSet/>
      <dgm:spPr/>
      <dgm:t>
        <a:bodyPr/>
        <a:lstStyle/>
        <a:p>
          <a:r>
            <a:rPr lang="ru-RU" b="1" dirty="0"/>
            <a:t>Объем прикладного модуля в рабочей программе общеобразовательной дисциплины:</a:t>
          </a:r>
          <a:endParaRPr lang="en-US" b="1" dirty="0"/>
        </a:p>
      </dgm:t>
    </dgm:pt>
    <dgm:pt modelId="{49168423-521C-4F18-8DA2-476215882AA4}" type="parTrans" cxnId="{7C145FF6-4CAD-4E2C-B189-42F1F6D2B290}">
      <dgm:prSet/>
      <dgm:spPr/>
      <dgm:t>
        <a:bodyPr/>
        <a:lstStyle/>
        <a:p>
          <a:endParaRPr lang="en-US"/>
        </a:p>
      </dgm:t>
    </dgm:pt>
    <dgm:pt modelId="{3B28B2AC-A0E4-45C4-A916-201628EE752F}" type="sibTrans" cxnId="{7C145FF6-4CAD-4E2C-B189-42F1F6D2B290}">
      <dgm:prSet/>
      <dgm:spPr/>
      <dgm:t>
        <a:bodyPr/>
        <a:lstStyle/>
        <a:p>
          <a:endParaRPr lang="en-US"/>
        </a:p>
      </dgm:t>
    </dgm:pt>
    <dgm:pt modelId="{47FD5889-70A9-4E8B-AB66-504F2A7CB54D}">
      <dgm:prSet custT="1"/>
      <dgm:spPr/>
      <dgm:t>
        <a:bodyPr/>
        <a:lstStyle/>
        <a:p>
          <a:r>
            <a:rPr lang="ru-RU" sz="2400" dirty="0"/>
            <a:t>ООД на углубленном уровне</a:t>
          </a:r>
          <a:r>
            <a:rPr lang="ru-RU" sz="2400" dirty="0">
              <a:solidFill>
                <a:srgbClr val="C00000"/>
              </a:solidFill>
            </a:rPr>
            <a:t>: </a:t>
          </a:r>
          <a:r>
            <a:rPr lang="ru-RU" sz="2400" b="1" dirty="0">
              <a:solidFill>
                <a:srgbClr val="C00000"/>
              </a:solidFill>
            </a:rPr>
            <a:t>от 20 до 30 % </a:t>
          </a:r>
          <a:r>
            <a:rPr lang="ru-RU" sz="2400" dirty="0"/>
            <a:t>от общего объема ОП;</a:t>
          </a:r>
          <a:endParaRPr lang="en-US" sz="2400" dirty="0"/>
        </a:p>
      </dgm:t>
    </dgm:pt>
    <dgm:pt modelId="{A86DBCDE-1006-400C-89BE-CAE2E10331EB}" type="parTrans" cxnId="{4A661ECC-D18E-4183-8E64-45FBA540B4C5}">
      <dgm:prSet/>
      <dgm:spPr/>
      <dgm:t>
        <a:bodyPr/>
        <a:lstStyle/>
        <a:p>
          <a:endParaRPr lang="en-US"/>
        </a:p>
      </dgm:t>
    </dgm:pt>
    <dgm:pt modelId="{6E4BCD9D-D4D0-43BA-899A-E3B92B6C62B4}" type="sibTrans" cxnId="{4A661ECC-D18E-4183-8E64-45FBA540B4C5}">
      <dgm:prSet/>
      <dgm:spPr/>
      <dgm:t>
        <a:bodyPr/>
        <a:lstStyle/>
        <a:p>
          <a:endParaRPr lang="en-US"/>
        </a:p>
      </dgm:t>
    </dgm:pt>
    <dgm:pt modelId="{E5FD455E-4660-4689-8095-7A91EB13C9D0}">
      <dgm:prSet custT="1"/>
      <dgm:spPr/>
      <dgm:t>
        <a:bodyPr/>
        <a:lstStyle/>
        <a:p>
          <a:r>
            <a:rPr lang="ru-RU" sz="2400" dirty="0"/>
            <a:t>ООД на базовом уровне, поддерживающая профиль: до 30 %;</a:t>
          </a:r>
          <a:endParaRPr lang="en-US" sz="2400" dirty="0"/>
        </a:p>
      </dgm:t>
    </dgm:pt>
    <dgm:pt modelId="{0E6F95B1-08B5-4670-8917-8D81F27C4FE9}" type="parTrans" cxnId="{56C52B70-4A59-403E-B02F-72959714B5FE}">
      <dgm:prSet/>
      <dgm:spPr/>
      <dgm:t>
        <a:bodyPr/>
        <a:lstStyle/>
        <a:p>
          <a:endParaRPr lang="en-US"/>
        </a:p>
      </dgm:t>
    </dgm:pt>
    <dgm:pt modelId="{31C1967D-9542-48E4-8372-F17A1BFA9724}" type="sibTrans" cxnId="{56C52B70-4A59-403E-B02F-72959714B5FE}">
      <dgm:prSet/>
      <dgm:spPr/>
      <dgm:t>
        <a:bodyPr/>
        <a:lstStyle/>
        <a:p>
          <a:endParaRPr lang="en-US"/>
        </a:p>
      </dgm:t>
    </dgm:pt>
    <dgm:pt modelId="{0EDBBF4B-146C-418B-9AC1-B4D991211171}">
      <dgm:prSet custT="1"/>
      <dgm:spPr/>
      <dgm:t>
        <a:bodyPr/>
        <a:lstStyle/>
        <a:p>
          <a:r>
            <a:rPr lang="ru-RU" sz="2400" dirty="0"/>
            <a:t>ООД </a:t>
          </a:r>
          <a:r>
            <a:rPr lang="ru-RU" sz="2400" b="0" i="0" baseline="0" dirty="0"/>
            <a:t>на базовом уровне: 20 %.</a:t>
          </a:r>
          <a:endParaRPr lang="en-US" sz="2400" dirty="0"/>
        </a:p>
      </dgm:t>
    </dgm:pt>
    <dgm:pt modelId="{E0A830BA-B0D9-4663-A38D-FCB3984D4CB3}" type="parTrans" cxnId="{E0BBAC3E-F9C7-4645-93DF-8FB29ED98E69}">
      <dgm:prSet/>
      <dgm:spPr/>
      <dgm:t>
        <a:bodyPr/>
        <a:lstStyle/>
        <a:p>
          <a:endParaRPr lang="en-US"/>
        </a:p>
      </dgm:t>
    </dgm:pt>
    <dgm:pt modelId="{62AECA3E-4163-45D1-9CC7-51AA592A9626}" type="sibTrans" cxnId="{E0BBAC3E-F9C7-4645-93DF-8FB29ED98E69}">
      <dgm:prSet/>
      <dgm:spPr/>
      <dgm:t>
        <a:bodyPr/>
        <a:lstStyle/>
        <a:p>
          <a:endParaRPr lang="en-US"/>
        </a:p>
      </dgm:t>
    </dgm:pt>
    <dgm:pt modelId="{805A1759-E9AA-47B4-9462-D7A467A2417F}">
      <dgm:prSet custT="1"/>
      <dgm:spPr/>
      <dgm:t>
        <a:bodyPr/>
        <a:lstStyle/>
        <a:p>
          <a:r>
            <a:rPr lang="ru-RU" sz="2000" b="1" i="1" dirty="0"/>
            <a:t>Регламентация в Положении о рабочей программе общеобразовательных дисциплин</a:t>
          </a:r>
          <a:endParaRPr lang="en-US" sz="2000" b="1" i="1" dirty="0"/>
        </a:p>
      </dgm:t>
    </dgm:pt>
    <dgm:pt modelId="{06E1E5B5-7D66-4DBC-911C-15718D3B025B}" type="parTrans" cxnId="{9B9ADE7A-6706-4007-A33D-CEAD045A5B28}">
      <dgm:prSet/>
      <dgm:spPr/>
      <dgm:t>
        <a:bodyPr/>
        <a:lstStyle/>
        <a:p>
          <a:endParaRPr lang="en-US"/>
        </a:p>
      </dgm:t>
    </dgm:pt>
    <dgm:pt modelId="{A5C61852-637A-4F00-9FCB-131FDAD89AA6}" type="sibTrans" cxnId="{9B9ADE7A-6706-4007-A33D-CEAD045A5B28}">
      <dgm:prSet/>
      <dgm:spPr/>
      <dgm:t>
        <a:bodyPr/>
        <a:lstStyle/>
        <a:p>
          <a:endParaRPr lang="en-US"/>
        </a:p>
      </dgm:t>
    </dgm:pt>
    <dgm:pt modelId="{3FF96770-451D-407E-8B12-8F6B0E417E8E}" type="pres">
      <dgm:prSet presAssocID="{62DFF408-A080-4D35-939F-4B5518DA195D}" presName="linear" presStyleCnt="0">
        <dgm:presLayoutVars>
          <dgm:animLvl val="lvl"/>
          <dgm:resizeHandles val="exact"/>
        </dgm:presLayoutVars>
      </dgm:prSet>
      <dgm:spPr/>
    </dgm:pt>
    <dgm:pt modelId="{D77596BE-6772-4AE5-B26E-F6EA44E0F46F}" type="pres">
      <dgm:prSet presAssocID="{2F39B09D-5D46-4892-A26B-7FC4361A2C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F1CADC-D919-4B91-898D-12E722F9B483}" type="pres">
      <dgm:prSet presAssocID="{2F39B09D-5D46-4892-A26B-7FC4361A2CB1}" presName="childText" presStyleLbl="revTx" presStyleIdx="0" presStyleCnt="1">
        <dgm:presLayoutVars>
          <dgm:bulletEnabled val="1"/>
        </dgm:presLayoutVars>
      </dgm:prSet>
      <dgm:spPr/>
    </dgm:pt>
    <dgm:pt modelId="{E2BC468C-B807-41DF-9C42-9C7AA03E5AA8}" type="pres">
      <dgm:prSet presAssocID="{805A1759-E9AA-47B4-9462-D7A467A2417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063109-B70B-490E-B8DF-15FFD5934AF2}" type="presOf" srcId="{E5FD455E-4660-4689-8095-7A91EB13C9D0}" destId="{F6F1CADC-D919-4B91-898D-12E722F9B483}" srcOrd="0" destOrd="1" presId="urn:microsoft.com/office/officeart/2005/8/layout/vList2"/>
    <dgm:cxn modelId="{E0BBAC3E-F9C7-4645-93DF-8FB29ED98E69}" srcId="{2F39B09D-5D46-4892-A26B-7FC4361A2CB1}" destId="{0EDBBF4B-146C-418B-9AC1-B4D991211171}" srcOrd="2" destOrd="0" parTransId="{E0A830BA-B0D9-4663-A38D-FCB3984D4CB3}" sibTransId="{62AECA3E-4163-45D1-9CC7-51AA592A9626}"/>
    <dgm:cxn modelId="{10C8616B-3467-43AD-9F53-688A9DE96AB1}" type="presOf" srcId="{47FD5889-70A9-4E8B-AB66-504F2A7CB54D}" destId="{F6F1CADC-D919-4B91-898D-12E722F9B483}" srcOrd="0" destOrd="0" presId="urn:microsoft.com/office/officeart/2005/8/layout/vList2"/>
    <dgm:cxn modelId="{56C52B70-4A59-403E-B02F-72959714B5FE}" srcId="{2F39B09D-5D46-4892-A26B-7FC4361A2CB1}" destId="{E5FD455E-4660-4689-8095-7A91EB13C9D0}" srcOrd="1" destOrd="0" parTransId="{0E6F95B1-08B5-4670-8917-8D81F27C4FE9}" sibTransId="{31C1967D-9542-48E4-8372-F17A1BFA9724}"/>
    <dgm:cxn modelId="{DE644553-C183-44C1-B2E7-93E39058BA0E}" type="presOf" srcId="{805A1759-E9AA-47B4-9462-D7A467A2417F}" destId="{E2BC468C-B807-41DF-9C42-9C7AA03E5AA8}" srcOrd="0" destOrd="0" presId="urn:microsoft.com/office/officeart/2005/8/layout/vList2"/>
    <dgm:cxn modelId="{11134354-1C46-47A9-8E65-EDB15412C06E}" type="presOf" srcId="{2F39B09D-5D46-4892-A26B-7FC4361A2CB1}" destId="{D77596BE-6772-4AE5-B26E-F6EA44E0F46F}" srcOrd="0" destOrd="0" presId="urn:microsoft.com/office/officeart/2005/8/layout/vList2"/>
    <dgm:cxn modelId="{EAE83477-C52F-42CE-9B48-A6A7600E674F}" type="presOf" srcId="{62DFF408-A080-4D35-939F-4B5518DA195D}" destId="{3FF96770-451D-407E-8B12-8F6B0E417E8E}" srcOrd="0" destOrd="0" presId="urn:microsoft.com/office/officeart/2005/8/layout/vList2"/>
    <dgm:cxn modelId="{9B9ADE7A-6706-4007-A33D-CEAD045A5B28}" srcId="{62DFF408-A080-4D35-939F-4B5518DA195D}" destId="{805A1759-E9AA-47B4-9462-D7A467A2417F}" srcOrd="1" destOrd="0" parTransId="{06E1E5B5-7D66-4DBC-911C-15718D3B025B}" sibTransId="{A5C61852-637A-4F00-9FCB-131FDAD89AA6}"/>
    <dgm:cxn modelId="{324CF683-36FD-479A-B6CF-25A481597701}" type="presOf" srcId="{0EDBBF4B-146C-418B-9AC1-B4D991211171}" destId="{F6F1CADC-D919-4B91-898D-12E722F9B483}" srcOrd="0" destOrd="2" presId="urn:microsoft.com/office/officeart/2005/8/layout/vList2"/>
    <dgm:cxn modelId="{4A661ECC-D18E-4183-8E64-45FBA540B4C5}" srcId="{2F39B09D-5D46-4892-A26B-7FC4361A2CB1}" destId="{47FD5889-70A9-4E8B-AB66-504F2A7CB54D}" srcOrd="0" destOrd="0" parTransId="{A86DBCDE-1006-400C-89BE-CAE2E10331EB}" sibTransId="{6E4BCD9D-D4D0-43BA-899A-E3B92B6C62B4}"/>
    <dgm:cxn modelId="{7C145FF6-4CAD-4E2C-B189-42F1F6D2B290}" srcId="{62DFF408-A080-4D35-939F-4B5518DA195D}" destId="{2F39B09D-5D46-4892-A26B-7FC4361A2CB1}" srcOrd="0" destOrd="0" parTransId="{49168423-521C-4F18-8DA2-476215882AA4}" sibTransId="{3B28B2AC-A0E4-45C4-A916-201628EE752F}"/>
    <dgm:cxn modelId="{4AA30A3E-3FCB-48AE-92D3-99C3C45A0352}" type="presParOf" srcId="{3FF96770-451D-407E-8B12-8F6B0E417E8E}" destId="{D77596BE-6772-4AE5-B26E-F6EA44E0F46F}" srcOrd="0" destOrd="0" presId="urn:microsoft.com/office/officeart/2005/8/layout/vList2"/>
    <dgm:cxn modelId="{E352C3B4-0ED0-42F6-8399-4F33085EE87D}" type="presParOf" srcId="{3FF96770-451D-407E-8B12-8F6B0E417E8E}" destId="{F6F1CADC-D919-4B91-898D-12E722F9B483}" srcOrd="1" destOrd="0" presId="urn:microsoft.com/office/officeart/2005/8/layout/vList2"/>
    <dgm:cxn modelId="{8E75DB94-A51C-4AD1-A066-12CF480231FF}" type="presParOf" srcId="{3FF96770-451D-407E-8B12-8F6B0E417E8E}" destId="{E2BC468C-B807-41DF-9C42-9C7AA03E5A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CCE87-0668-4FCD-88B5-785650A80B74}">
      <dsp:nvSpPr>
        <dsp:cNvPr id="0" name=""/>
        <dsp:cNvSpPr/>
      </dsp:nvSpPr>
      <dsp:spPr>
        <a:xfrm rot="10800000">
          <a:off x="2344689" y="3159"/>
          <a:ext cx="7856728" cy="1513850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 dirty="0">
              <a:solidFill>
                <a:schemeClr val="tx1"/>
              </a:solidFill>
            </a:rPr>
            <a:t>Федеральный проект «Современная школа»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solidFill>
                <a:schemeClr val="tx1"/>
              </a:solidFill>
            </a:rPr>
            <a:t>Концепция преподавания общеобразовательных дисциплин с учетом профессиональной направленности программ СПО, реализуемых на базе основного общего образования 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2723151" y="3159"/>
        <a:ext cx="7478266" cy="1513850"/>
      </dsp:txXfrm>
    </dsp:sp>
    <dsp:sp modelId="{DF031823-472A-4C3A-80D1-2B0090354A13}">
      <dsp:nvSpPr>
        <dsp:cNvPr id="0" name=""/>
        <dsp:cNvSpPr/>
      </dsp:nvSpPr>
      <dsp:spPr>
        <a:xfrm>
          <a:off x="1613211" y="28607"/>
          <a:ext cx="1462954" cy="146295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46561-DC02-4877-AD4E-E5BB7F040221}">
      <dsp:nvSpPr>
        <dsp:cNvPr id="0" name=""/>
        <dsp:cNvSpPr/>
      </dsp:nvSpPr>
      <dsp:spPr>
        <a:xfrm rot="10800000">
          <a:off x="2344689" y="1953712"/>
          <a:ext cx="7856728" cy="1462954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baseline="0">
              <a:solidFill>
                <a:schemeClr val="tx1"/>
              </a:solidFill>
            </a:rPr>
            <a:t>Актуализированные ФГОС СПО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2710427" y="1953712"/>
        <a:ext cx="7490990" cy="1462954"/>
      </dsp:txXfrm>
    </dsp:sp>
    <dsp:sp modelId="{B331D9B6-2FDB-47A2-90FF-1869E3818AD5}">
      <dsp:nvSpPr>
        <dsp:cNvPr id="0" name=""/>
        <dsp:cNvSpPr/>
      </dsp:nvSpPr>
      <dsp:spPr>
        <a:xfrm>
          <a:off x="1613211" y="1953712"/>
          <a:ext cx="1462954" cy="14629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20154-2014-4622-91E1-FE43AF972CC5}">
      <dsp:nvSpPr>
        <dsp:cNvPr id="0" name=""/>
        <dsp:cNvSpPr/>
      </dsp:nvSpPr>
      <dsp:spPr>
        <a:xfrm rot="10800000">
          <a:off x="2378944" y="3819078"/>
          <a:ext cx="7856728" cy="1462954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tx1"/>
              </a:solidFill>
            </a:rPr>
            <a:t>Обновление ФГОС СОО</a:t>
          </a:r>
          <a:endParaRPr lang="ru-RU" sz="2400" b="1" kern="1200" dirty="0">
            <a:solidFill>
              <a:schemeClr val="tx1"/>
            </a:solidFill>
          </a:endParaRPr>
        </a:p>
      </dsp:txBody>
      <dsp:txXfrm rot="10800000">
        <a:off x="2744682" y="3819078"/>
        <a:ext cx="7490990" cy="1462954"/>
      </dsp:txXfrm>
    </dsp:sp>
    <dsp:sp modelId="{28310E22-2F6C-4F57-A7E2-4170D71DE071}">
      <dsp:nvSpPr>
        <dsp:cNvPr id="0" name=""/>
        <dsp:cNvSpPr/>
      </dsp:nvSpPr>
      <dsp:spPr>
        <a:xfrm>
          <a:off x="1613211" y="3853370"/>
          <a:ext cx="1462954" cy="146295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534D6-4403-48E2-8E92-B7BC3635BD65}">
      <dsp:nvSpPr>
        <dsp:cNvPr id="0" name=""/>
        <dsp:cNvSpPr/>
      </dsp:nvSpPr>
      <dsp:spPr>
        <a:xfrm>
          <a:off x="483974" y="2137902"/>
          <a:ext cx="1115312" cy="97286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9860F-E498-4175-814E-A2F9CDBE68F3}">
      <dsp:nvSpPr>
        <dsp:cNvPr id="0" name=""/>
        <dsp:cNvSpPr/>
      </dsp:nvSpPr>
      <dsp:spPr>
        <a:xfrm>
          <a:off x="313137" y="1975886"/>
          <a:ext cx="1456987" cy="12968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B7AB9-CA9F-4220-A514-B8A34710BE4B}">
      <dsp:nvSpPr>
        <dsp:cNvPr id="0" name=""/>
        <dsp:cNvSpPr/>
      </dsp:nvSpPr>
      <dsp:spPr>
        <a:xfrm>
          <a:off x="1785272" y="1904842"/>
          <a:ext cx="4058976" cy="1438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Приоритетное направление развития системы среднего профессионального образования </a:t>
          </a:r>
          <a:r>
            <a:rPr lang="ru-RU" sz="1800" kern="1200" dirty="0"/>
            <a:t>- </a:t>
          </a:r>
          <a:r>
            <a:rPr lang="ru-RU" sz="1800" kern="1200" dirty="0">
              <a:solidFill>
                <a:srgbClr val="C00000"/>
              </a:solidFill>
            </a:rPr>
            <a:t>внедрение методик преподавания общеобразовательных дисциплин с учетом профессиональной направленности программ среднего профессионального образования</a:t>
          </a:r>
          <a:r>
            <a:rPr lang="ru-RU" sz="1800" kern="1200" dirty="0"/>
            <a:t>, реализуемых на базе основного общего образования, предусматривающих интенсивную общеобразовательную подготовку обучающихся с включением прикладных модулей, соответствующих профессиональной направленности, в </a:t>
          </a:r>
          <a:r>
            <a:rPr lang="ru-RU" sz="1800" kern="1200" dirty="0" err="1"/>
            <a:t>т.ч</a:t>
          </a:r>
          <a:r>
            <a:rPr lang="ru-RU" sz="1800" kern="1200" dirty="0"/>
            <a:t>. с учетом применения дистанционных образовательных технологий и электронного обучения в образовательных организациях, реализующих программы СПО.</a:t>
          </a:r>
          <a:endParaRPr lang="en-US" sz="1800" kern="1200" dirty="0"/>
        </a:p>
      </dsp:txBody>
      <dsp:txXfrm>
        <a:off x="1785272" y="1904842"/>
        <a:ext cx="4058976" cy="1438986"/>
      </dsp:txXfrm>
    </dsp:sp>
    <dsp:sp modelId="{2DB8E7F6-00BD-4A22-A42F-4CFB6C6A237F}">
      <dsp:nvSpPr>
        <dsp:cNvPr id="0" name=""/>
        <dsp:cNvSpPr/>
      </dsp:nvSpPr>
      <dsp:spPr>
        <a:xfrm>
          <a:off x="6445965" y="1891810"/>
          <a:ext cx="1465049" cy="146504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0A34C-020D-41E4-A3FC-F6E090D1EC35}">
      <dsp:nvSpPr>
        <dsp:cNvPr id="0" name=""/>
        <dsp:cNvSpPr/>
      </dsp:nvSpPr>
      <dsp:spPr>
        <a:xfrm>
          <a:off x="6753626" y="2199471"/>
          <a:ext cx="849728" cy="8497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0C685-49C5-458C-932C-4D52DC6E47D1}">
      <dsp:nvSpPr>
        <dsp:cNvPr id="0" name=""/>
        <dsp:cNvSpPr/>
      </dsp:nvSpPr>
      <dsp:spPr>
        <a:xfrm>
          <a:off x="8224954" y="1891810"/>
          <a:ext cx="3453330" cy="1465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Результат:</a:t>
          </a:r>
          <a:r>
            <a:rPr lang="ru-RU" sz="1800" b="1" kern="1200" dirty="0"/>
            <a:t> </a:t>
          </a:r>
          <a:r>
            <a:rPr lang="ru-RU" sz="1800" kern="1200" dirty="0"/>
            <a:t>к </a:t>
          </a:r>
          <a:r>
            <a:rPr lang="ru-RU" sz="1800" b="1" kern="1200" dirty="0">
              <a:solidFill>
                <a:srgbClr val="C00000"/>
              </a:solidFill>
            </a:rPr>
            <a:t>2024 году </a:t>
          </a:r>
          <a:r>
            <a:rPr lang="ru-RU" sz="1800" kern="1200" dirty="0"/>
            <a:t>во всех образовательных организациях, реализующих программы СПО (</a:t>
          </a:r>
          <a:r>
            <a:rPr lang="ru-RU" sz="1800" b="1" kern="1200" dirty="0">
              <a:solidFill>
                <a:srgbClr val="C00000"/>
              </a:solidFill>
            </a:rPr>
            <a:t>100 %</a:t>
          </a:r>
          <a:r>
            <a:rPr lang="ru-RU" sz="1800" kern="1200" dirty="0"/>
            <a:t>), внедрены методики преподавания общеобразовательных дисциплин с учетом профессиональной направленности программ среднего СПО.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kern="1200" dirty="0">
              <a:solidFill>
                <a:srgbClr val="C00000"/>
              </a:solidFill>
            </a:rPr>
            <a:t>2023 год – 50 % ПОО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b="1" i="1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/>
            <a:t>Вологодская область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/>
            <a:t>РП «Современная школа»</a:t>
          </a:r>
          <a:r>
            <a:rPr lang="ru-RU" sz="1800" i="1" kern="1200" dirty="0"/>
            <a:t>: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2022 год – 25 % (8 ПОО)</a:t>
          </a:r>
          <a:endParaRPr kumimoji="0" lang="ru-RU" sz="2000" b="1" i="0" u="none" strike="noStrike" kern="1200" cap="none" spc="0" normalizeH="0" baseline="0" noProof="0" dirty="0">
            <a:ln>
              <a:noFill/>
            </a:ln>
            <a:solidFill>
              <a:srgbClr val="C00000"/>
            </a:solidFill>
            <a:effectLst/>
            <a:uLnTx/>
            <a:uFillTx/>
            <a:latin typeface="Calibri"/>
            <a:ea typeface="+mn-ea"/>
            <a:cs typeface="+mn-cs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u="sng" kern="1200" dirty="0">
              <a:solidFill>
                <a:srgbClr val="C00000"/>
              </a:solidFill>
              <a:latin typeface="Calibri"/>
            </a:rPr>
            <a:t>2023 год – 53 % (17 ПОО)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Calibri"/>
            </a:rPr>
            <a:t>2024 год – 22 % (7 ПОО)</a:t>
          </a:r>
          <a:endParaRPr lang="en-US" sz="1800" kern="1200" dirty="0"/>
        </a:p>
      </dsp:txBody>
      <dsp:txXfrm>
        <a:off x="8224954" y="1891810"/>
        <a:ext cx="3453330" cy="1465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73A8E-9958-49DD-A2E0-D7CD5B49241E}">
      <dsp:nvSpPr>
        <dsp:cNvPr id="0" name=""/>
        <dsp:cNvSpPr/>
      </dsp:nvSpPr>
      <dsp:spPr>
        <a:xfrm>
          <a:off x="25463" y="507792"/>
          <a:ext cx="5204798" cy="192328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Цель: </a:t>
          </a:r>
          <a:r>
            <a:rPr lang="ru-RU" sz="1800" kern="1200" dirty="0"/>
            <a:t>повышение качества преподавания общеобразовательных учебных предметов с учетом стратегических направлений (вызовов) развития системы СПО и совершенствование учебного процесса организаций, реализующих  ОП СПО</a:t>
          </a:r>
          <a:endParaRPr lang="en-US" sz="1800" kern="1200" dirty="0"/>
        </a:p>
      </dsp:txBody>
      <dsp:txXfrm>
        <a:off x="25463" y="507792"/>
        <a:ext cx="5204798" cy="1923280"/>
      </dsp:txXfrm>
    </dsp:sp>
    <dsp:sp modelId="{854642F5-140C-4E15-8EE4-13873B45408B}">
      <dsp:nvSpPr>
        <dsp:cNvPr id="0" name=""/>
        <dsp:cNvSpPr/>
      </dsp:nvSpPr>
      <dsp:spPr>
        <a:xfrm>
          <a:off x="0" y="2956645"/>
          <a:ext cx="5255726" cy="315343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>
              <a:solidFill>
                <a:srgbClr val="C00000"/>
              </a:solidFill>
            </a:rPr>
            <a:t>Основные направления совершенствования преподавания общеобразовательных дисциплин в системе СПО: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/>
            <a:t>Интенсивная подготовка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/>
            <a:t>Интеграция общеобразовательной профессиональной подготовки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/>
            <a:t>Профессиональная направленность общеобразовательной подготовки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baseline="0" dirty="0"/>
            <a:t>Практическая подготовка, прикладные модули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0" y="2956645"/>
        <a:ext cx="5255726" cy="3153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C187-9713-4ACE-90C4-81D166CDAA3A}">
      <dsp:nvSpPr>
        <dsp:cNvPr id="0" name=""/>
        <dsp:cNvSpPr/>
      </dsp:nvSpPr>
      <dsp:spPr>
        <a:xfrm rot="5400000">
          <a:off x="7299394" y="-2852152"/>
          <a:ext cx="1488399" cy="757044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объем общеобразовательных дисциплин устанавливается с учетом специфики получаемой профессии/специальности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профессионализация общеобразовательных дисциплин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гибкость временных интервалов реализации общеобразовательного цикла </a:t>
          </a:r>
        </a:p>
      </dsp:txBody>
      <dsp:txXfrm rot="-5400000">
        <a:off x="4258373" y="261527"/>
        <a:ext cx="7497783" cy="1343083"/>
      </dsp:txXfrm>
    </dsp:sp>
    <dsp:sp modelId="{E9585398-DC32-4668-B995-970CA2BE9A6B}">
      <dsp:nvSpPr>
        <dsp:cNvPr id="0" name=""/>
        <dsp:cNvSpPr/>
      </dsp:nvSpPr>
      <dsp:spPr>
        <a:xfrm>
          <a:off x="0" y="2818"/>
          <a:ext cx="4258373" cy="186049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ОП СПО</a:t>
          </a:r>
          <a:r>
            <a:rPr lang="ru-RU" sz="1800" kern="1200" dirty="0"/>
            <a:t>, реализуемая на базе ООО, разрабатывается на основе требований </a:t>
          </a:r>
          <a:r>
            <a:rPr lang="ru-RU" sz="1800" b="1" kern="1200" dirty="0">
              <a:solidFill>
                <a:srgbClr val="C00000"/>
              </a:solidFill>
            </a:rPr>
            <a:t>ФГОС СОО </a:t>
          </a:r>
          <a:r>
            <a:rPr lang="ru-RU" sz="1800" kern="1200" dirty="0"/>
            <a:t>и соответствующих </a:t>
          </a:r>
          <a:r>
            <a:rPr lang="ru-RU" sz="1800" b="1" kern="1200" dirty="0">
              <a:solidFill>
                <a:srgbClr val="C00000"/>
              </a:solidFill>
            </a:rPr>
            <a:t>ФГОС СПО</a:t>
          </a:r>
          <a:r>
            <a:rPr lang="ru-RU" sz="1800" kern="1200" dirty="0"/>
            <a:t>, положений ФООП СОО, а </a:t>
          </a:r>
          <a:r>
            <a:rPr lang="ru-RU" sz="1800" b="1" kern="1200" dirty="0">
              <a:solidFill>
                <a:srgbClr val="C00000"/>
              </a:solidFill>
            </a:rPr>
            <a:t>также с учетом получаемой профессии или специальности СПО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</a:t>
          </a:r>
          <a:r>
            <a:rPr lang="ru-RU" sz="1400" kern="1200" dirty="0"/>
            <a:t>(ч. 3.  ст. 68 в ред. ФЗ от 24.09.2022 г. № 371-ФЗ) </a:t>
          </a:r>
        </a:p>
      </dsp:txBody>
      <dsp:txXfrm>
        <a:off x="90822" y="93640"/>
        <a:ext cx="4076729" cy="1678855"/>
      </dsp:txXfrm>
    </dsp:sp>
    <dsp:sp modelId="{9AD4A029-6E7B-4C32-93F3-8799A1E8F896}">
      <dsp:nvSpPr>
        <dsp:cNvPr id="0" name=""/>
        <dsp:cNvSpPr/>
      </dsp:nvSpPr>
      <dsp:spPr>
        <a:xfrm rot="5400000">
          <a:off x="7299394" y="-898627"/>
          <a:ext cx="1488399" cy="757044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C00000"/>
              </a:solidFill>
              <a:cs typeface="Times New Roman" panose="02020603050405020304" pitchFamily="18" charset="0"/>
            </a:rPr>
            <a:t>с</a:t>
          </a:r>
          <a:r>
            <a:rPr lang="ru-RU" sz="1800" b="1" i="1" kern="1200" dirty="0">
              <a:solidFill>
                <a:srgbClr val="C00000"/>
              </a:solidFill>
              <a:effectLst/>
              <a:ea typeface="+mn-ea"/>
              <a:cs typeface="Times New Roman" panose="02020603050405020304" pitchFamily="18" charset="0"/>
            </a:rPr>
            <a:t>инхронизация планируемых результатов ФГОС СОО и ФГОС СПО (общие и профессиональные компетенции)</a:t>
          </a:r>
          <a:endParaRPr lang="ru-RU" sz="1800" b="1" i="1" kern="1200" dirty="0">
            <a:solidFill>
              <a:srgbClr val="C00000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</a:rPr>
            <a:t>интеграция содержания ОД с общепрофессиональными дисциплинами, ПМ (темы, разделы МДК) с учетом профессиональной направленности получаемой специальности/ профессии </a:t>
          </a:r>
        </a:p>
      </dsp:txBody>
      <dsp:txXfrm rot="-5400000">
        <a:off x="4258373" y="2215052"/>
        <a:ext cx="7497783" cy="1343083"/>
      </dsp:txXfrm>
    </dsp:sp>
    <dsp:sp modelId="{06091336-052B-43E7-932C-5F94C08ED5B9}">
      <dsp:nvSpPr>
        <dsp:cNvPr id="0" name=""/>
        <dsp:cNvSpPr/>
      </dsp:nvSpPr>
      <dsp:spPr>
        <a:xfrm>
          <a:off x="0" y="1956343"/>
          <a:ext cx="4258373" cy="186049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Интеграция содержания</a:t>
          </a:r>
          <a:r>
            <a:rPr lang="ru-RU" sz="2000" b="1" kern="1200" dirty="0"/>
            <a:t> ОД с дисциплинами общепрофессионального цикла и профессиональных модулей  </a:t>
          </a:r>
        </a:p>
      </dsp:txBody>
      <dsp:txXfrm>
        <a:off x="90822" y="2047165"/>
        <a:ext cx="4076729" cy="1678855"/>
      </dsp:txXfrm>
    </dsp:sp>
    <dsp:sp modelId="{CD8643CC-1E3D-42E8-ADEC-395B651A0B3C}">
      <dsp:nvSpPr>
        <dsp:cNvPr id="0" name=""/>
        <dsp:cNvSpPr/>
      </dsp:nvSpPr>
      <dsp:spPr>
        <a:xfrm rot="5400000">
          <a:off x="7299394" y="1054896"/>
          <a:ext cx="1488399" cy="757044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учет профессиональной направленности ОП СПО при реализации  ОД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C00000"/>
              </a:solidFill>
            </a:rPr>
            <a:t>формирование ПК</a:t>
          </a:r>
          <a:r>
            <a:rPr lang="ru-RU" sz="1800" kern="1200" dirty="0"/>
            <a:t>: профессионально-ориентированное содержание в каждой ОД (включение прикладного модуля - отдельные темы профессиональных дисциплин), междисциплинарные задания  - стартовая подготовка обучающихся к специальности/профессии</a:t>
          </a:r>
        </a:p>
      </dsp:txBody>
      <dsp:txXfrm rot="-5400000">
        <a:off x="4258373" y="4168575"/>
        <a:ext cx="7497783" cy="1343083"/>
      </dsp:txXfrm>
    </dsp:sp>
    <dsp:sp modelId="{4EA85367-14DE-4082-8FEB-B6C844AF7F85}">
      <dsp:nvSpPr>
        <dsp:cNvPr id="0" name=""/>
        <dsp:cNvSpPr/>
      </dsp:nvSpPr>
      <dsp:spPr>
        <a:xfrm>
          <a:off x="0" y="3909867"/>
          <a:ext cx="4258373" cy="186049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</a:rPr>
            <a:t>Профессиональная направленность </a:t>
          </a:r>
          <a:r>
            <a:rPr lang="ru-RU" sz="2000" b="1" kern="1200" dirty="0"/>
            <a:t>общеобразовательной подготовки, прикладные модули </a:t>
          </a:r>
        </a:p>
      </dsp:txBody>
      <dsp:txXfrm>
        <a:off x="90822" y="4000689"/>
        <a:ext cx="4076729" cy="16788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E8C6F-B3C0-466F-BFA6-747B5109515E}">
      <dsp:nvSpPr>
        <dsp:cNvPr id="0" name=""/>
        <dsp:cNvSpPr/>
      </dsp:nvSpPr>
      <dsp:spPr>
        <a:xfrm>
          <a:off x="88489" y="84309"/>
          <a:ext cx="3673270" cy="220396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Примеры распределения часов на дисциплины общеобразовательного цикла по УГПС (отдельным профессиям/специальностям),  уход от профилей обучения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8489" y="84309"/>
        <a:ext cx="3673270" cy="2203962"/>
      </dsp:txXfrm>
    </dsp:sp>
    <dsp:sp modelId="{8E973AC3-3938-46CC-8CE3-0200A6E736BA}">
      <dsp:nvSpPr>
        <dsp:cNvPr id="0" name=""/>
        <dsp:cNvSpPr/>
      </dsp:nvSpPr>
      <dsp:spPr>
        <a:xfrm>
          <a:off x="4040597" y="54819"/>
          <a:ext cx="3673270" cy="220396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Объем  ОД на базовом уровне устанавливается с учетом специфики получаемой профессии/специальности</a:t>
          </a:r>
          <a:endParaRPr lang="ru-RU" sz="2000" b="0" i="0" kern="1200" baseline="0" dirty="0">
            <a:solidFill>
              <a:schemeClr val="tx1"/>
            </a:solidFill>
          </a:endParaRPr>
        </a:p>
      </dsp:txBody>
      <dsp:txXfrm>
        <a:off x="4040597" y="54819"/>
        <a:ext cx="3673270" cy="2203962"/>
      </dsp:txXfrm>
    </dsp:sp>
    <dsp:sp modelId="{5EC7658C-B8A1-4C25-990F-B68F91753504}">
      <dsp:nvSpPr>
        <dsp:cNvPr id="0" name=""/>
        <dsp:cNvSpPr/>
      </dsp:nvSpPr>
      <dsp:spPr>
        <a:xfrm>
          <a:off x="8081194" y="54819"/>
          <a:ext cx="3673270" cy="220396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solidFill>
                <a:schemeClr val="tx1"/>
              </a:solidFill>
            </a:rPr>
            <a:t>Рекомендации по перечню ОД для выбора ВПР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solidFill>
                <a:schemeClr val="tx1"/>
              </a:solidFill>
            </a:rPr>
            <a:t>(из 2ух-3х ОД)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081194" y="54819"/>
        <a:ext cx="3673270" cy="2203962"/>
      </dsp:txXfrm>
    </dsp:sp>
    <dsp:sp modelId="{5B174054-0200-4B1A-9272-446CE6A64096}">
      <dsp:nvSpPr>
        <dsp:cNvPr id="0" name=""/>
        <dsp:cNvSpPr/>
      </dsp:nvSpPr>
      <dsp:spPr>
        <a:xfrm>
          <a:off x="2020298" y="2626108"/>
          <a:ext cx="3673270" cy="220396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solidFill>
                <a:schemeClr val="tx1"/>
              </a:solidFill>
            </a:rPr>
            <a:t>Гибкость временных интервалов реализации общеобразовательного цикла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solidFill>
                <a:schemeClr val="tx1"/>
              </a:solidFill>
            </a:rPr>
            <a:t>(2 и более семестров)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2020298" y="2626108"/>
        <a:ext cx="3673270" cy="2203962"/>
      </dsp:txXfrm>
    </dsp:sp>
    <dsp:sp modelId="{5DE911BF-2961-4C36-8C4A-D73698DC2A22}">
      <dsp:nvSpPr>
        <dsp:cNvPr id="0" name=""/>
        <dsp:cNvSpPr/>
      </dsp:nvSpPr>
      <dsp:spPr>
        <a:xfrm>
          <a:off x="6060895" y="2626109"/>
          <a:ext cx="3673270" cy="2203962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 dirty="0">
              <a:solidFill>
                <a:schemeClr val="tx1"/>
              </a:solidFill>
            </a:rPr>
            <a:t>Комплексный подход к реализации общеобразовательной подготовки (распределение часов с учетом профессиональной направленности, ПРП, примерные ФОС и УМК, методика преподавания), распределение всего объема общеобразовательного цикла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060895" y="2626109"/>
        <a:ext cx="3673270" cy="2203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60EC3-3D14-43F2-BFE0-DC5302E33D00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63ADB-EA57-48B0-9DC8-34D276C97DC9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81662-37DE-4E23-87EE-A00A8C43F978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1. ОБЩАЯ ХАРАКТЕРИСТИКА ПРИМЕРНОЙ РАБОЧЕЙ ПРОГРАММЫ ОБЩЕОБРАЗОВАТЕЛЬНОЙ ДИСЦИПЛИНЫ					</a:t>
          </a:r>
          <a:endParaRPr lang="en-US" sz="2000" kern="1200"/>
        </a:p>
      </dsp:txBody>
      <dsp:txXfrm>
        <a:off x="1057183" y="1805"/>
        <a:ext cx="9458416" cy="915310"/>
      </dsp:txXfrm>
    </dsp:sp>
    <dsp:sp modelId="{13BBBE1A-1E67-4251-AAE0-DA97AA8256C6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463D7-7349-4FD0-99F5-7C2D50450B1E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C60DC-3AA2-4495-8C41-28A8232EDD2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2. СТРУКТУРА И СОДЕРЖАНИЕ ОБЩЕОБРАЗОВАТЕЛЬНОЙ ДИСЦИПЛИНЫ		</a:t>
          </a:r>
          <a:endParaRPr lang="en-US" sz="2000" kern="1200"/>
        </a:p>
      </dsp:txBody>
      <dsp:txXfrm>
        <a:off x="1057183" y="1145944"/>
        <a:ext cx="9458416" cy="915310"/>
      </dsp:txXfrm>
    </dsp:sp>
    <dsp:sp modelId="{709190E4-2025-4AEE-ADC9-64FA9C134BB7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E4C6A-07F3-4B8F-B151-C48DB4440236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4E4B7-2524-4324-805E-62B6C7927A2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3. УСЛОВИЯ РЕАЛИЗАЦИИ ПРОГРАММЫ ОБЩЕОБРАЗОВАТЕЛЬНОЙ ДИСЦИПЛИН											</a:t>
          </a:r>
          <a:endParaRPr lang="en-US" sz="2000" kern="1200"/>
        </a:p>
      </dsp:txBody>
      <dsp:txXfrm>
        <a:off x="1057183" y="2290082"/>
        <a:ext cx="9458416" cy="915310"/>
      </dsp:txXfrm>
    </dsp:sp>
    <dsp:sp modelId="{F59817B4-0609-4170-B322-C4F08BA436E9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1AC4C-D11B-49FB-BE58-FBFADFFB2EAD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C3298-DBDC-4630-8950-985E7C538867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4. КОНТРОЛЬ И ОЦЕНКА РЕЗУЛЬТАТОВ ОСВОЕНИЯ ОБЩЕОБРАЗОВАТЕЛЬНОЙ ДИСЦИПЛИНЫ	</a:t>
          </a:r>
          <a:endParaRPr lang="en-US" sz="2000" kern="1200"/>
        </a:p>
      </dsp:txBody>
      <dsp:txXfrm>
        <a:off x="1057183" y="3434221"/>
        <a:ext cx="9458416" cy="91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596BE-6772-4AE5-B26E-F6EA44E0F46F}">
      <dsp:nvSpPr>
        <dsp:cNvPr id="0" name=""/>
        <dsp:cNvSpPr/>
      </dsp:nvSpPr>
      <dsp:spPr>
        <a:xfrm>
          <a:off x="0" y="391040"/>
          <a:ext cx="64785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Объем прикладного модуля в рабочей программе общеобразовательной дисциплины:</a:t>
          </a:r>
          <a:endParaRPr lang="en-US" sz="2300" b="1" kern="1200" dirty="0"/>
        </a:p>
      </dsp:txBody>
      <dsp:txXfrm>
        <a:off x="44664" y="435704"/>
        <a:ext cx="6389184" cy="825612"/>
      </dsp:txXfrm>
    </dsp:sp>
    <dsp:sp modelId="{F6F1CADC-D919-4B91-898D-12E722F9B483}">
      <dsp:nvSpPr>
        <dsp:cNvPr id="0" name=""/>
        <dsp:cNvSpPr/>
      </dsp:nvSpPr>
      <dsp:spPr>
        <a:xfrm>
          <a:off x="0" y="1305980"/>
          <a:ext cx="6478512" cy="19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69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ООД на углубленном уровне</a:t>
          </a:r>
          <a:r>
            <a:rPr lang="ru-RU" sz="2400" kern="1200" dirty="0">
              <a:solidFill>
                <a:srgbClr val="C00000"/>
              </a:solidFill>
            </a:rPr>
            <a:t>: </a:t>
          </a:r>
          <a:r>
            <a:rPr lang="ru-RU" sz="2400" b="1" kern="1200" dirty="0">
              <a:solidFill>
                <a:srgbClr val="C00000"/>
              </a:solidFill>
            </a:rPr>
            <a:t>от 20 до 30 % </a:t>
          </a:r>
          <a:r>
            <a:rPr lang="ru-RU" sz="2400" kern="1200" dirty="0"/>
            <a:t>от общего объема ОП;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ООД на базовом уровне, поддерживающая профиль: до 30 %;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400" kern="1200" dirty="0"/>
            <a:t>ООД </a:t>
          </a:r>
          <a:r>
            <a:rPr lang="ru-RU" sz="2400" b="0" i="0" kern="1200" baseline="0" dirty="0"/>
            <a:t>на базовом уровне: 20 %.</a:t>
          </a:r>
          <a:endParaRPr lang="en-US" sz="2400" kern="1200" dirty="0"/>
        </a:p>
      </dsp:txBody>
      <dsp:txXfrm>
        <a:off x="0" y="1305980"/>
        <a:ext cx="6478512" cy="1904400"/>
      </dsp:txXfrm>
    </dsp:sp>
    <dsp:sp modelId="{E2BC468C-B807-41DF-9C42-9C7AA03E5AA8}">
      <dsp:nvSpPr>
        <dsp:cNvPr id="0" name=""/>
        <dsp:cNvSpPr/>
      </dsp:nvSpPr>
      <dsp:spPr>
        <a:xfrm>
          <a:off x="0" y="3210380"/>
          <a:ext cx="6478512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/>
            <a:t>Регламентация в Положении о рабочей программе общеобразовательных дисциплин</a:t>
          </a:r>
          <a:endParaRPr lang="en-US" sz="2000" b="1" i="1" kern="1200" dirty="0"/>
        </a:p>
      </dsp:txBody>
      <dsp:txXfrm>
        <a:off x="44664" y="3255044"/>
        <a:ext cx="6389184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253174-4F89-4F8B-BED8-9171F19A468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979262-8DB0-4071-8E3A-813ACA85E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9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15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Период освоения учебных предметов, курсов, дисциплин (модулей), практики, необходимых для получения обучающимися среднего общего образования, в течение срока освоения соответствующей образовательной программы среднего профессионального образования определяется образовательной организацией самостоятельно</a:t>
            </a:r>
            <a:r>
              <a:rPr lang="ru-RU" baseline="0" dirty="0"/>
              <a:t> (</a:t>
            </a:r>
            <a:r>
              <a:rPr lang="ru-RU" dirty="0"/>
              <a:t>п. 23 Порядка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организации и осуществления образовательной деятельности по образовательным программам СПО).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79262-8DB0-4071-8E3A-813ACA85EA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192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8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0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62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31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17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4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37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79262-8DB0-4071-8E3A-813ACA85EA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014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87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17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79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5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59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baseline="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при реализации СОО в пределах ОП СПО:</a:t>
            </a:r>
          </a:p>
          <a:p>
            <a:r>
              <a:rPr lang="ru-RU" sz="1200" b="0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•стремление обучающихся осваивать только дисциплины "профессионального цикла", изучение которых, по мнению обучающихся, отвечает основной цели профессионального образования</a:t>
            </a:r>
          </a:p>
          <a:p>
            <a:r>
              <a:rPr lang="ru-RU" sz="1200" b="0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•отсутствие широкой практики интеграции содержания ОД и дисциплин общепрофессионального цикла, модулей профессионального цикла выявляет проблемы отбора содержания общеобразовательных дисциплин без учета преемственности как между уровнями образования (СОО и СПО) и конкретной направленности ОП СПО по специальности или профессии</a:t>
            </a:r>
          </a:p>
          <a:p>
            <a:r>
              <a:rPr lang="ru-RU" sz="1200" b="0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•сложившаяся система распределения учебной нагрузки между преподавателями ОД и дисциплин (модулей) не учитывает возможности междисциплинарного потенциала интегрированного обучения;</a:t>
            </a:r>
          </a:p>
          <a:p>
            <a:r>
              <a:rPr lang="ru-RU" sz="1200" b="0" i="0" u="none" strike="noStrike" baseline="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мотивации в обучении и получении профессии или специальности.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1F386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baseline="0" dirty="0">
                <a:solidFill>
                  <a:srgbClr val="843B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 СШ – 2023 год – 50 % ПОО, ВО – факт 78 % 25 ПОО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проекта ИРПО Внедрение методик преподавания общеобразовательных дисциплин с учетом профессиональной направленности программ СПО - 8 ФПП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43B0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6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Задачи совершенствования системы преподавания общеобразовательных дисциплин в системе СПО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21F1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37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 освоения учебных предметов, курсов, дисциплин (модулей), практики, необходимых для получения обучающимися среднего общего образования, в течение срока освоения соответствующей ОП СПО определяется образовательной организацией самостоятельно (п. 23 Порядка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и осуществления образовательной деятельности по образовательным программам СПО).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Интеграция: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укрупнение тем в рамках содержательных разделов, повышение информативной насыщенности содержания образования; компактность содержания; 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отбор и применение активных методов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(семинары-дискуссии, разбор конкретных производственных ситуаций, учебные и деловые игры, экскурсии на производство),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технологий, предусматривающих интенсивную подготовку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(технология развития критического мышления, технология проектной деятельности, кейс-технология, цифровые технологии, технология работы в малых группах, игровые технологии);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синхронизация образовательных результатов на уровне среднего общего образования с образовательными результатами (общие и профессиональные компетенции) на уровне среднего профессионального образования.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выстраивание междисциплинарных связей (междисциплинарная интеграция) с учебными дисциплинами профессионального цикла; анализ и исключение дублирования содержания с ОПД и ПМ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направленность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Связь общеобразовательной подготовки с профессиональной на основе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межпредметной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интеграции, формирование ОК ФГОС СПО.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 конкретного материала из содержания профессиональных дисциплин, МДК, профессиональных модулей для определенной группы профессий, специальностей;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Формирование задач и практических работ с учетом профессиональной направленности и профессиональной терминологии; введение в содержание ОД тематических вопросов, связанных с освоением терминологии будущей профессиональной деятельности.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 организации практической подготовки по ОД: выполнение обучающимися определенных видов работ, связанных с будущей профессиональной деятельностью; работа в учебно-производственных лабораториях, мастерских, учебных полигонах; взаимосвязь с площадками практик; проведение практических, лабораторных работ по ОД; </a:t>
            </a: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индивидуальное проектирование и др.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9377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реализации профессиональной направленности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937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разработке и реализации рабочих программ:</a:t>
            </a:r>
          </a:p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937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практическая подготовка обучающихся,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937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включение прикладных модулей (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профессионально-ориентированное содержание)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937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 учета специфики получаемой профессии/специальности,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1937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междисциплинарные задания. </a:t>
            </a:r>
            <a:endParaRPr lang="ru-RU" sz="11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3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2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79262-8DB0-4071-8E3A-813ACA85EA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1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071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069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414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661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076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256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1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9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396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370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586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8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178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99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5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136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721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426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6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92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99A9-0D0F-4FE7-882C-EB2BD7761C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6C89-227D-4C84-BE32-005D7EADEC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37D9-D836-4781-8D10-D913B0C2E54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9CAE-6DD8-4C11-8AC5-CA2993C9E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011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94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C870-5B8C-4480-A6FF-14DF5FDBA8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52E8-2607-4403-8E9F-BA7BC23EFA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66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C0F9-4E01-4C41-89CA-E529850B52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846C-674B-42F8-B17B-803AC9F6E4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7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FDB3-878A-4C3C-9956-FEBB3BD707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5EC32-275A-4EA1-8787-ABE535CE0A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64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6876-BC3B-494A-BCD0-AD69CC69C6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4E47-28E6-44C6-8BA2-B022917A110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AD58-231B-43CF-817B-D1CDE304B1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BA27-EB97-461C-BA04-2154F074F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6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FDEC-DD7F-4FF9-A8E5-10CB1C4A3A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7F1F-302C-4E9A-AD5C-34FD0AD6B8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63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BFB5-E082-4FB9-A883-BE2267B206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4CDB-E0B1-47B1-A7A9-0350A8ECA0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8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7F9F-6385-4823-B0ED-858EB320AC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53EB-01EF-4D02-B7D2-B3C92D0DE5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0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0F51-3BB0-45CD-803B-3BCE632C3E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2DD7-9013-40A0-AB4F-113F9ECA86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68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9BA5-7E69-4785-8CF1-EE11856B77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D388-3119-436C-99F0-840EDED3E0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54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7EFC-FA5C-48F5-BC46-95956FB51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4CA5C-20D5-4A84-9A5D-EF9C73F649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29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E74CC-F4C5-497D-8B01-0B0881470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424F73-7B75-4D6C-8520-CABF8BED1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458B-B8AC-4AF4-9E66-F7899A15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04ED2-F068-4220-8B28-F33F0547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75331-2095-4ADF-A0E4-D70433E9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68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AD2B9-F743-4DEE-984B-B9022956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AB98C-F8C7-40F0-8044-C2DAC5DC8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0C0E4-CD7F-46F7-A2E5-611C159A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5CF16-37A4-4122-9646-EFC7C9A3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58D785-79FE-4972-BC5F-203CCC24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0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F65BF-6DBB-4567-8745-C9BA0F44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2FE98-C036-4AF2-A3EE-73A78A2E5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220BB-A526-43D7-86CC-69245395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AF1A7-B029-4DBC-83E1-68CFEFC9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D17FF-DB44-4BC6-8773-F299070FE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D9024-57F2-4CC7-B26B-738194FA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29F2D-6DA7-44C9-9705-17B51D787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85FE49-6635-4F8E-BF11-5B7F3B7AB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9A970E-CBC4-467A-9830-7B6518C1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0779D2-3CD2-41B0-A722-4EFC8FFA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81AAE1-C16D-463D-9C45-CC69AA25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56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16980-2D9E-47D9-8638-255CAFE9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9C0585-CCFB-472F-93CA-64D8E97C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30C2CD-4B1F-4F9A-BD60-CAA7F612A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62045F-8A38-4A85-8F83-A815B542D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032861-E64F-479B-859A-4A678554B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097D2D-20D4-4360-BF29-5022D11B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1C0BA2-1FA3-4337-A85D-F046C31C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A26558-6A02-42F6-B7D8-98CFE378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440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9CE23-94E1-4D87-B826-B832FB9B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5767D1-9B4E-4017-840F-546D027D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BEE26-B691-4F90-8EA3-F967961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709FF8-92B2-4193-9F15-571CE578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77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A0774A-97AF-491C-9FB3-32F4B252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540C2-31BF-4B82-90B2-BF75A15E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433385-BC67-46D2-8A71-99DED937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13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7DD3-F127-40A5-8AFF-E3673882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A616A-7672-44E3-A1F2-41BC54F6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D6617D-A9F4-459A-8EFE-1C5F58B3F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076BAE-C6F6-48F0-81D6-725AC21D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506076-00F7-4713-8098-0D5BCD7E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847FF8-2EF1-4FD9-8734-4C519A96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55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4426D-149A-4802-9ACF-54EF9618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7AAB7B-74C0-4539-A1A4-E9406CC2D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631F32-70FC-4518-8E53-F5F5A7194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E4B36A-E19D-401A-B0BE-D8C6EF64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DB8447-5BD0-44C3-A141-7DFF944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6FE37-3199-4D73-93D4-395D6CED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63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03580-9580-432B-BA54-31E17F28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E07646-2604-4269-9510-3A0FA455A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2A01B-20A0-4D3F-AD60-961DFC6B6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70A6C-798D-4F1B-A102-C6FA313C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D1C9D-4415-4388-8E3F-08EFAD9C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8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3F724A-4966-4EBD-BC01-6478F6062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64CD40-171C-4D87-8E32-3B1CB0841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C50FD-AAA3-4232-8C66-6A3C8FC4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D6745-8574-4BAA-A122-976C4202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65D29-DFE5-4801-871D-7CFAF4F0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3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43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4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1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9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18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77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23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61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17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89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5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21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72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93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7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03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9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913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99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70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05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653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77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429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0690-8DE3-4AF9-8BB9-4100DFA76C3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15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5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50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8C24-37D6-4247-9B8E-8CD293CDC9B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362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25B2-1D9B-49AF-853B-1A0C74DBA17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443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01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591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1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9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4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40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67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12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36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49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5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5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30DD-D341-4799-AFF0-50630AAD32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04F-F885-4DC0-90BD-381E9AE827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536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4A6D7-2198-4AAC-AF70-DDA055E23B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CFA0-44C4-4436-B21B-4069D75A0E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62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A0AC-113D-4B7B-A59F-8A7A45BFB7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F8F6-2F62-4DA2-9FB2-219B67F11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365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03D-4623-4EEB-B935-80B62F12CB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19B4-8812-4D74-AF6E-1794413AA8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04E1D-38E6-4649-9DA6-839324933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379DB5-D057-48FB-ADEB-57E033ACA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C361FA-4854-48A9-B353-E972C675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E18F84-5D15-47D1-B424-BAAD47ED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1AB49-85C2-4279-A61E-7923F567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264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FE713-3BD7-42B5-9EEF-11727514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D646A-9F64-440F-8D7A-FF7925C92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1D17E-FCEF-4DED-9AE5-72D8A569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75E93-B6D0-44A6-ADF1-AA532B34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AF838-38F2-4087-BB43-22DFD8AD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52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5D662-B8BC-499C-BD1C-2B168904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D9817A-7C66-4A9E-AA50-80019EEAA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BC25D-7707-452B-AD3A-BD7395C9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1856A-3B42-4503-9FA2-1AB3C1C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29F57-811B-4322-8E7F-58668DC3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6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64F2D-2E29-4526-82C7-098930B1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02101-CA58-4E75-81B5-33BC1C1A5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70BE6C-4AE6-4FF4-9B20-42D27361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83956-54F7-405C-9C95-4856B7D6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2989AE-0140-48A3-9CF9-DAE1AB18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38E7C7-10BC-4070-B12D-3F12B5FD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85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CAFCE-87DF-41EC-A1A6-B284B953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82757-2736-4006-8842-55DE3B417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41927B-C1CF-4D63-ABF6-0B68B1D4A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AA47CB-7FD9-4E5A-8F0F-22B287A2C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60321E-AFD3-4ECC-B83B-B3F8D5654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F3B1CB-0091-49D2-BF0E-A832B1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34F8A1-C74B-4410-AC7C-475E1F51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42D45F1-F760-4B1B-8EBD-FC1372F2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59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8BF5B-1E4E-4363-BD0B-3A09FAE4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E95F4B-F3D1-4432-AFC2-0E8D0AE3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B0782B-2FE9-41C1-B8C2-2BBF4601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C249B9-773E-4959-ADAA-3FCECCF2A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482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21894F-0112-4E96-A44E-4535FD4A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625A86-4544-4566-8B9D-3A728D47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D4F15E-514E-4746-AAF7-44D4FD23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32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9FA64-B134-433B-96C1-D1CABEE6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2F8E0-CD25-4D76-B1A5-8FC8CB54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CBD6B4-C570-4B35-9ED2-33A7B79BA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FC4C96-E752-41A8-9B9F-8684A08E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EB2E3E-C7F7-474F-BF09-3BA424A5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0E261-4DBE-4C6F-AB09-245125E5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619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7422F-7D4C-4041-8D7E-DD4DE247E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9A472C-82AC-4442-9DA8-E802A66C3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C19430-03F1-4EC4-B5A8-D6038AC80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B5FBA-D404-4023-8061-9358682D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06D31-C0C1-4D16-B8D3-D07C131C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15EBD-9160-4259-9BD9-1A8EE40F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67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56F78-C32C-4F53-85E9-780F45D9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1506E2-5F63-45D0-997B-FCF5E7EC9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27EA0D-BAD3-4BD7-9249-F01F6A09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FBFDE-AECB-4922-A536-DEBD1238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E59B64-66FC-47A2-B376-0D2A591D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5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AE7732-5C85-4EEC-82F3-9EB52B74E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23489-7B9B-42C7-AB61-0AC3AC334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07A38-863B-448F-96B2-999E3231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28B18-D50E-44E8-93C2-EBEF7D73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2A561-2AB1-4917-858A-8C71C0CE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67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2CB-5DD7-44B3-8316-19883958F5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79A4-E482-4098-8B32-5A1C14F22C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935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EE9B-38E7-48DB-8042-1B15A0B92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F8F80-DA68-4E2B-87E4-FEFD627C29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996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101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9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63D-16DD-4E80-B40F-A584C01CD9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CFEB-99C6-48CA-9205-A3F05497CE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88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5B5A-A05D-43C6-BC43-5BBFA17099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79C0-A876-4C26-B0BA-87537FBBD2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137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CB16-6D8C-42BB-B593-CF5F994C61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B339-670B-43C2-9961-74F7C3075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462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4C3C-4A47-40B3-8EFD-FD63EB657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EC-DD91-4B6C-A50F-FF70A8345E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897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9E63-3055-496D-A395-0D21903A9F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C2EC-D1DA-4A8F-92C6-3E87B644B5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89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85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D3D-45C9-4E59-8C02-47CC72DCEA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C240-D3B0-42BD-BD90-7D1D3B16AD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26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85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71C8-AFDF-4B31-87DF-D3192DF60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F4A9-3B48-428B-B8F0-E05D0F1FE1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2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/>
              <a:pPr>
                <a:defRPr/>
              </a:pPr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27E81-F138-4C6D-9303-45A2752D86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8AA5BC-948E-4D6F-A0EC-FC0742EAD7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3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C93B0-D09A-44B2-82FE-B48673AC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E715EE-9B7A-4913-B410-14122F850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25747-1BC7-4A34-B8B2-4720DC0F1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6D9B6E-5D84-44C5-A59D-DD0366F1C22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69339-9063-4164-A91A-201C64F44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E6172-A0F3-4334-A9DA-5608B6A0A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E0547B3-F800-4A95-9B3A-CA1A138F2B2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012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2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5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E7498-0028-45F3-9476-2AA25105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2F8DAF-8A38-4B39-BB02-15403EA21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E08B92-39E9-49F0-8DDC-CC4EC80478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8F452C4-4D16-4A0E-92E1-FBB6DABFB90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79C37B-5792-46F3-865F-5FB2B0856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9E1B9-0940-4932-AF25-47EFE3208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65E089-1E42-460A-8A4B-AB34DF9E162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887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A3944-6150-4217-90A7-04265598E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7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7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0323E-205D-4A76-B3BB-5C43230121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8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rpo.ru/#disciplin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hyperlink" Target="https://reestrspo.firpo.ru/listview/TeachingMaterial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vk.com/docs-212823142" TargetMode="External"/><Relationship Id="rId4" Type="http://schemas.openxmlformats.org/officeDocument/2006/relationships/hyperlink" Target="https://vk.com/cmssp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mk.spo.viro.edu.ru/index.php/metodicheskie-materialy/obobshchenie-pedagogicheskogo-opyta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viro.edu.ru/wp-content/uploads/2022/06/1806-&#1060;&#1056;&#1054;&#1051;&#1054;&#1042;&#1040;-&#1040;&#1040;&#1040;-1.pdf" TargetMode="Externa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mk.spo.viro.edu.ru/index.php/normativnye-dokumenty/federalnyj-urov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mk.spo.viro.edu.ru/index.php/normativnye-dokumenty/federalnyj-urov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ливка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500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Учреждение"/>
          <p:cNvSpPr txBox="1">
            <a:spLocks noChangeArrowheads="1"/>
          </p:cNvSpPr>
          <p:nvPr/>
        </p:nvSpPr>
        <p:spPr>
          <a:xfrm>
            <a:off x="1702742" y="5407806"/>
            <a:ext cx="5550772" cy="1201738"/>
          </a:xfrm>
          <a:prstGeom prst="rect">
            <a:avLst/>
          </a:prstGeom>
          <a:effectLst>
            <a:outerShdw dist="12700" dir="2700000" algn="tl" rotWithShape="0">
              <a:prstClr val="black">
                <a:alpha val="50000"/>
              </a:prstClr>
            </a:outerShdw>
          </a:effectLst>
        </p:spPr>
        <p:txBody>
          <a:bodyPr anchor="b"/>
          <a:lstStyle/>
          <a:p>
            <a:pPr>
              <a:lnSpc>
                <a:spcPct val="120000"/>
              </a:lnSpc>
              <a:defRPr/>
            </a:pP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Автономное образовательное учреждение </a:t>
            </a:r>
            <a:endParaRPr lang="en-US" altLang="ru-RU" sz="1600" dirty="0">
              <a:solidFill>
                <a:prstClr val="white"/>
              </a:solidFill>
              <a:latin typeface="Segoe UI"/>
              <a:ea typeface="Segoe UI"/>
              <a:cs typeface="Segoe UI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Вологодской области дополнительного профессионального образования </a:t>
            </a:r>
            <a:b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</a:b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«Вологодский  институт развития образования»</a:t>
            </a:r>
          </a:p>
        </p:txBody>
      </p:sp>
      <p:pic>
        <p:nvPicPr>
          <p:cNvPr id="14" name="Логотип" descr="логотип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680" y="5320117"/>
            <a:ext cx="1307728" cy="1289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Название">
            <a:extLst>
              <a:ext uri="{FF2B5EF4-FFF2-40B4-BE49-F238E27FC236}">
                <a16:creationId xmlns:a16="http://schemas.microsoft.com/office/drawing/2014/main" id="{7FEB16FA-5AF1-350C-1E41-9F4464893059}"/>
              </a:ext>
            </a:extLst>
          </p:cNvPr>
          <p:cNvSpPr/>
          <p:nvPr/>
        </p:nvSpPr>
        <p:spPr>
          <a:xfrm>
            <a:off x="184680" y="190736"/>
            <a:ext cx="6510034" cy="1681608"/>
          </a:xfrm>
          <a:prstGeom prst="roundRect">
            <a:avLst>
              <a:gd name="adj" fmla="val 9454"/>
            </a:avLst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libri Light"/>
                <a:ea typeface="Times New Roman"/>
              </a:rPr>
              <a:t>Профессиональная направленность общеобразовательной подготовки</a:t>
            </a:r>
            <a:endParaRPr lang="ru-RU" altLang="ru-RU" sz="3200" b="1" dirty="0">
              <a:solidFill>
                <a:srgbClr val="C00000"/>
              </a:solidFill>
              <a:latin typeface="Calibri Light"/>
              <a:ea typeface="Segoe UI Semibold"/>
              <a:cs typeface="Arial" panose="020B0604020202020204" pitchFamily="34" charset="0"/>
            </a:endParaRPr>
          </a:p>
        </p:txBody>
      </p:sp>
      <p:sp>
        <p:nvSpPr>
          <p:cNvPr id="4" name="ФИО">
            <a:extLst>
              <a:ext uri="{FF2B5EF4-FFF2-40B4-BE49-F238E27FC236}">
                <a16:creationId xmlns:a16="http://schemas.microsoft.com/office/drawing/2014/main" id="{FDBF9323-E853-041A-DDB6-3B0F97991DFB}"/>
              </a:ext>
            </a:extLst>
          </p:cNvPr>
          <p:cNvSpPr/>
          <p:nvPr/>
        </p:nvSpPr>
        <p:spPr>
          <a:xfrm>
            <a:off x="7885043" y="5320117"/>
            <a:ext cx="4122277" cy="1289427"/>
          </a:xfrm>
          <a:prstGeom prst="roundRect">
            <a:avLst>
              <a:gd name="adj" fmla="val 11419"/>
            </a:avLst>
          </a:prstGeom>
          <a:solidFill>
            <a:schemeClr val="bg1"/>
          </a:solidFill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sz="1800" dirty="0">
              <a:solidFill>
                <a:srgbClr val="002060"/>
              </a:solidFill>
              <a:ea typeface="Segoe UI"/>
              <a:cs typeface="Segoe UI"/>
            </a:endParaRP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ea typeface="Segoe UI"/>
                <a:cs typeface="Segoe UI"/>
              </a:rPr>
              <a:t>Фролова Елена Сергеевна, 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ea typeface="Segoe UI"/>
                <a:cs typeface="Segoe UI"/>
              </a:rPr>
              <a:t>методист кафедры развития профессионального образования </a:t>
            </a:r>
          </a:p>
          <a:p>
            <a:pPr>
              <a:defRPr/>
            </a:pPr>
            <a:r>
              <a:rPr lang="ru-RU" altLang="ru-RU" dirty="0">
                <a:solidFill>
                  <a:srgbClr val="002060"/>
                </a:solidFill>
                <a:ea typeface="Segoe UI"/>
                <a:cs typeface="Segoe UI"/>
              </a:rPr>
              <a:t>АОУ ВО ДПО «ВИРО»</a:t>
            </a:r>
            <a:br>
              <a:rPr lang="ru-RU" altLang="ru-RU" sz="1800" dirty="0">
                <a:solidFill>
                  <a:srgbClr val="002060"/>
                </a:solidFill>
                <a:ea typeface="Segoe UI"/>
                <a:cs typeface="Segoe UI"/>
              </a:rPr>
            </a:br>
            <a:endParaRPr lang="ru-RU" altLang="ru-RU" sz="1800" dirty="0">
              <a:solidFill>
                <a:srgbClr val="002060"/>
              </a:solidFill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3386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DAA1D8-442F-690E-3AEC-C69C55995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6CE09F4-5F1D-6231-2AFD-C3D80230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147485"/>
            <a:ext cx="11636477" cy="1543203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C00000"/>
                </a:solidFill>
                <a:ea typeface="Times New Roman" panose="02020603050405020304" pitchFamily="18" charset="0"/>
                <a:cs typeface="+mn-cs"/>
              </a:rPr>
              <a:t>Р</a:t>
            </a:r>
            <a:r>
              <a:rPr kumimoji="0" lang="ru-RU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екомендации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 по получению среднего общего образования в пределах освоения образовательной программы среднего профессионального образования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(письмо </a:t>
            </a:r>
            <a:r>
              <a:rPr kumimoji="0" lang="ru-RU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 России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от 01.03.2023 № 05-592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)</a:t>
            </a:r>
            <a:endParaRPr lang="ru-RU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AB272A90-FB66-3E76-8F98-7FC1C64839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1226" y="1825624"/>
          <a:ext cx="11754464" cy="488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211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35DC0-285C-3E16-A2FD-975C8C52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9" y="302047"/>
            <a:ext cx="3868207" cy="2056545"/>
          </a:xfrm>
        </p:spPr>
        <p:txBody>
          <a:bodyPr anchor="b"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Варианты объема общеобразовательных дисциплин, представленные в Примерных рабочих программах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A6CF86-B23A-CD10-83FD-D52092959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2807208"/>
            <a:ext cx="4159045" cy="3693881"/>
          </a:xfrm>
        </p:spPr>
        <p:txBody>
          <a:bodyPr anchor="t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ПРП предлагается несколько вариантов по объему часов: Вариант 1 - базовый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Варианты 2 и 3 ПРП рекомендуются для расширения образовательных возможностей учебной дисциплины с учетом получаемой профессии или специальности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699931-4929-5702-BFA3-3684E9B22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5" y="650253"/>
            <a:ext cx="7345975" cy="55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1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DF07E-2D08-1565-88F8-994CAF0C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65130"/>
            <a:ext cx="11761470" cy="432040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Рабочие программы общеобразовательных дисциплин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D642F4-EA04-EA9E-9EB4-ADFCE179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914400"/>
            <a:ext cx="11842954" cy="564973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Рабочие программы общеобразовательных дисциплин разрабатываются на основе требований ФГОС СПО, ФГОС СОО и положений ФООП СОО, а также с учетом примерных рабочих программ общеобразовательных дисциплин </a:t>
            </a:r>
            <a:r>
              <a:rPr lang="ru-RU" sz="1800" dirty="0"/>
              <a:t>(</a:t>
            </a:r>
            <a:r>
              <a:rPr lang="ru-RU" sz="1800" dirty="0">
                <a:solidFill>
                  <a:srgbClr val="000000"/>
                </a:solidFill>
              </a:rPr>
              <a:t>ч. 3 ст. 68 ФЗ № 273).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ФООП СОО: содержание обучения в соответствии с федеральными рабочими программами  (Русский язык, Литература, История, Обществознание, География, ОБЖ).</a:t>
            </a:r>
            <a:endParaRPr lang="ru-RU" sz="1800" dirty="0"/>
          </a:p>
          <a:p>
            <a:pPr marL="0" indent="0" algn="just">
              <a:buNone/>
            </a:pPr>
            <a:r>
              <a:rPr lang="ru-RU" sz="2000" dirty="0"/>
              <a:t>Для учета специфики получаемой профессии/специальности в рабочие программы общеобразовательных дисциплин включается профессионально-ориентированное содержание (прикладные модули).</a:t>
            </a:r>
            <a:r>
              <a:rPr lang="en-US" sz="2000" b="1" dirty="0"/>
              <a:t> </a:t>
            </a:r>
            <a:r>
              <a:rPr lang="ru-RU" sz="2000" dirty="0"/>
              <a:t>Планируемые результаты освоения общеобразовательной дисциплины в соответствии с ФГОС</a:t>
            </a:r>
            <a:r>
              <a:rPr lang="en-US" sz="2000" dirty="0"/>
              <a:t> </a:t>
            </a:r>
            <a:r>
              <a:rPr lang="ru-RU" sz="2000" dirty="0"/>
              <a:t>СПО (ОК, ПК)</a:t>
            </a:r>
            <a:r>
              <a:rPr lang="en-US" sz="2000" dirty="0"/>
              <a:t> </a:t>
            </a:r>
            <a:r>
              <a:rPr lang="ru-RU" sz="2000" dirty="0"/>
              <a:t>и</a:t>
            </a:r>
            <a:r>
              <a:rPr lang="en-US" sz="2000" dirty="0"/>
              <a:t> </a:t>
            </a:r>
            <a:r>
              <a:rPr lang="ru-RU" sz="2000" dirty="0"/>
              <a:t>на</a:t>
            </a:r>
            <a:r>
              <a:rPr lang="en-US" sz="2000" dirty="0"/>
              <a:t> </a:t>
            </a:r>
            <a:r>
              <a:rPr lang="ru-RU" sz="2000" dirty="0"/>
              <a:t>основе</a:t>
            </a:r>
            <a:r>
              <a:rPr lang="en-US" sz="2000" dirty="0"/>
              <a:t> </a:t>
            </a:r>
            <a:r>
              <a:rPr lang="ru-RU" sz="2000" dirty="0"/>
              <a:t>ФГОС</a:t>
            </a:r>
            <a:r>
              <a:rPr lang="en-US" sz="2000" dirty="0"/>
              <a:t> </a:t>
            </a:r>
            <a:r>
              <a:rPr lang="ru-RU" sz="2000" dirty="0"/>
              <a:t>СОО (личностные,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предметные результаты).</a:t>
            </a:r>
            <a:endParaRPr lang="en-US" sz="2000" dirty="0"/>
          </a:p>
          <a:p>
            <a:pPr marL="0" indent="0" algn="just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	</a:t>
            </a:r>
          </a:p>
          <a:p>
            <a:pPr marL="0" indent="0" algn="just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2737" y="3895733"/>
          <a:ext cx="11931446" cy="27346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9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7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3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Объем</a:t>
                      </a:r>
                      <a:r>
                        <a:rPr lang="ru-RU" sz="2000" baseline="0" dirty="0"/>
                        <a:t> дисциплины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baseline="0" dirty="0"/>
                        <a:t>Предметные результаты </a:t>
                      </a:r>
                    </a:p>
                    <a:p>
                      <a:pPr algn="ctr"/>
                      <a:r>
                        <a:rPr lang="ru-RU" sz="2000" u="none" strike="noStrike" baseline="0" dirty="0"/>
                        <a:t>(в соответствии с ФГОС СОО)</a:t>
                      </a:r>
                      <a:endParaRPr lang="ru-RU" sz="2000" b="0" i="0" u="none" strike="noStrike" baseline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baseline="0" dirty="0"/>
                        <a:t>Содержание	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03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Базовый (Вариант 1)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	Базового уровня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Базовое содержание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	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Базовый (Вариант 2 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Вариант 3)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Базового уровня	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Увеличение объема часов на отдельные темы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4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Базового + (частично) углублённого уровня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Увеличение объема часов на отдельные темы и добавление тем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18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DFAE3D-390A-73C9-48CD-7D7872348A8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28713" y="114394"/>
            <a:ext cx="9872662" cy="6743606"/>
          </a:xfrm>
        </p:spPr>
      </p:pic>
    </p:spTree>
    <p:extLst>
      <p:ext uri="{BB962C8B-B14F-4D97-AF65-F5344CB8AC3E}">
        <p14:creationId xmlns:p14="http://schemas.microsoft.com/office/powerpoint/2010/main" val="426185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88276-4A46-743C-760C-B1F209BA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Структура примерной рабочей программы</a:t>
            </a: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C2EDEDBB-E44D-1210-6105-30F412A45B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F07706-E2F0-80B6-75FE-BCB081426F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5937" y="203541"/>
            <a:ext cx="16460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046F1-E11F-371C-FA30-1BFF32FA9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240632"/>
            <a:ext cx="11887200" cy="639362"/>
          </a:xfrm>
        </p:spPr>
        <p:txBody>
          <a:bodyPr/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1.2.2. Планируемые результаты освоения общеобразовательной дисциплины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в соответствии с ФГОС СПО и на основе ФГОС СОО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fficinaSansBookC"/>
                <a:ea typeface="Calibri" panose="020F0502020204030204" pitchFamily="34" charset="0"/>
                <a:cs typeface="Times New Roman" panose="02020603050405020304" pitchFamily="18" charset="0"/>
              </a:rPr>
              <a:t>(физика, базовый уровень, вариант 3)</a:t>
            </a:r>
            <a:b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Особое значение дисциплина имеет при формировании и развитии ОК и ПК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fficinaSansBookC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3DB89A13-EE4C-30A4-0925-CB6C07C58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10" y="1235243"/>
            <a:ext cx="11951911" cy="5382126"/>
          </a:xfrm>
        </p:spPr>
      </p:pic>
    </p:spTree>
    <p:extLst>
      <p:ext uri="{BB962C8B-B14F-4D97-AF65-F5344CB8AC3E}">
        <p14:creationId xmlns:p14="http://schemas.microsoft.com/office/powerpoint/2010/main" val="268728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95B040-821E-9638-9419-FFFCCCC63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24589"/>
            <a:ext cx="10812379" cy="65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F0AAB9-290D-3207-20C1-35F2794B2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758"/>
            <a:ext cx="12192000" cy="38501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25318B-7184-E104-C1E5-A93F71A36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17432"/>
            <a:ext cx="12192000" cy="12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1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AB304-EC7F-F5F4-ED7A-C026C9F1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Прикладной модуль (профессионально-ориентированное содержание)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4" name="Объект 2">
            <a:extLst>
              <a:ext uri="{FF2B5EF4-FFF2-40B4-BE49-F238E27FC236}">
                <a16:creationId xmlns:a16="http://schemas.microsoft.com/office/drawing/2014/main" id="{B0B0DDF6-6DB1-86FB-F43B-D18F418CF3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98637"/>
              </p:ext>
            </p:extLst>
          </p:nvPr>
        </p:nvGraphicFramePr>
        <p:xfrm>
          <a:off x="5070020" y="1698170"/>
          <a:ext cx="6478513" cy="451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15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365130"/>
            <a:ext cx="10907486" cy="919384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С</a:t>
            </a:r>
            <a:r>
              <a:rPr lang="en-US" sz="2800" b="1" dirty="0" err="1">
                <a:solidFill>
                  <a:srgbClr val="C00000"/>
                </a:solidFill>
                <a:ea typeface="+mn-ea"/>
                <a:cs typeface="+mn-cs"/>
              </a:rPr>
              <a:t>пособ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ы</a:t>
            </a:r>
            <a:r>
              <a:rPr lang="en-US" sz="2800" b="1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+mn-ea"/>
                <a:cs typeface="+mn-cs"/>
              </a:rPr>
              <a:t>профессионализации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 общеобразовательных дисциплин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030" y="1578429"/>
            <a:ext cx="5551714" cy="4931228"/>
          </a:xfrm>
        </p:spPr>
        <p:txBody>
          <a:bodyPr/>
          <a:lstStyle/>
          <a:p>
            <a:pPr marL="0" lvl="0" indent="0" algn="just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prstClr val="black"/>
                </a:solidFill>
              </a:rPr>
              <a:t>В </a:t>
            </a:r>
            <a:r>
              <a:rPr lang="en-US" sz="2000" dirty="0" err="1">
                <a:solidFill>
                  <a:prstClr val="black"/>
                </a:solidFill>
              </a:rPr>
              <a:t>естественнонаучных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дисциплинах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(физика, химия, биология) </a:t>
            </a:r>
            <a:r>
              <a:rPr lang="en-US" sz="2000" dirty="0" err="1">
                <a:solidFill>
                  <a:prstClr val="black"/>
                </a:solidFill>
              </a:rPr>
              <a:t>возможны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C00000"/>
                </a:solidFill>
              </a:rPr>
              <a:t>2 </a:t>
            </a:r>
            <a:r>
              <a:rPr lang="en-US" sz="2000" b="1" dirty="0" err="1">
                <a:solidFill>
                  <a:srgbClr val="C00000"/>
                </a:solidFill>
              </a:rPr>
              <a:t>способа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профессионализации</a:t>
            </a:r>
            <a:r>
              <a:rPr lang="ru-RU" sz="2000" b="1" dirty="0">
                <a:solidFill>
                  <a:prstClr val="black"/>
                </a:solidFill>
              </a:rPr>
              <a:t>: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endParaRPr lang="ru-RU" sz="2000" b="1" dirty="0">
              <a:solidFill>
                <a:prstClr val="black"/>
              </a:solidFill>
            </a:endParaRPr>
          </a:p>
          <a:p>
            <a:pPr lvl="0" algn="just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при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проектировании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курса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выделяется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прикладной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модуль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под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конкретную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профессию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или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специальность</a:t>
            </a:r>
            <a:r>
              <a:rPr lang="en-US" sz="2000" dirty="0">
                <a:solidFill>
                  <a:prstClr val="black"/>
                </a:solidFill>
              </a:rPr>
              <a:t> и в </a:t>
            </a:r>
            <a:r>
              <a:rPr lang="en-US" sz="2000" dirty="0" err="1">
                <a:solidFill>
                  <a:prstClr val="black"/>
                </a:solidFill>
              </a:rPr>
              <a:t>процессе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его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изучения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формируются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определенные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умения</a:t>
            </a:r>
            <a:r>
              <a:rPr lang="en-US" sz="2000" dirty="0">
                <a:solidFill>
                  <a:prstClr val="black"/>
                </a:solidFill>
              </a:rPr>
              <a:t> / </a:t>
            </a:r>
            <a:r>
              <a:rPr lang="en-US" sz="2000" dirty="0" err="1">
                <a:solidFill>
                  <a:prstClr val="black"/>
                </a:solidFill>
              </a:rPr>
              <a:t>навыки</a:t>
            </a:r>
            <a:r>
              <a:rPr lang="ru-RU" sz="2000" dirty="0">
                <a:solidFill>
                  <a:prstClr val="black"/>
                </a:solidFill>
              </a:rPr>
              <a:t>;</a:t>
            </a:r>
          </a:p>
          <a:p>
            <a:pPr lvl="0" algn="just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проф</a:t>
            </a:r>
            <a:r>
              <a:rPr lang="ru-RU" sz="2000" dirty="0" err="1">
                <a:solidFill>
                  <a:prstClr val="black"/>
                </a:solidFill>
              </a:rPr>
              <a:t>ессиональное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содержание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проходит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сквозным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образом</a:t>
            </a:r>
            <a:r>
              <a:rPr lang="en-US" sz="2000" dirty="0">
                <a:solidFill>
                  <a:prstClr val="black"/>
                </a:solidFill>
              </a:rPr>
              <a:t> в </a:t>
            </a:r>
            <a:r>
              <a:rPr lang="en-US" sz="2000" dirty="0" err="1">
                <a:solidFill>
                  <a:prstClr val="black"/>
                </a:solidFill>
              </a:rPr>
              <a:t>различных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разделах</a:t>
            </a:r>
            <a:r>
              <a:rPr lang="en-US" sz="2000" dirty="0">
                <a:solidFill>
                  <a:prstClr val="black"/>
                </a:solidFill>
              </a:rPr>
              <a:t> и </a:t>
            </a:r>
            <a:r>
              <a:rPr lang="en-US" sz="2000" dirty="0" err="1">
                <a:solidFill>
                  <a:prstClr val="black"/>
                </a:solidFill>
              </a:rPr>
              <a:t>темах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дисциплины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endParaRPr lang="ru-RU" sz="2000" dirty="0">
              <a:solidFill>
                <a:prstClr val="black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prstClr val="black"/>
                </a:solidFill>
              </a:rPr>
              <a:t>Такой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подход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реализуется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через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практико-ориентированные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задания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лабораторные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работы</a:t>
            </a:r>
            <a:r>
              <a:rPr lang="en-US" sz="2000" dirty="0">
                <a:solidFill>
                  <a:prstClr val="black"/>
                </a:solidFill>
              </a:rPr>
              <a:t> и </a:t>
            </a:r>
            <a:r>
              <a:rPr lang="en-US" sz="2000" dirty="0" err="1">
                <a:solidFill>
                  <a:prstClr val="black"/>
                </a:solidFill>
              </a:rPr>
              <a:t>учебно-исследовательские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проекты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r>
              <a:rPr lang="en-US" sz="2000" dirty="0" err="1">
                <a:solidFill>
                  <a:prstClr val="black"/>
                </a:solidFill>
              </a:rPr>
              <a:t>Способ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напрямую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связан</a:t>
            </a:r>
            <a:r>
              <a:rPr lang="en-US" sz="2000" dirty="0">
                <a:solidFill>
                  <a:prstClr val="black"/>
                </a:solidFill>
              </a:rPr>
              <a:t> с </a:t>
            </a:r>
            <a:r>
              <a:rPr lang="en-US" sz="2000" dirty="0" err="1">
                <a:solidFill>
                  <a:prstClr val="black"/>
                </a:solidFill>
              </a:rPr>
              <a:t>количеством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времени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на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дисциплину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1" y="1578430"/>
            <a:ext cx="5983704" cy="493122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8" y="1971609"/>
            <a:ext cx="5702261" cy="417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2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FAE34-2C83-A2B4-B4B2-DC25AAC6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3" y="232229"/>
            <a:ext cx="10903857" cy="682171"/>
          </a:xfrm>
        </p:spPr>
        <p:txBody>
          <a:bodyPr/>
          <a:lstStyle/>
          <a:p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/>
                <a:ea typeface="Segoe UI Semibold"/>
                <a:cs typeface="+mn-cs"/>
              </a:rPr>
              <a:t>Модернизация общеобразовательной подготовки</a:t>
            </a: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FC1282A-19F7-A22C-5FD7-16DC0518C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058762"/>
              </p:ext>
            </p:extLst>
          </p:nvPr>
        </p:nvGraphicFramePr>
        <p:xfrm>
          <a:off x="261257" y="1306286"/>
          <a:ext cx="11814630" cy="531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5123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CCE52-2377-7799-C314-D0606A20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0" y="265471"/>
            <a:ext cx="3392314" cy="614205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Методические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84389-7F9D-174E-9235-06F40FFDB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660" y="80963"/>
            <a:ext cx="8054340" cy="6777037"/>
          </a:xfrm>
        </p:spPr>
        <p:txBody>
          <a:bodyPr/>
          <a:lstStyle/>
          <a:p>
            <a:pPr marL="0" indent="0">
              <a:buNone/>
            </a:pPr>
            <a:endParaRPr lang="ru-RU" sz="2000" dirty="0">
              <a:hlinkClick r:id="rId3"/>
            </a:endParaRPr>
          </a:p>
          <a:p>
            <a:pPr marL="0" indent="0">
              <a:buNone/>
            </a:pPr>
            <a:endParaRPr lang="ru-RU" sz="2000" dirty="0">
              <a:hlinkClick r:id="rId3"/>
            </a:endParaRPr>
          </a:p>
          <a:p>
            <a:pPr marL="0" indent="0">
              <a:buNone/>
            </a:pPr>
            <a:endParaRPr lang="ru-RU" sz="2000" dirty="0">
              <a:hlinkClick r:id="rId3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https://firpo.ru/activities/projects/razrabotka-i-vnedreniye-metodik-prepodavaniya/</a:t>
            </a:r>
            <a:endParaRPr lang="ru-RU" sz="2000" dirty="0">
              <a:hlinkClick r:id="rId3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https://firpo.ru/#disciplines</a:t>
            </a:r>
            <a:endParaRPr lang="ru-RU" sz="2000" dirty="0">
              <a:hlinkClick r:id="rId3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28C072-C8FA-9D19-ACA7-F56962F95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708" y="1430594"/>
            <a:ext cx="3929449" cy="443839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Методика преподавания ОД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Примерная рабочая программа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Примерные учебно-методические комплексы: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Поурочное планирование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Опорные конспекты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Технологические карты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Фонд оценочных средств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Методические рекомендации по организации обучения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374744-ADA1-64E1-C1CD-682992B8E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44" y="2715065"/>
            <a:ext cx="8200348" cy="3234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85CA23-0A26-3AF1-7617-DB93B11BCB91}"/>
              </a:ext>
            </a:extLst>
          </p:cNvPr>
          <p:cNvSpPr txBox="1"/>
          <p:nvPr/>
        </p:nvSpPr>
        <p:spPr>
          <a:xfrm rot="10800000" flipV="1">
            <a:off x="5014450" y="6038531"/>
            <a:ext cx="6046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rId5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https://reestrspo.firpo.ru/listview/TeachingMaterial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281" y="0"/>
            <a:ext cx="8697719" cy="134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8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C4E35-1BC9-85CD-73CB-7465C597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15" y="138042"/>
            <a:ext cx="4818888" cy="481888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984603" y="2607806"/>
            <a:ext cx="6886555" cy="3985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eaLnBrk="1" hangingPunct="1">
              <a:buFont typeface="Arial" panose="020B0604020202020204" pitchFamily="34" charset="0"/>
              <a:buChar char="•"/>
            </a:pPr>
            <a:endParaRPr lang="en-US" sz="1700" b="1" i="0" dirty="0">
              <a:effectLst/>
            </a:endParaRPr>
          </a:p>
          <a:p>
            <a:pPr marL="0" eaLnBrk="1" hangingPunct="1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0" indent="0" eaLnBrk="1" hangingPunct="1">
              <a:buNone/>
            </a:pPr>
            <a:r>
              <a:rPr lang="en-US" b="1" i="0" dirty="0" err="1">
                <a:effectLst/>
              </a:rPr>
              <a:t>Общеобразовательный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блок</a:t>
            </a:r>
            <a:r>
              <a:rPr lang="en-US" b="1" i="0" dirty="0">
                <a:effectLst/>
              </a:rPr>
              <a:t> СПО. </a:t>
            </a:r>
            <a:r>
              <a:rPr lang="en-US" b="1" i="0" dirty="0" err="1">
                <a:effectLst/>
              </a:rPr>
              <a:t>Точки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развития</a:t>
            </a:r>
            <a:endParaRPr lang="en-US" u="sng" dirty="0">
              <a:hlinkClick r:id="rId4"/>
            </a:endParaRPr>
          </a:p>
          <a:p>
            <a:pPr marL="0" indent="0" eaLnBrk="1" hangingPunct="1">
              <a:buNone/>
            </a:pPr>
            <a:r>
              <a:rPr lang="en-US" dirty="0">
                <a:hlinkClick r:id="rId5"/>
              </a:rPr>
              <a:t>https://vk.com/docs-212823142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224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71" y="208346"/>
            <a:ext cx="11203329" cy="136581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Методические материалы</a:t>
            </a:r>
            <a:b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C00000"/>
                </a:solidFill>
                <a:ea typeface="Calibri"/>
                <a:cs typeface="Times New Roman"/>
              </a:rPr>
              <a:t>14 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ФГОС СПО </a:t>
            </a:r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sz="3600" b="1" dirty="0">
                <a:solidFill>
                  <a:srgbClr val="C00000"/>
                </a:solidFill>
                <a:ea typeface="Calibri"/>
                <a:cs typeface="Times New Roman"/>
              </a:rPr>
              <a:t>16</a:t>
            </a:r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ОП СПО </a:t>
            </a:r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ru-RU" sz="3600" b="1" dirty="0">
                <a:solidFill>
                  <a:srgbClr val="C00000"/>
                </a:solidFill>
                <a:ea typeface="Calibri"/>
                <a:cs typeface="Times New Roman"/>
              </a:rPr>
              <a:t>128</a:t>
            </a:r>
            <a:r>
              <a:rPr lang="ru-RU" sz="2800" b="1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комплектов методических материалов по 8 ОД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643" y="1863524"/>
            <a:ext cx="11099157" cy="478034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ea typeface="Calibri"/>
                <a:cs typeface="Times New Roman"/>
              </a:rPr>
              <a:t>Комплект рабочих методических материалов по 8 общеобразовательным дисциплинам</a:t>
            </a:r>
            <a:r>
              <a:rPr lang="ru-RU" sz="2000" dirty="0">
                <a:ea typeface="Calibri"/>
                <a:cs typeface="Times New Roman"/>
              </a:rPr>
              <a:t> (</a:t>
            </a:r>
            <a:r>
              <a:rPr lang="ru-RU" sz="2000" i="1" dirty="0">
                <a:ea typeface="Calibri"/>
                <a:cs typeface="Times New Roman"/>
              </a:rPr>
              <a:t>русский язык, литература, математика, иностранный язык, история, ОБЖ, физическая культура, астрономия</a:t>
            </a:r>
            <a:r>
              <a:rPr lang="ru-RU" sz="2000" dirty="0">
                <a:ea typeface="Calibri"/>
                <a:cs typeface="Times New Roman"/>
              </a:rPr>
              <a:t>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ea typeface="Calibri"/>
                <a:cs typeface="Times New Roman"/>
              </a:rPr>
              <a:t>Рабочая программа  </a:t>
            </a:r>
            <a:r>
              <a:rPr lang="ru-RU" sz="2000" dirty="0">
                <a:ea typeface="Calibri"/>
                <a:cs typeface="Times New Roman"/>
              </a:rPr>
              <a:t>(планируемые результаты обучения ФГОС СОО синхронизированы с ФГОС СПО, профессионально-ориентированное содержание)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ea typeface="Calibri"/>
                <a:cs typeface="Times New Roman"/>
              </a:rPr>
              <a:t>2 технологические карты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ea typeface="Calibri"/>
                <a:cs typeface="Times New Roman"/>
              </a:rPr>
              <a:t>Фонды оценочных средств: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Результаты обучения, регламентированные ФГОС СОО с учетом ФГОС СПО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Фонд оценочных средств для входного контроля 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Фонд оценочных средств для текущего контроля 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Фонды оценочных средств для рубежного контроля 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Фонд оценочных средств для промежуточной аттестации 	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537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DF5C0-6BBB-C3EA-B2CF-EF652AFA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92766"/>
            <a:ext cx="11807687" cy="47707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a typeface="Times New Roman"/>
                <a:cs typeface="Times New Roman"/>
              </a:rPr>
              <a:t>Охват внедрения методической системы преподавания общеобразовательных дисциплин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EA8E3FF-9A96-C101-3E6D-7CEE694BAD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37751"/>
              </p:ext>
            </p:extLst>
          </p:nvPr>
        </p:nvGraphicFramePr>
        <p:xfrm>
          <a:off x="162047" y="629041"/>
          <a:ext cx="11875624" cy="562059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70547">
                  <a:extLst>
                    <a:ext uri="{9D8B030D-6E8A-4147-A177-3AD203B41FA5}">
                      <a16:colId xmlns:a16="http://schemas.microsoft.com/office/drawing/2014/main" val="1423203935"/>
                    </a:ext>
                  </a:extLst>
                </a:gridCol>
                <a:gridCol w="4455284">
                  <a:extLst>
                    <a:ext uri="{9D8B030D-6E8A-4147-A177-3AD203B41FA5}">
                      <a16:colId xmlns:a16="http://schemas.microsoft.com/office/drawing/2014/main" val="1965468741"/>
                    </a:ext>
                  </a:extLst>
                </a:gridCol>
                <a:gridCol w="4849793">
                  <a:extLst>
                    <a:ext uri="{9D8B030D-6E8A-4147-A177-3AD203B41FA5}">
                      <a16:colId xmlns:a16="http://schemas.microsoft.com/office/drawing/2014/main" val="649144122"/>
                    </a:ext>
                  </a:extLst>
                </a:gridCol>
              </a:tblGrid>
              <a:tr h="49838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УГПС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Профессия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Специальность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126759"/>
                  </a:ext>
                </a:extLst>
              </a:tr>
              <a:tr h="1147227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+mn-lt"/>
                        </a:rPr>
                        <a:t>08.00.00 </a:t>
                      </a:r>
                    </a:p>
                    <a:p>
                      <a:pPr algn="l"/>
                      <a:r>
                        <a:rPr lang="ru-RU" sz="1800" dirty="0">
                          <a:latin typeface="+mn-lt"/>
                        </a:rPr>
                        <a:t>Техника и технологии строительства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08.01.24 Мастер столярно-плотничных, паркетных и стекольных работ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БПОУ ВО «ЧСК»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494290"/>
                  </a:ext>
                </a:extLst>
              </a:tr>
              <a:tr h="765780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</a:rPr>
                        <a:t>08.01.25 Мастер отделочных строительных и декоративных работ  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</a:rPr>
                        <a:t>БПОУ ВО «ВСК»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502289"/>
                  </a:ext>
                </a:extLst>
              </a:tr>
              <a:tr h="1323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09.00.00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Информатика и вычислительная техника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</a:rPr>
                        <a:t>09.02.07 Информационные системы и программирование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</a:rPr>
                        <a:t>БПОУ ВО «ЧЛМТ»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502712"/>
                  </a:ext>
                </a:extLst>
              </a:tr>
              <a:tr h="14221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13.00.00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Электро- и теплоэнергетика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+mn-lt"/>
                        </a:rPr>
                        <a:t>13.02.11 Техническая эксплуатация и обслуживание электрического и электромеханического оборудования (по отраслям) </a:t>
                      </a:r>
                    </a:p>
                    <a:p>
                      <a:pPr algn="just"/>
                      <a:r>
                        <a:rPr lang="ru-RU" sz="1800" dirty="0">
                          <a:latin typeface="+mn-lt"/>
                        </a:rPr>
                        <a:t>БПОУ ВО «ЧХТК»; </a:t>
                      </a:r>
                    </a:p>
                    <a:p>
                      <a:pPr algn="just"/>
                      <a:r>
                        <a:rPr lang="ru-RU" sz="1800" dirty="0">
                          <a:latin typeface="+mn-lt"/>
                        </a:rPr>
                        <a:t>БПОУ ВО «ЧМК»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37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02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5998323-A9B5-2FAF-1394-AA16541852E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2496104"/>
              </p:ext>
            </p:extLst>
          </p:nvPr>
        </p:nvGraphicFramePr>
        <p:xfrm>
          <a:off x="92764" y="625031"/>
          <a:ext cx="11993220" cy="45141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17595">
                  <a:extLst>
                    <a:ext uri="{9D8B030D-6E8A-4147-A177-3AD203B41FA5}">
                      <a16:colId xmlns:a16="http://schemas.microsoft.com/office/drawing/2014/main" val="2577767921"/>
                    </a:ext>
                  </a:extLst>
                </a:gridCol>
                <a:gridCol w="3714749">
                  <a:extLst>
                    <a:ext uri="{9D8B030D-6E8A-4147-A177-3AD203B41FA5}">
                      <a16:colId xmlns:a16="http://schemas.microsoft.com/office/drawing/2014/main" val="563696969"/>
                    </a:ext>
                  </a:extLst>
                </a:gridCol>
                <a:gridCol w="5060876">
                  <a:extLst>
                    <a:ext uri="{9D8B030D-6E8A-4147-A177-3AD203B41FA5}">
                      <a16:colId xmlns:a16="http://schemas.microsoft.com/office/drawing/2014/main" val="1211718969"/>
                    </a:ext>
                  </a:extLst>
                </a:gridCol>
              </a:tblGrid>
              <a:tr h="122964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latin typeface="+mn-lt"/>
                        </a:rPr>
                        <a:t>15.00.00</a:t>
                      </a:r>
                    </a:p>
                    <a:p>
                      <a:pPr algn="l"/>
                      <a:r>
                        <a:rPr lang="ru-RU" sz="1800" b="0" dirty="0">
                          <a:latin typeface="+mn-lt"/>
                        </a:rPr>
                        <a:t>Машиностроение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effectLst/>
                          <a:latin typeface="+mn-lt"/>
                        </a:rPr>
                        <a:t>15.02.12 Монтаж, техническое обслуживание и ремонт промышленного оборудования (по отраслям)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«ЧХТК»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641"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</a:rPr>
                        <a:t>15.01.35 Мастер слесарных работ</a:t>
                      </a:r>
                    </a:p>
                    <a:p>
                      <a:pPr algn="just"/>
                      <a:r>
                        <a:rPr lang="ru-RU" sz="1800" dirty="0">
                          <a:effectLst/>
                          <a:latin typeface="+mn-lt"/>
                        </a:rPr>
                        <a:t>БПОУ ВО «ЧТК»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15.02.14 Оснащение средствами автоматизации технологических процессов и производств (по отраслям)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«ЧМК»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204"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15.02.16 Технология машиностроения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«ЧТК»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641">
                <a:tc>
                  <a:txBody>
                    <a:bodyPr/>
                    <a:lstStyle/>
                    <a:p>
                      <a:r>
                        <a:rPr lang="ru-RU" dirty="0"/>
                        <a:t>21.00.00  </a:t>
                      </a:r>
                    </a:p>
                    <a:p>
                      <a:r>
                        <a:rPr lang="ru-RU" dirty="0"/>
                        <a:t>Прикладная геология, горное дело, нефтегазовое дело и геодезия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21.02.05 Земельно-имущественные отношения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«ВСК»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63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40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DE8BBCD-F279-344F-6040-CA4E25117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28178"/>
              </p:ext>
            </p:extLst>
          </p:nvPr>
        </p:nvGraphicFramePr>
        <p:xfrm>
          <a:off x="159026" y="278296"/>
          <a:ext cx="11728173" cy="3657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36263">
                  <a:extLst>
                    <a:ext uri="{9D8B030D-6E8A-4147-A177-3AD203B41FA5}">
                      <a16:colId xmlns:a16="http://schemas.microsoft.com/office/drawing/2014/main" val="1997810933"/>
                    </a:ext>
                  </a:extLst>
                </a:gridCol>
                <a:gridCol w="3177198">
                  <a:extLst>
                    <a:ext uri="{9D8B030D-6E8A-4147-A177-3AD203B41FA5}">
                      <a16:colId xmlns:a16="http://schemas.microsoft.com/office/drawing/2014/main" val="2456356600"/>
                    </a:ext>
                  </a:extLst>
                </a:gridCol>
                <a:gridCol w="4314712">
                  <a:extLst>
                    <a:ext uri="{9D8B030D-6E8A-4147-A177-3AD203B41FA5}">
                      <a16:colId xmlns:a16="http://schemas.microsoft.com/office/drawing/2014/main" val="1200845751"/>
                    </a:ext>
                  </a:extLst>
                </a:gridCol>
              </a:tblGrid>
              <a:tr h="459114">
                <a:tc>
                  <a:txBody>
                    <a:bodyPr/>
                    <a:lstStyle/>
                    <a:p>
                      <a:r>
                        <a:rPr lang="ru-RU" b="0" dirty="0"/>
                        <a:t>40.00.00  </a:t>
                      </a:r>
                    </a:p>
                    <a:p>
                      <a:r>
                        <a:rPr lang="ru-RU" b="0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40.02.01 Право и организация социального обеспечения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«ЧЛМТ»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79672"/>
                  </a:ext>
                </a:extLst>
              </a:tr>
              <a:tr h="459114">
                <a:tc>
                  <a:txBody>
                    <a:bodyPr/>
                    <a:lstStyle/>
                    <a:p>
                      <a:r>
                        <a:rPr lang="ru-RU" b="0" dirty="0"/>
                        <a:t>43.00.00  </a:t>
                      </a:r>
                    </a:p>
                    <a:p>
                      <a:r>
                        <a:rPr lang="ru-RU" b="0" dirty="0"/>
                        <a:t>Сервис и туризм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0" dirty="0"/>
                        <a:t>43.01.09 Повар, кондитер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«ВКС»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43.02.15 Поварское и кондитерское дело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«ТПК»;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«ВКС»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78164"/>
                  </a:ext>
                </a:extLst>
              </a:tr>
              <a:tr h="459114">
                <a:tc>
                  <a:txBody>
                    <a:bodyPr/>
                    <a:lstStyle/>
                    <a:p>
                      <a:r>
                        <a:rPr lang="ru-RU" b="0" dirty="0"/>
                        <a:t>44.00.00 </a:t>
                      </a:r>
                    </a:p>
                    <a:p>
                      <a:r>
                        <a:rPr lang="ru-RU" b="0" dirty="0"/>
                        <a:t>Образование и педагогические 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44.02.02 Преподавание в начальных классах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БПОУ ВО «ТПК»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272546"/>
                  </a:ext>
                </a:extLst>
              </a:tr>
              <a:tr h="459114">
                <a:tc>
                  <a:txBody>
                    <a:bodyPr/>
                    <a:lstStyle/>
                    <a:p>
                      <a:r>
                        <a:rPr lang="ru-RU" b="0" dirty="0"/>
                        <a:t>54.00.00 </a:t>
                      </a:r>
                    </a:p>
                    <a:p>
                      <a:r>
                        <a:rPr lang="ru-RU" b="0" dirty="0"/>
                        <a:t>Изобразительное и прикладные виды искусств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54.02.01  Дизайн (по отраслям)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БПОУ ВО «ЧСК»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744016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7" y="4125394"/>
            <a:ext cx="3643475" cy="27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522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7F325D1-8845-B3B4-B45F-7E3615AA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7" y="365129"/>
            <a:ext cx="11619915" cy="802489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Опыт преподавателей профессиональных образовательных организаций (ФПП) по применению методик преподавания общеобразовательных дисциплин с учетом профессиональной направленности ОП СПО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16B264C-3A86-A392-2950-2A19401CA2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51132"/>
            <a:ext cx="2980969" cy="3741738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553E6D9D-5502-AEBC-500C-47218697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7927" y="1167618"/>
            <a:ext cx="6699298" cy="5690382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https://vmk.spo.viro.edu.ru/index.php/metodicheskie-materialy/obobshchenie-pedagogicheskogo-opyta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75" y="2435333"/>
            <a:ext cx="6502350" cy="423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8AD6CC-5A12-1F5D-6878-58DC77D92EFA}"/>
              </a:ext>
            </a:extLst>
          </p:cNvPr>
          <p:cNvSpPr txBox="1"/>
          <p:nvPr/>
        </p:nvSpPr>
        <p:spPr>
          <a:xfrm>
            <a:off x="393895" y="1547446"/>
            <a:ext cx="49940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https://viro.edu.ru/wp-content/uploads/2022/06/1806-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ФРОЛОВА-ААА-1.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pdf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16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1647F-1B85-408C-8036-0A35E4874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562" y="452437"/>
            <a:ext cx="9144000" cy="87965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Обратная связь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7E4C8B-02E0-4322-A783-8E4687556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9562" y="5630774"/>
            <a:ext cx="9144000" cy="981692"/>
          </a:xfrm>
        </p:spPr>
        <p:txBody>
          <a:bodyPr/>
          <a:lstStyle/>
          <a:p>
            <a:r>
              <a:rPr lang="en-US" dirty="0"/>
              <a:t>https://forms.yandex.ru/u/63295e07e0e4ac226abe9463/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1B091-0202-41F3-B967-7D06BAA1D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07" y="1227226"/>
            <a:ext cx="4403548" cy="44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9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ливка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500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3" name="Учреждение"/>
          <p:cNvSpPr txBox="1">
            <a:spLocks noChangeArrowheads="1"/>
          </p:cNvSpPr>
          <p:nvPr/>
        </p:nvSpPr>
        <p:spPr>
          <a:xfrm>
            <a:off x="1702742" y="5407806"/>
            <a:ext cx="5550772" cy="1201738"/>
          </a:xfrm>
          <a:prstGeom prst="rect">
            <a:avLst/>
          </a:prstGeom>
          <a:effectLst>
            <a:outerShdw dist="12700" dir="2700000" algn="tl" rotWithShape="0">
              <a:prstClr val="black">
                <a:alpha val="50000"/>
              </a:prstClr>
            </a:outerShdw>
          </a:effectLst>
        </p:spPr>
        <p:txBody>
          <a:bodyPr anchor="b"/>
          <a:lstStyle/>
          <a:p>
            <a:pPr>
              <a:lnSpc>
                <a:spcPct val="120000"/>
              </a:lnSpc>
              <a:defRPr/>
            </a:pP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Автономное образовательное учреждение </a:t>
            </a:r>
            <a:endParaRPr lang="en-US" altLang="ru-RU" sz="1600" dirty="0">
              <a:solidFill>
                <a:prstClr val="white"/>
              </a:solidFill>
              <a:latin typeface="Segoe UI"/>
              <a:ea typeface="Segoe UI"/>
              <a:cs typeface="Segoe UI"/>
            </a:endParaRPr>
          </a:p>
          <a:p>
            <a:pPr>
              <a:lnSpc>
                <a:spcPct val="120000"/>
              </a:lnSpc>
              <a:defRPr/>
            </a:pP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Вологодской области дополнительного профессионального образования </a:t>
            </a:r>
            <a:b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</a:br>
            <a:r>
              <a:rPr lang="ru-RU" altLang="ru-RU" sz="1600" dirty="0">
                <a:solidFill>
                  <a:prstClr val="white"/>
                </a:solidFill>
                <a:latin typeface="Segoe UI"/>
                <a:ea typeface="Segoe UI"/>
                <a:cs typeface="Segoe UI"/>
              </a:rPr>
              <a:t>«Вологодский  институт развития образования»</a:t>
            </a:r>
          </a:p>
        </p:txBody>
      </p:sp>
      <p:pic>
        <p:nvPicPr>
          <p:cNvPr id="14" name="Логотип" descr="логотип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680" y="5320117"/>
            <a:ext cx="1307728" cy="12894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Название">
            <a:extLst>
              <a:ext uri="{FF2B5EF4-FFF2-40B4-BE49-F238E27FC236}">
                <a16:creationId xmlns:a16="http://schemas.microsoft.com/office/drawing/2014/main" id="{7FEB16FA-5AF1-350C-1E41-9F4464893059}"/>
              </a:ext>
            </a:extLst>
          </p:cNvPr>
          <p:cNvSpPr/>
          <p:nvPr/>
        </p:nvSpPr>
        <p:spPr>
          <a:xfrm>
            <a:off x="184680" y="190735"/>
            <a:ext cx="5036677" cy="1201737"/>
          </a:xfrm>
          <a:prstGeom prst="roundRect">
            <a:avLst>
              <a:gd name="adj" fmla="val 9454"/>
            </a:avLst>
          </a:prstGeom>
          <a:ln w="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3600" b="1" dirty="0">
                <a:solidFill>
                  <a:srgbClr val="C00000"/>
                </a:solidFill>
                <a:latin typeface="Calibri Light"/>
                <a:ea typeface="Segoe UI Semibold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4" name="ФИО">
            <a:extLst>
              <a:ext uri="{FF2B5EF4-FFF2-40B4-BE49-F238E27FC236}">
                <a16:creationId xmlns:a16="http://schemas.microsoft.com/office/drawing/2014/main" id="{FDBF9323-E853-041A-DDB6-3B0F97991DFB}"/>
              </a:ext>
            </a:extLst>
          </p:cNvPr>
          <p:cNvSpPr/>
          <p:nvPr/>
        </p:nvSpPr>
        <p:spPr>
          <a:xfrm>
            <a:off x="8133907" y="4412512"/>
            <a:ext cx="3873414" cy="2197032"/>
          </a:xfrm>
          <a:prstGeom prst="roundRect">
            <a:avLst>
              <a:gd name="adj" fmla="val 11419"/>
            </a:avLst>
          </a:prstGeom>
          <a:solidFill>
            <a:schemeClr val="bg1"/>
          </a:solidFill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altLang="ru-RU" sz="2400" dirty="0">
              <a:solidFill>
                <a:srgbClr val="002060"/>
              </a:solidFill>
              <a:ea typeface="Segoe UI"/>
              <a:cs typeface="Segoe UI"/>
            </a:endParaRPr>
          </a:p>
          <a:p>
            <a:pPr>
              <a:defRPr/>
            </a:pPr>
            <a:r>
              <a:rPr lang="ru-RU" altLang="ru-RU" sz="2400" dirty="0">
                <a:solidFill>
                  <a:srgbClr val="002060"/>
                </a:solidFill>
                <a:ea typeface="Segoe UI"/>
                <a:cs typeface="Segoe UI"/>
              </a:rPr>
              <a:t>Фролова Елена Сергеевна, </a:t>
            </a:r>
          </a:p>
          <a:p>
            <a:pPr>
              <a:defRPr/>
            </a:pPr>
            <a:r>
              <a:rPr lang="ru-RU" altLang="ru-RU" sz="1800" dirty="0">
                <a:solidFill>
                  <a:srgbClr val="002060"/>
                </a:solidFill>
                <a:ea typeface="Segoe UI"/>
                <a:cs typeface="Segoe UI"/>
              </a:rPr>
              <a:t>методист кафедры развития профессионального образования</a:t>
            </a:r>
          </a:p>
          <a:p>
            <a:pPr>
              <a:defRPr/>
            </a:pPr>
            <a:r>
              <a:rPr lang="ru-RU" altLang="ru-RU" sz="1800" dirty="0">
                <a:solidFill>
                  <a:srgbClr val="002060"/>
                </a:solidFill>
                <a:ea typeface="Segoe UI"/>
                <a:cs typeface="Segoe UI"/>
              </a:rPr>
              <a:t>АОУ ВО ДПО «ВИРО»</a:t>
            </a:r>
          </a:p>
          <a:p>
            <a:pPr>
              <a:defRPr/>
            </a:pPr>
            <a:endParaRPr lang="ru-RU" altLang="ru-RU" sz="2400" dirty="0">
              <a:solidFill>
                <a:srgbClr val="002060"/>
              </a:solidFill>
              <a:ea typeface="Segoe UI"/>
              <a:cs typeface="Segoe UI"/>
            </a:endParaRPr>
          </a:p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ea typeface="Segoe UI"/>
                <a:cs typeface="Segoe UI"/>
              </a:rPr>
              <a:t>(8172) 75-10-32 (доб. 360)</a:t>
            </a:r>
          </a:p>
          <a:p>
            <a:pPr>
              <a:defRPr/>
            </a:pPr>
            <a:r>
              <a:rPr lang="ru-RU" altLang="ru-RU" b="1" dirty="0">
                <a:solidFill>
                  <a:srgbClr val="002060"/>
                </a:solidFill>
                <a:ea typeface="Segoe UI"/>
                <a:cs typeface="Segoe UI"/>
              </a:rPr>
              <a:t>frolovaes@viro.edu.ru</a:t>
            </a:r>
            <a:br>
              <a:rPr lang="ru-RU" altLang="ru-RU" dirty="0">
                <a:solidFill>
                  <a:srgbClr val="002060"/>
                </a:solidFill>
                <a:ea typeface="Segoe UI"/>
                <a:cs typeface="Segoe UI"/>
              </a:rPr>
            </a:br>
            <a:endParaRPr lang="ru-RU" altLang="ru-RU" dirty="0">
              <a:solidFill>
                <a:srgbClr val="002060"/>
              </a:solidFill>
              <a:ea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4202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0824A-750F-127B-E5A3-5BC40A3F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89916"/>
            <a:ext cx="11957538" cy="548214"/>
          </a:xfrm>
        </p:spPr>
        <p:txBody>
          <a:bodyPr/>
          <a:lstStyle/>
          <a:p>
            <a:pPr indent="450215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sz="2800" b="1" kern="1600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Нормативные основания разработки </a:t>
            </a:r>
            <a:r>
              <a:rPr lang="ru-RU" sz="2800" b="1" kern="1600" dirty="0">
                <a:solidFill>
                  <a:srgbClr val="C00000"/>
                </a:solidFill>
                <a:cs typeface="Times New Roman" panose="02020603050405020304" pitchFamily="18" charset="0"/>
              </a:rPr>
              <a:t> рабочих программ ОД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15F068-58FA-4AE6-3107-FE5006BB1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826266"/>
            <a:ext cx="11676186" cy="5841820"/>
          </a:xfrm>
        </p:spPr>
        <p:txBody>
          <a:bodyPr/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Федеральный закон от 29.12.2012 № 273-ФЗ «Об образовании в Российской Федерации» (с последующими изменениями) – далее Закон об образовании; </a:t>
            </a:r>
          </a:p>
          <a:p>
            <a:pPr lvl="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4.08.2022 №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762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altLang="ru-RU" sz="2000" dirty="0">
                <a:hlinkClick r:id="rId3"/>
              </a:rPr>
              <a:t>https://vmk.spo.viro.edu.ru/index.php/normativnye-dokumenty/federalnyj-uroven</a:t>
            </a:r>
            <a:r>
              <a:rPr lang="ru-RU" altLang="ru-RU" sz="2000" dirty="0"/>
              <a:t> ;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lvl="0" algn="just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П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риказ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Минобрнауки России от 17.05.2012 № 413 «Об утверждении федерального государственного образовательного стандарта среднего общего образования»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(с последующими изменениями в ред. от 12.08.2022)</a:t>
            </a:r>
            <a:r>
              <a:rPr lang="en-US" altLang="ru-RU" sz="2000" dirty="0"/>
              <a:t> </a:t>
            </a:r>
            <a:r>
              <a:rPr lang="en-US" altLang="ru-RU" sz="2000" dirty="0">
                <a:hlinkClick r:id="rId3"/>
              </a:rPr>
              <a:t>https://vmk.spo.viro.edu.ru/index.php/normativnye-dokumenty/federalnyj-uroven</a:t>
            </a:r>
            <a:r>
              <a:rPr lang="ru-RU" altLang="ru-RU" sz="2000" dirty="0"/>
              <a:t>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от … № … 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среднего профессионального образования по профессии / специальности </a:t>
            </a:r>
            <a:r>
              <a:rPr lang="ru-RU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код наименование</a:t>
            </a:r>
            <a:r>
              <a:rPr lang="ru-R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/>
              <a:t> Приказ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от 21.09.2022 N 858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prstClr val="black"/>
                </a:solidFill>
                <a:hlinkClick r:id="rId3"/>
              </a:rPr>
              <a:t>https://vmk.spo.viro.edu.ru/index.php/normativnye-dokumenty/federalnyj-uroven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71203B81-FE8D-44F8-B6D1-9CEC57CCEE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2888" y="379828"/>
            <a:ext cx="11404600" cy="627497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ea typeface="Calibri" panose="020F0502020204030204" pitchFamily="34" charset="0"/>
              </a:rPr>
              <a:t>Концепция преподавания общеобразовательных дисциплин с учетом профессиональной направленности программ среднего профессионального образования, реализуемых на базе основного общего образования (утв. Распоряжением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Минпросвещения</a:t>
            </a:r>
            <a:r>
              <a:rPr lang="ru-RU" sz="2000" dirty="0">
                <a:effectLst/>
                <a:ea typeface="Calibri" panose="020F0502020204030204" pitchFamily="34" charset="0"/>
              </a:rPr>
              <a:t> России от 30.04.2021 № Р-98) – далее Концепция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ru-RU" sz="2000" dirty="0"/>
              <a:t>Методики преподавания по общеобразовательным (обязательным) дисциплинам («Русский язык», «Литература», «Иностранный язык», «Математика», «История» (или «Россия в мире»), «Физическая культура», «Основы безопасности жизнедеятельности», «Астрономия») с учетом профессиональной направленности программ среднего профессионального образования, реализуемых на базе основного общего образования, предусматривающие интенсивную общеобразовательную подготовку обучающихся с включением прикладных модулей, соответствующих профессиональной направленности, в </a:t>
            </a:r>
            <a:r>
              <a:rPr lang="ru-RU" sz="2000" dirty="0" err="1"/>
              <a:t>т.ч</a:t>
            </a:r>
            <a:r>
              <a:rPr lang="ru-RU" sz="2000" dirty="0"/>
              <a:t>. с учетом применения технологий дистанционного и электронного обучения (утв. </a:t>
            </a:r>
            <a:r>
              <a:rPr lang="ru-RU" sz="2000" dirty="0">
                <a:ea typeface="Calibri" panose="020F0502020204030204" pitchFamily="34" charset="0"/>
              </a:rPr>
              <a:t>Распоряжением </a:t>
            </a:r>
            <a:r>
              <a:rPr lang="ru-RU" sz="2000" dirty="0" err="1">
                <a:ea typeface="Calibri" panose="020F0502020204030204" pitchFamily="34" charset="0"/>
              </a:rPr>
              <a:t>Минпросвещения</a:t>
            </a:r>
            <a:r>
              <a:rPr lang="ru-RU" sz="2000" dirty="0">
                <a:ea typeface="Calibri" panose="020F0502020204030204" pitchFamily="34" charset="0"/>
              </a:rPr>
              <a:t> России от 25.08.2021 № Р-198) – далее Методики преподавания </a:t>
            </a:r>
            <a:r>
              <a:rPr lang="en-US" sz="2000" dirty="0"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https://vmk.spo.viro.edu.ru/index.php/normativnye-dokumenty/federalnyj-uroven</a:t>
            </a:r>
            <a:r>
              <a:rPr lang="ru-RU" sz="2000" dirty="0">
                <a:ea typeface="Calibri" panose="020F0502020204030204" pitchFamily="34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sz="2000" dirty="0"/>
              <a:t>от 23.11.2022 № 1014 «Об утверждении федеральной образовательной программы среднего общего образования» (ФОП СОО)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письмо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Минпросвещения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Arial" panose="020B0604020202020204" pitchFamily="34" charset="0"/>
              </a:rPr>
              <a:t> России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от 01.03.2023 № 05-592 «О направлении рекомендаций по получению среднего общего образования в пределах освоения образовательной программы среднего профессионального образования»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6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44" y="365130"/>
            <a:ext cx="11638845" cy="741182"/>
          </a:xfrm>
        </p:spPr>
        <p:txBody>
          <a:bodyPr/>
          <a:lstStyle/>
          <a:p>
            <a:r>
              <a:rPr lang="ru-RU" sz="3200" b="1">
                <a:solidFill>
                  <a:srgbClr val="C00000"/>
                </a:solidFill>
              </a:rPr>
              <a:t>Федеральный проект «Современная школа»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028" name="Объект 2">
            <a:extLst>
              <a:ext uri="{FF2B5EF4-FFF2-40B4-BE49-F238E27FC236}">
                <a16:creationId xmlns:a16="http://schemas.microsoft.com/office/drawing/2014/main" id="{B2C5C9AE-915A-1FD0-4F3F-42A5ECE8D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277640"/>
              </p:ext>
            </p:extLst>
          </p:nvPr>
        </p:nvGraphicFramePr>
        <p:xfrm>
          <a:off x="116114" y="1471442"/>
          <a:ext cx="11991423" cy="52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219" y="0"/>
            <a:ext cx="1978781" cy="170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5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467" y="124179"/>
            <a:ext cx="6063452" cy="19896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+mn-cs"/>
              </a:rPr>
              <a:t>Концепция 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+mn-cs"/>
              </a:rPr>
              <a:t>преподавания общеобразовательных дисциплин с учетом профессиональной направленности программ среднего профессионального образования, реализуемых на базе основного общего образования</a:t>
            </a:r>
            <a:r>
              <a:rPr lang="ru-RU" sz="20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+mn-cs"/>
              </a:rPr>
              <a:t> </a:t>
            </a:r>
            <a:br>
              <a:rPr lang="ru-RU" sz="20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+mn-cs"/>
              </a:rPr>
              <a:t>(Распоряжение </a:t>
            </a:r>
            <a:r>
              <a:rPr lang="ru-RU" sz="1600" dirty="0" err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+mn-cs"/>
              </a:rPr>
              <a:t>Минпросвещения</a:t>
            </a:r>
            <a:r>
              <a:rPr lang="ru-RU" sz="16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+mn-cs"/>
              </a:rPr>
              <a:t> России от 30.04.2021 № Р-98) </a:t>
            </a:r>
            <a:endParaRPr lang="ru-RU" sz="1600" dirty="0"/>
          </a:p>
        </p:txBody>
      </p:sp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7C14E7DF-802F-EC51-F6EB-92F531091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439646"/>
              </p:ext>
            </p:extLst>
          </p:nvPr>
        </p:nvGraphicFramePr>
        <p:xfrm>
          <a:off x="6829778" y="135467"/>
          <a:ext cx="5255726" cy="661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128" y="2149434"/>
            <a:ext cx="6351540" cy="4708566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rgbClr val="C00000"/>
                </a:solidFill>
              </a:rPr>
              <a:t>Задачи:</a:t>
            </a:r>
            <a:endParaRPr lang="ru-RU" sz="2000" b="1" dirty="0">
              <a:solidFill>
                <a:srgbClr val="221F1F"/>
              </a:solidFill>
            </a:endParaRPr>
          </a:p>
          <a:p>
            <a:pPr marL="285750" marR="1228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1F1F"/>
                </a:solidFill>
              </a:rPr>
              <a:t>Разработка и внедрение методик преподавания ОД с учетом интенсивного обучения.</a:t>
            </a:r>
          </a:p>
          <a:p>
            <a:pPr marL="285750" marR="2358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1F1F"/>
                </a:solidFill>
              </a:rPr>
              <a:t>Обновление содержания ОД с включением прикладных модулей, соответствующих профессиональной направленности профессий и специальностей.</a:t>
            </a:r>
          </a:p>
          <a:p>
            <a:pPr marL="285750" marR="1260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1F1F"/>
                </a:solidFill>
              </a:rPr>
              <a:t>Введение практики интеграции содержания ОД с дисциплинами общепрофессионального цикла и профессиональными модулями.</a:t>
            </a:r>
          </a:p>
          <a:p>
            <a:pPr marL="285750" marR="145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1F1F"/>
                </a:solidFill>
              </a:rPr>
              <a:t>Внедрение в педагогическую практику преподавателей общеобразовательного цикла дисциплин эффективных образовательных технологий, в том числе технологий дистанционного и электронного обучения.</a:t>
            </a:r>
          </a:p>
          <a:p>
            <a:pPr marL="285750" marR="145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221F1F"/>
                </a:solidFill>
              </a:rPr>
              <a:t>Повышение квалификации педагогов общеобразовательного цикла дисциплин (подготовка преподавателей к работе с новыми методиками преподавания ОД).</a:t>
            </a:r>
          </a:p>
          <a:p>
            <a:pPr marR="1880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0233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371141"/>
          </a:xfrm>
        </p:spPr>
        <p:txBody>
          <a:bodyPr/>
          <a:lstStyle/>
          <a:p>
            <a:r>
              <a:rPr lang="ru-RU" sz="2600" b="1" i="1" dirty="0">
                <a:solidFill>
                  <a:srgbClr val="C00000"/>
                </a:solidFill>
              </a:rPr>
              <a:t>«Профессиональное окрашивание» </a:t>
            </a:r>
            <a:r>
              <a:rPr lang="ru-RU" sz="2600" b="1" dirty="0">
                <a:solidFill>
                  <a:srgbClr val="C00000"/>
                </a:solidFill>
              </a:rPr>
              <a:t>общеобразовательных дисциплин</a:t>
            </a:r>
            <a:br>
              <a:rPr lang="ru-RU" sz="1800" kern="0" dirty="0">
                <a:solidFill>
                  <a:sysClr val="windowText" lastClr="000000"/>
                </a:solidFill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8017"/>
              </p:ext>
            </p:extLst>
          </p:nvPr>
        </p:nvGraphicFramePr>
        <p:xfrm>
          <a:off x="194309" y="890649"/>
          <a:ext cx="11828815" cy="577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866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15" y="242372"/>
            <a:ext cx="11930742" cy="371403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Инструменты реализации  профессионализации  общего образования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037"/>
            <a:ext cx="12192000" cy="61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66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EC6A6-4F37-F851-F340-10940895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" y="211206"/>
            <a:ext cx="11806989" cy="83153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Общеобразовательный цикл образовательных программ СПО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1461C6F-22A9-E655-F263-5136F06F3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674" y="1207150"/>
            <a:ext cx="11806989" cy="5439644"/>
          </a:xfrm>
        </p:spPr>
      </p:pic>
    </p:spTree>
    <p:extLst>
      <p:ext uri="{BB962C8B-B14F-4D97-AF65-F5344CB8AC3E}">
        <p14:creationId xmlns:p14="http://schemas.microsoft.com/office/powerpoint/2010/main" val="3709003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5619</TotalTime>
  <Words>2576</Words>
  <Application>Microsoft Office PowerPoint</Application>
  <PresentationFormat>Широкоэкранный</PresentationFormat>
  <Paragraphs>258</Paragraphs>
  <Slides>28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4" baseType="lpstr">
      <vt:lpstr>Arial</vt:lpstr>
      <vt:lpstr>Calibri</vt:lpstr>
      <vt:lpstr>Calibri Light</vt:lpstr>
      <vt:lpstr>OfficinaSansBookC</vt:lpstr>
      <vt:lpstr>Segoe UI</vt:lpstr>
      <vt:lpstr>Times New Roman</vt:lpstr>
      <vt:lpstr>Wingdings</vt:lpstr>
      <vt:lpstr>Тема Office</vt:lpstr>
      <vt:lpstr>1_Тема Office</vt:lpstr>
      <vt:lpstr>4_Тема Office</vt:lpstr>
      <vt:lpstr>9_Тема Office</vt:lpstr>
      <vt:lpstr>11_Тема Office</vt:lpstr>
      <vt:lpstr>12_Тема Office</vt:lpstr>
      <vt:lpstr>5_Тема Office</vt:lpstr>
      <vt:lpstr>10_Тема Office</vt:lpstr>
      <vt:lpstr>13_Тема Office</vt:lpstr>
      <vt:lpstr>Презентация PowerPoint</vt:lpstr>
      <vt:lpstr>Модернизация общеобразовательной подготовки</vt:lpstr>
      <vt:lpstr>Нормативные основания разработки  рабочих программ ОД</vt:lpstr>
      <vt:lpstr>Презентация PowerPoint</vt:lpstr>
      <vt:lpstr>Федеральный проект «Современная школа»</vt:lpstr>
      <vt:lpstr>Концепция преподавания общеобразовательных дисциплин с учетом профессиональной направленности программ среднего профессионального образования, реализуемых на базе основного общего образования  (Распоряжение Минпросвещения России от 30.04.2021 № Р-98) </vt:lpstr>
      <vt:lpstr>«Профессиональное окрашивание» общеобразовательных дисциплин </vt:lpstr>
      <vt:lpstr>Инструменты реализации  профессионализации  общего образования</vt:lpstr>
      <vt:lpstr>Общеобразовательный цикл образовательных программ СПО</vt:lpstr>
      <vt:lpstr>Рекомендации по получению среднего общего образования в пределах освоения образовательной программы среднего профессионального образования  (письмо Минпросвещения России от 01.03.2023 № 05-592)</vt:lpstr>
      <vt:lpstr>Варианты объема общеобразовательных дисциплин, представленные в Примерных рабочих программах</vt:lpstr>
      <vt:lpstr>Рабочие программы общеобразовательных дисциплин</vt:lpstr>
      <vt:lpstr>Презентация PowerPoint</vt:lpstr>
      <vt:lpstr>Структура примерной рабочей программы</vt:lpstr>
      <vt:lpstr>1.2.2. Планируемые результаты освоения общеобразовательной дисциплины в соответствии с ФГОС СПО и на основе ФГОС СОО (физика, базовый уровень, вариант 3) Особое значение дисциплина имеет при формировании и развитии ОК и ПК.</vt:lpstr>
      <vt:lpstr>Презентация PowerPoint</vt:lpstr>
      <vt:lpstr>Презентация PowerPoint</vt:lpstr>
      <vt:lpstr>Прикладной модуль (профессионально-ориентированное содержание)</vt:lpstr>
      <vt:lpstr>Способы профессионализации общеобразовательных дисциплин</vt:lpstr>
      <vt:lpstr>Методические  материалы</vt:lpstr>
      <vt:lpstr>Презентация PowerPoint</vt:lpstr>
      <vt:lpstr>Методические материалы 14 ФГОС СПО , 16 ОП СПО , 128 комплектов методических материалов по 8 ОД</vt:lpstr>
      <vt:lpstr>Охват внедрения методической системы преподавания общеобразовательных дисциплин</vt:lpstr>
      <vt:lpstr>Презентация PowerPoint</vt:lpstr>
      <vt:lpstr>Презентация PowerPoint</vt:lpstr>
      <vt:lpstr>Опыт преподавателей профессиональных образовательных организаций (ФПП) по применению методик преподавания общеобразовательных дисциплин с учетом профессиональной направленности ОП СПО</vt:lpstr>
      <vt:lpstr>Обратная связь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планирования образовательной деятельности в условиях реализации требований ФГОС</dc:title>
  <dc:creator>Елена Фролова</dc:creator>
  <cp:lastModifiedBy>Елена Фролова</cp:lastModifiedBy>
  <cp:revision>401</cp:revision>
  <cp:lastPrinted>2023-04-05T15:45:20Z</cp:lastPrinted>
  <dcterms:created xsi:type="dcterms:W3CDTF">2017-04-16T10:01:56Z</dcterms:created>
  <dcterms:modified xsi:type="dcterms:W3CDTF">2023-04-05T19:30:59Z</dcterms:modified>
</cp:coreProperties>
</file>