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8" r:id="rId5"/>
    <p:sldId id="257" r:id="rId6"/>
    <p:sldId id="259" r:id="rId7"/>
    <p:sldId id="264" r:id="rId8"/>
    <p:sldId id="266" r:id="rId9"/>
    <p:sldId id="267" r:id="rId10"/>
    <p:sldId id="265" r:id="rId11"/>
  </p:sldIdLst>
  <p:sldSz cx="10160000" cy="5715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510" y="-78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9964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9132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796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9964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9132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7960" y="228960"/>
            <a:ext cx="9143640" cy="441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59964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69132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0796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59964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69132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7960" y="228960"/>
            <a:ext cx="9143640" cy="441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59964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691320" y="133344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50796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59964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691320" y="3303720"/>
            <a:ext cx="294408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7960" y="228960"/>
            <a:ext cx="9143640" cy="441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93360" y="330372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79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93360" y="1333440"/>
            <a:ext cx="44618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7960" y="3303720"/>
            <a:ext cx="9143640" cy="179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62120" y="1775520"/>
            <a:ext cx="8635680" cy="1224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5079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72E8976-E73E-4637-A13A-DBF077246720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05.04.2023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471480" y="5297040"/>
            <a:ext cx="321696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72813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F21351-E226-44F6-9682-275BEB9F9364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7960" y="1337040"/>
            <a:ext cx="9143280" cy="331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5079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C942EE1-518B-488D-AE83-20AD14126C0C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05.04.2023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471480" y="5297040"/>
            <a:ext cx="321696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72813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9BE9A25-03D7-49C8-945C-A7FF99D4BD5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07960" y="1337040"/>
            <a:ext cx="9143280" cy="331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7960" y="228960"/>
            <a:ext cx="9143640" cy="952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单击此处编辑母版标题样式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7960" y="1333440"/>
            <a:ext cx="9143640" cy="3771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432000" indent="-324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3200" b="0" strike="noStrike" spc="-1">
                <a:solidFill>
                  <a:srgbClr val="000000"/>
                </a:solidFill>
                <a:latin typeface="Calibri"/>
              </a:rPr>
              <a:t>单击此处编辑母版文本样式</a:t>
            </a: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2800" b="0" strike="noStrike" spc="-1">
                <a:solidFill>
                  <a:srgbClr val="000000"/>
                </a:solidFill>
                <a:latin typeface="Calibri"/>
              </a:rPr>
              <a:t>第二级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400" b="0" strike="noStrike" spc="-1">
                <a:solidFill>
                  <a:srgbClr val="000000"/>
                </a:solidFill>
                <a:latin typeface="Calibri"/>
              </a:rPr>
              <a:t>第三级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2000" b="0" strike="noStrike" spc="-1">
                <a:solidFill>
                  <a:srgbClr val="000000"/>
                </a:solidFill>
                <a:latin typeface="Calibri"/>
              </a:rPr>
              <a:t>第四级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2000" b="0" strike="noStrike" spc="-1">
                <a:solidFill>
                  <a:srgbClr val="000000"/>
                </a:solidFill>
                <a:latin typeface="Calibri"/>
              </a:rPr>
              <a:t>第五级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079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ED8D7BB-5AF1-437D-B553-F90D2150A857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05.04.2023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471480" y="5297040"/>
            <a:ext cx="321696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7281360" y="5297040"/>
            <a:ext cx="237024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5CDB7B4-A32A-45ED-8DBB-82F4C330DE98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图片 3"/>
          <p:cNvPicPr/>
          <p:nvPr/>
        </p:nvPicPr>
        <p:blipFill>
          <a:blip r:embed="rId2"/>
          <a:stretch/>
        </p:blipFill>
        <p:spPr>
          <a:xfrm>
            <a:off x="0" y="0"/>
            <a:ext cx="10159560" cy="5714640"/>
          </a:xfrm>
          <a:prstGeom prst="rect">
            <a:avLst/>
          </a:prstGeom>
          <a:ln w="0">
            <a:noFill/>
          </a:ln>
        </p:spPr>
      </p:pic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2047680" y="0"/>
            <a:ext cx="8111880" cy="1056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Бюджетное профессиональное образовательное учреждение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Вологодской области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«Вологодский технический колледж»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subTitle"/>
          </p:nvPr>
        </p:nvSpPr>
        <p:spPr>
          <a:xfrm>
            <a:off x="1980000" y="1451610"/>
            <a:ext cx="7780320" cy="232839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ru-RU" sz="2800" b="1" strike="noStrike" spc="-1" dirty="0">
                <a:solidFill>
                  <a:srgbClr val="000000"/>
                </a:solidFill>
                <a:latin typeface="Times New Roman"/>
              </a:rPr>
              <a:t>Реализация профессионально-ориентированного 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/>
              </a:rPr>
              <a:t>подхода в обучении в </a:t>
            </a:r>
            <a:r>
              <a:rPr lang="ru-RU" sz="2800" b="1" strike="noStrike" spc="-1" dirty="0">
                <a:solidFill>
                  <a:srgbClr val="000000"/>
                </a:solidFill>
                <a:latin typeface="Times New Roman"/>
              </a:rPr>
              <a:t>рамках общеобразовательной дисциплины «Иностранный язык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Times New Roman"/>
              </a:rPr>
              <a:t>»</a:t>
            </a:r>
            <a:endParaRPr lang="ru-RU" sz="2800" b="0" strike="noStrike" spc="-1" dirty="0">
              <a:latin typeface="Arial"/>
            </a:endParaRPr>
          </a:p>
        </p:txBody>
      </p:sp>
      <p:pic>
        <p:nvPicPr>
          <p:cNvPr id="167" name="Picture 3"/>
          <p:cNvPicPr/>
          <p:nvPr/>
        </p:nvPicPr>
        <p:blipFill>
          <a:blip r:embed="rId3"/>
          <a:stretch/>
        </p:blipFill>
        <p:spPr>
          <a:xfrm>
            <a:off x="17280" y="0"/>
            <a:ext cx="2030040" cy="1206000"/>
          </a:xfrm>
          <a:prstGeom prst="rect">
            <a:avLst/>
          </a:prstGeom>
          <a:ln w="0">
            <a:noFill/>
          </a:ln>
        </p:spPr>
      </p:pic>
      <p:sp>
        <p:nvSpPr>
          <p:cNvPr id="168" name="Прямоугольник 5"/>
          <p:cNvSpPr/>
          <p:nvPr/>
        </p:nvSpPr>
        <p:spPr>
          <a:xfrm>
            <a:off x="6332220" y="4359960"/>
            <a:ext cx="339732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Разработчик: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преподаватель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первой квалификационной категории БПОУ ВО «ВТК» -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Яковлева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Наталья Денисовна</a:t>
            </a:r>
            <a:endParaRPr lang="ru-RU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图片 3"/>
          <p:cNvPicPr/>
          <p:nvPr/>
        </p:nvPicPr>
        <p:blipFill>
          <a:blip r:embed="rId2"/>
          <a:stretch/>
        </p:blipFill>
        <p:spPr>
          <a:xfrm>
            <a:off x="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177" name="组合 11"/>
          <p:cNvGrpSpPr/>
          <p:nvPr/>
        </p:nvGrpSpPr>
        <p:grpSpPr>
          <a:xfrm>
            <a:off x="3077280" y="1522440"/>
            <a:ext cx="6682680" cy="3489120"/>
            <a:chOff x="3077280" y="1522440"/>
            <a:chExt cx="6682680" cy="3489120"/>
          </a:xfrm>
        </p:grpSpPr>
        <p:sp>
          <p:nvSpPr>
            <p:cNvPr id="178" name="Rounded Rectangle 52"/>
            <p:cNvSpPr/>
            <p:nvPr/>
          </p:nvSpPr>
          <p:spPr>
            <a:xfrm>
              <a:off x="3077280" y="1522440"/>
              <a:ext cx="6682680" cy="348912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Rounded Rectangle 29"/>
            <p:cNvSpPr/>
            <p:nvPr/>
          </p:nvSpPr>
          <p:spPr>
            <a:xfrm>
              <a:off x="3162240" y="1622160"/>
              <a:ext cx="6512760" cy="331920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80" name="TextBox 12"/>
          <p:cNvSpPr/>
          <p:nvPr/>
        </p:nvSpPr>
        <p:spPr>
          <a:xfrm>
            <a:off x="4681080" y="2738880"/>
            <a:ext cx="424980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       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181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048400" y="128520"/>
            <a:ext cx="7623360" cy="952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Специальность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  <a:ea typeface="Microsoft YaHei"/>
              </a:rPr>
              <a:t>: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</a:rPr>
              <a:t>23.02.07 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</a:rPr>
              <a:t>Техническое обслуживание и ремонт двигателей, систем и агрегатов автомобилей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</a:rPr>
              <a:t>  </a:t>
            </a:r>
            <a:endParaRPr lang="ru-RU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83" name="Таблица 2"/>
          <p:cNvGraphicFramePr/>
          <p:nvPr>
            <p:extLst>
              <p:ext uri="{D42A27DB-BD31-4B8C-83A1-F6EECF244321}">
                <p14:modId xmlns:p14="http://schemas.microsoft.com/office/powerpoint/2010/main" val="1843432885"/>
              </p:ext>
            </p:extLst>
          </p:nvPr>
        </p:nvGraphicFramePr>
        <p:xfrm>
          <a:off x="3162240" y="1622160"/>
          <a:ext cx="6526080" cy="3319200"/>
        </p:xfrm>
        <a:graphic>
          <a:graphicData uri="http://schemas.openxmlformats.org/drawingml/2006/table">
            <a:tbl>
              <a:tblPr/>
              <a:tblGrid>
                <a:gridCol w="5014080"/>
                <a:gridCol w="1512000"/>
              </a:tblGrid>
              <a:tr h="948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Вид учебной работы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Объем в часах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1422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Объем образовательной программы учебной дисциплины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117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948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Профессионально ориентированные занятия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图片 3"/>
          <p:cNvPicPr/>
          <p:nvPr/>
        </p:nvPicPr>
        <p:blipFill>
          <a:blip r:embed="rId2"/>
          <a:stretch/>
        </p:blipFill>
        <p:spPr>
          <a:xfrm>
            <a:off x="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170" name="组合 11"/>
          <p:cNvGrpSpPr/>
          <p:nvPr/>
        </p:nvGrpSpPr>
        <p:grpSpPr>
          <a:xfrm>
            <a:off x="2368260" y="1226520"/>
            <a:ext cx="7504200" cy="4096080"/>
            <a:chOff x="2512080" y="1209240"/>
            <a:chExt cx="7504200" cy="4096080"/>
          </a:xfrm>
        </p:grpSpPr>
        <p:sp>
          <p:nvSpPr>
            <p:cNvPr id="171" name="Rounded Rectangle 52"/>
            <p:cNvSpPr/>
            <p:nvPr/>
          </p:nvSpPr>
          <p:spPr>
            <a:xfrm>
              <a:off x="2512080" y="1209240"/>
              <a:ext cx="7504200" cy="409608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Rounded Rectangle 29"/>
            <p:cNvSpPr/>
            <p:nvPr/>
          </p:nvSpPr>
          <p:spPr>
            <a:xfrm>
              <a:off x="2606760" y="1326600"/>
              <a:ext cx="7313400" cy="389664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173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2127600" y="160020"/>
            <a:ext cx="7524000" cy="94869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000000"/>
                </a:solidFill>
                <a:latin typeface="Times New Roman"/>
              </a:rPr>
              <a:t>Профессионально–ориентированное содержание</a:t>
            </a:r>
            <a:endParaRPr lang="ru-RU" sz="3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Прямоугольник 2"/>
          <p:cNvSpPr/>
          <p:nvPr/>
        </p:nvSpPr>
        <p:spPr>
          <a:xfrm>
            <a:off x="2627100" y="2246438"/>
            <a:ext cx="338580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</a:pP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Деловое общение </a:t>
            </a:r>
            <a:endParaRPr lang="ru-RU" sz="2000" b="1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buClr>
                <a:srgbClr val="000000"/>
              </a:buClr>
            </a:pP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будущая 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imes New Roman"/>
              </a:rPr>
              <a:t>профессия</a:t>
            </a:r>
          </a:p>
          <a:p>
            <a:pPr algn="ctr">
              <a:lnSpc>
                <a:spcPct val="100000"/>
              </a:lnSpc>
              <a:buClr>
                <a:srgbClr val="000000"/>
              </a:buClr>
            </a:pPr>
            <a:endParaRPr lang="ru-RU" sz="2000" b="1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buClr>
                <a:srgbClr val="000000"/>
              </a:buClr>
            </a:pPr>
            <a:r>
              <a:rPr lang="ru-RU" sz="2000" spc="-1" dirty="0" smtClean="0">
                <a:solidFill>
                  <a:srgbClr val="000000"/>
                </a:solidFill>
                <a:latin typeface="Times New Roman"/>
              </a:rPr>
              <a:t>(речевой этикет, фразы и обороты делового общения, деловая переписка, составление резюме и т.д.)</a:t>
            </a:r>
            <a:endParaRPr lang="ru-RU" sz="2000" strike="noStrike" spc="-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Прямоугольник 2"/>
          <p:cNvSpPr/>
          <p:nvPr/>
        </p:nvSpPr>
        <p:spPr>
          <a:xfrm>
            <a:off x="6012900" y="2249074"/>
            <a:ext cx="342828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Clr>
                <a:srgbClr val="000000"/>
              </a:buClr>
            </a:pPr>
            <a:r>
              <a:rPr lang="ru-RU" sz="2000" b="1" spc="-1" dirty="0" smtClean="0">
                <a:solidFill>
                  <a:srgbClr val="000000"/>
                </a:solidFill>
                <a:latin typeface="Times New Roman"/>
              </a:rPr>
              <a:t>Техническое </a:t>
            </a:r>
            <a:r>
              <a:rPr lang="ru-RU" sz="2000" b="1" spc="-1" dirty="0" smtClean="0">
                <a:solidFill>
                  <a:srgbClr val="000000"/>
                </a:solidFill>
                <a:latin typeface="Times New Roman"/>
              </a:rPr>
              <a:t>обслуживание и ремонт </a:t>
            </a:r>
            <a:r>
              <a:rPr lang="ru-RU" sz="2000" b="1" spc="-1" dirty="0" smtClean="0">
                <a:solidFill>
                  <a:srgbClr val="000000"/>
                </a:solidFill>
                <a:latin typeface="Times New Roman"/>
              </a:rPr>
              <a:t>автотранспорта</a:t>
            </a:r>
          </a:p>
          <a:p>
            <a:pPr algn="ctr">
              <a:lnSpc>
                <a:spcPct val="100000"/>
              </a:lnSpc>
              <a:buClr>
                <a:srgbClr val="000000"/>
              </a:buClr>
            </a:pPr>
            <a:endParaRPr lang="ru-RU" sz="2000" b="1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buClr>
                <a:srgbClr val="0000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(техника безопасности при работе в мастерской, основные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части автомобиля, инструменты для технического обслуживания автомобиля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т.д.)</a:t>
            </a:r>
            <a:endParaRPr lang="ru-RU" sz="2000" strike="noStrike" spc="-1" dirty="0" smtClean="0">
              <a:latin typeface="Arial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4537710" y="1463040"/>
            <a:ext cx="542070" cy="67437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960870" y="1463040"/>
            <a:ext cx="365760" cy="67437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图片 3"/>
          <p:cNvPicPr/>
          <p:nvPr/>
        </p:nvPicPr>
        <p:blipFill>
          <a:blip r:embed="rId2"/>
          <a:stretch/>
        </p:blipFill>
        <p:spPr>
          <a:xfrm>
            <a:off x="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185" name="组合 11"/>
          <p:cNvGrpSpPr/>
          <p:nvPr/>
        </p:nvGrpSpPr>
        <p:grpSpPr>
          <a:xfrm>
            <a:off x="2411730" y="765810"/>
            <a:ext cx="7492230" cy="4720590"/>
            <a:chOff x="2919600" y="1849320"/>
            <a:chExt cx="6984360" cy="2736000"/>
          </a:xfrm>
        </p:grpSpPr>
        <p:sp>
          <p:nvSpPr>
            <p:cNvPr id="186" name="Rounded Rectangle 52"/>
            <p:cNvSpPr/>
            <p:nvPr/>
          </p:nvSpPr>
          <p:spPr>
            <a:xfrm>
              <a:off x="2919600" y="1849320"/>
              <a:ext cx="6984360" cy="273600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" name="Rounded Rectangle 29"/>
            <p:cNvSpPr/>
            <p:nvPr/>
          </p:nvSpPr>
          <p:spPr>
            <a:xfrm>
              <a:off x="3008160" y="1927800"/>
              <a:ext cx="6806880" cy="260280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88" name="TextBox 12"/>
          <p:cNvSpPr/>
          <p:nvPr/>
        </p:nvSpPr>
        <p:spPr>
          <a:xfrm>
            <a:off x="4681080" y="2738880"/>
            <a:ext cx="424980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       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189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2028240" y="217170"/>
            <a:ext cx="8131320" cy="38727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pc="-1" dirty="0" smtClean="0">
                <a:solidFill>
                  <a:srgbClr val="000000"/>
                </a:solidFill>
                <a:latin typeface="Times New Roman"/>
              </a:rPr>
              <a:t>Примеры интегрированных заданий</a:t>
            </a:r>
            <a:endParaRPr lang="ru-RU" sz="3200" b="1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1"/>
          <p:cNvSpPr txBox="1">
            <a:spLocks/>
          </p:cNvSpPr>
          <p:nvPr/>
        </p:nvSpPr>
        <p:spPr>
          <a:xfrm>
            <a:off x="2708910" y="1208880"/>
            <a:ext cx="7018020" cy="404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20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000" spc="-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видео по теме «Техника безопасности в автомастерской»;</a:t>
            </a:r>
          </a:p>
          <a:p>
            <a:pPr marL="285750" indent="-28575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20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2000" spc="-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теме «Дорожные знаки» </a:t>
            </a:r>
            <a:r>
              <a:rPr lang="ru-RU" sz="20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Европе;</a:t>
            </a:r>
          </a:p>
          <a:p>
            <a:pPr marL="285750" indent="-28575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должностной инструкции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специалиста по техническому обслуживанию и ремонту двигателей, систем и агрегатов автомобилей (на базе модальных глаголов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требований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специалисту по техническому обслуживанию и ремонту двигателей, систем и агрегатов автомобилей (на базе лексики по теме «Описание характера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»);</a:t>
            </a:r>
          </a:p>
          <a:p>
            <a:pPr marL="285750" indent="-285750" algn="just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описания одной из учебных мастерских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колледжа;</a:t>
            </a:r>
          </a:p>
          <a:p>
            <a:pPr marL="285750" indent="-285750" algn="just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тематического словаря по теме «Инструменты для технического обслуживания автомобиля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Диалог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«Совершение покупок в автосервисе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endParaRPr lang="en-US" sz="1600" spc="-1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图片 3"/>
          <p:cNvPicPr/>
          <p:nvPr/>
        </p:nvPicPr>
        <p:blipFill>
          <a:blip r:embed="rId2"/>
          <a:stretch/>
        </p:blipFill>
        <p:spPr>
          <a:xfrm>
            <a:off x="792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232" name="组合 11"/>
          <p:cNvGrpSpPr/>
          <p:nvPr/>
        </p:nvGrpSpPr>
        <p:grpSpPr>
          <a:xfrm>
            <a:off x="3034600" y="1208880"/>
            <a:ext cx="6777090" cy="4132702"/>
            <a:chOff x="3351960" y="1561320"/>
            <a:chExt cx="6408360" cy="3528000"/>
          </a:xfrm>
        </p:grpSpPr>
        <p:sp>
          <p:nvSpPr>
            <p:cNvPr id="233" name="Rounded Rectangle 52"/>
            <p:cNvSpPr/>
            <p:nvPr/>
          </p:nvSpPr>
          <p:spPr>
            <a:xfrm>
              <a:off x="3351960" y="1561320"/>
              <a:ext cx="6408360" cy="352800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" name="Rounded Rectangle 29"/>
            <p:cNvSpPr/>
            <p:nvPr/>
          </p:nvSpPr>
          <p:spPr>
            <a:xfrm>
              <a:off x="3432960" y="1662480"/>
              <a:ext cx="6245280" cy="335628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5" name="TextBox 12"/>
          <p:cNvSpPr/>
          <p:nvPr/>
        </p:nvSpPr>
        <p:spPr>
          <a:xfrm>
            <a:off x="4681080" y="2738880"/>
            <a:ext cx="424980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       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236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2127600" y="228960"/>
            <a:ext cx="7524000" cy="81117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000000"/>
                </a:solidFill>
                <a:latin typeface="Times New Roman"/>
              </a:rPr>
              <a:t>Примеры тем проектов с профессиональным содержанием:</a:t>
            </a:r>
            <a:endParaRPr lang="ru-RU" sz="3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Прямоугольник 2"/>
          <p:cNvSpPr/>
          <p:nvPr/>
        </p:nvSpPr>
        <p:spPr>
          <a:xfrm>
            <a:off x="3999960" y="1703160"/>
            <a:ext cx="58982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02182" y="1536293"/>
            <a:ext cx="624078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дорожного движения в России и Австралии;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дорожного движения в России и в США;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дорожного движения в России и в Великобритании;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Составляющие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автомобиля на английском языке;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автомеханика в США и в России;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История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происхождения одной из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мотомарок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англоговорящих стран;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Известные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марки автомобилей Великобритании;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Известные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марки автомобилей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США.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图片 3"/>
          <p:cNvPicPr/>
          <p:nvPr/>
        </p:nvPicPr>
        <p:blipFill>
          <a:blip r:embed="rId2"/>
          <a:stretch/>
        </p:blipFill>
        <p:spPr>
          <a:xfrm>
            <a:off x="792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232" name="组合 11"/>
          <p:cNvGrpSpPr/>
          <p:nvPr/>
        </p:nvGrpSpPr>
        <p:grpSpPr>
          <a:xfrm>
            <a:off x="3034600" y="1208880"/>
            <a:ext cx="6777090" cy="4132702"/>
            <a:chOff x="3351960" y="1561320"/>
            <a:chExt cx="6408360" cy="3528000"/>
          </a:xfrm>
        </p:grpSpPr>
        <p:sp>
          <p:nvSpPr>
            <p:cNvPr id="233" name="Rounded Rectangle 52"/>
            <p:cNvSpPr/>
            <p:nvPr/>
          </p:nvSpPr>
          <p:spPr>
            <a:xfrm>
              <a:off x="3351960" y="1561320"/>
              <a:ext cx="6408360" cy="352800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" name="Rounded Rectangle 29"/>
            <p:cNvSpPr/>
            <p:nvPr/>
          </p:nvSpPr>
          <p:spPr>
            <a:xfrm>
              <a:off x="3432957" y="1647180"/>
              <a:ext cx="6245280" cy="335628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5" name="TextBox 12"/>
          <p:cNvSpPr/>
          <p:nvPr/>
        </p:nvSpPr>
        <p:spPr>
          <a:xfrm>
            <a:off x="4681080" y="2738880"/>
            <a:ext cx="424980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       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236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238" name="Прямоугольник 2"/>
          <p:cNvSpPr/>
          <p:nvPr/>
        </p:nvSpPr>
        <p:spPr>
          <a:xfrm>
            <a:off x="3999960" y="1703160"/>
            <a:ext cx="58982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ru-RU" sz="2400" b="0" strike="noStrike" spc="-1" dirty="0">
              <a:latin typeface="Arial"/>
            </a:endParaRPr>
          </a:p>
        </p:txBody>
      </p:sp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3034600" y="228960"/>
            <a:ext cx="6617000" cy="83403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b="1" strike="noStrike" spc="-1" dirty="0" smtClean="0">
                <a:solidFill>
                  <a:srgbClr val="000000"/>
                </a:solidFill>
                <a:latin typeface="Times New Roman"/>
              </a:rPr>
              <a:t>Интеграция с дисциплинами профессионального цикла:</a:t>
            </a:r>
            <a:endParaRPr lang="ru-RU" sz="3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02182" y="1536293"/>
            <a:ext cx="62407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3513666" y="1536293"/>
            <a:ext cx="5818958" cy="3568507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ОГСЭ.05 Психология общения;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ЕН.03 Экология;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ОП.12 Правила безопасности дорожного движения;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МДК 01.01 Устройство автомобилей;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МДК 02.02 Управление коллективом исполнителей;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МДК.04.01 Слесарные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слесаро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-сборочные работы.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1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图片 3"/>
          <p:cNvPicPr/>
          <p:nvPr/>
        </p:nvPicPr>
        <p:blipFill>
          <a:blip r:embed="rId2"/>
          <a:stretch/>
        </p:blipFill>
        <p:spPr>
          <a:xfrm>
            <a:off x="7920" y="0"/>
            <a:ext cx="10159560" cy="5714640"/>
          </a:xfrm>
          <a:prstGeom prst="rect">
            <a:avLst/>
          </a:prstGeom>
          <a:ln w="0">
            <a:noFill/>
          </a:ln>
        </p:spPr>
      </p:pic>
      <p:grpSp>
        <p:nvGrpSpPr>
          <p:cNvPr id="232" name="组合 11"/>
          <p:cNvGrpSpPr/>
          <p:nvPr/>
        </p:nvGrpSpPr>
        <p:grpSpPr>
          <a:xfrm>
            <a:off x="2468880" y="1208880"/>
            <a:ext cx="7342810" cy="4132702"/>
            <a:chOff x="3351960" y="1561320"/>
            <a:chExt cx="6408360" cy="3528000"/>
          </a:xfrm>
        </p:grpSpPr>
        <p:sp>
          <p:nvSpPr>
            <p:cNvPr id="233" name="Rounded Rectangle 52"/>
            <p:cNvSpPr/>
            <p:nvPr/>
          </p:nvSpPr>
          <p:spPr>
            <a:xfrm>
              <a:off x="3351960" y="1561320"/>
              <a:ext cx="6408360" cy="3528000"/>
            </a:xfrm>
            <a:prstGeom prst="roundRect">
              <a:avLst>
                <a:gd name="adj" fmla="val 3108"/>
              </a:avLst>
            </a:prstGeom>
            <a:gradFill rotWithShape="0">
              <a:gsLst>
                <a:gs pos="0">
                  <a:srgbClr val="3E7FCC"/>
                </a:gs>
                <a:gs pos="100000">
                  <a:srgbClr val="558ED5"/>
                </a:gs>
              </a:gsLst>
              <a:lin ang="16200000"/>
            </a:gradFill>
            <a:ln w="9360">
              <a:solidFill>
                <a:srgbClr val="8EB4E3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" name="Rounded Rectangle 29"/>
            <p:cNvSpPr/>
            <p:nvPr/>
          </p:nvSpPr>
          <p:spPr>
            <a:xfrm>
              <a:off x="3432957" y="1647180"/>
              <a:ext cx="6245280" cy="3356280"/>
            </a:xfrm>
            <a:prstGeom prst="roundRect">
              <a:avLst>
                <a:gd name="adj" fmla="val 2632"/>
              </a:avLst>
            </a:prstGeom>
            <a:solidFill>
              <a:srgbClr val="FFFFFF"/>
            </a:solidFill>
            <a:ln w="9360">
              <a:solidFill>
                <a:srgbClr val="8EB4E3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5" name="TextBox 12"/>
          <p:cNvSpPr/>
          <p:nvPr/>
        </p:nvSpPr>
        <p:spPr>
          <a:xfrm>
            <a:off x="4681080" y="2738880"/>
            <a:ext cx="424980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       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236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27880" cy="1208880"/>
          </a:xfrm>
          <a:prstGeom prst="rect">
            <a:avLst/>
          </a:prstGeom>
          <a:ln w="0">
            <a:noFill/>
          </a:ln>
        </p:spPr>
      </p:pic>
      <p:sp>
        <p:nvSpPr>
          <p:cNvPr id="238" name="Прямоугольник 2"/>
          <p:cNvSpPr/>
          <p:nvPr/>
        </p:nvSpPr>
        <p:spPr>
          <a:xfrm>
            <a:off x="3999960" y="1703160"/>
            <a:ext cx="58982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ru-RU" sz="2400" b="0" strike="noStrike" spc="-1" dirty="0">
              <a:latin typeface="Arial"/>
            </a:endParaRPr>
          </a:p>
        </p:txBody>
      </p:sp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2366010" y="331470"/>
            <a:ext cx="7285590" cy="731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b="1" strike="noStrike" spc="-1" dirty="0" smtClean="0">
                <a:solidFill>
                  <a:srgbClr val="000000"/>
                </a:solidFill>
                <a:latin typeface="Times New Roman"/>
              </a:rPr>
              <a:t>Плюсы применения профессионально-ориентированного подхода в обучении</a:t>
            </a:r>
            <a:endParaRPr lang="ru-RU" sz="3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02182" y="1536293"/>
            <a:ext cx="62407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2788921" y="1536293"/>
            <a:ext cx="6754042" cy="3595777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Использование данного подхода в обучении Иностранному языку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способствует более быстрому реагированию будущих профессионалов на проблемные ситуации по профилю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обучения;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Ярко прослеживается междисциплинарная связь Иностранного языка с дисциплинами профессионального цикла;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профессионально-ориентированного подхода в рамках общеобразовательных дисциплин даёт обучающимся дополнительную мотивацию в изучении предмета.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7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图片 3"/>
          <p:cNvPicPr/>
          <p:nvPr/>
        </p:nvPicPr>
        <p:blipFill>
          <a:blip r:embed="rId2"/>
          <a:stretch/>
        </p:blipFill>
        <p:spPr>
          <a:xfrm>
            <a:off x="-3240" y="360"/>
            <a:ext cx="10159560" cy="5714640"/>
          </a:xfrm>
          <a:prstGeom prst="rect">
            <a:avLst/>
          </a:prstGeom>
          <a:ln w="0">
            <a:noFill/>
          </a:ln>
        </p:spPr>
      </p:pic>
      <p:sp>
        <p:nvSpPr>
          <p:cNvPr id="240" name="Text Box 11"/>
          <p:cNvSpPr txBox="1"/>
          <p:nvPr/>
        </p:nvSpPr>
        <p:spPr>
          <a:xfrm>
            <a:off x="803160" y="2380860"/>
            <a:ext cx="6249150" cy="1105290"/>
          </a:xfrm>
          <a:prstGeom prst="rect">
            <a:avLst/>
          </a:prstGeom>
        </p:spPr>
        <p:txBody>
          <a:bodyPr wrap="none" lIns="90000" tIns="45000" rIns="90000" bIns="45000" anchor="t" anchorCtr="1">
            <a:prstTxWarp prst="textDeflate">
              <a:avLst>
                <a:gd name="adj" fmla="val 17093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>
                <a:ln w="0">
                  <a:solidFill>
                    <a:srgbClr val="558ED5"/>
                  </a:solidFill>
                </a:ln>
                <a:solidFill>
                  <a:srgbClr val="457AB7"/>
                </a:solidFill>
                <a:latin typeface="Times New Roman"/>
                <a:ea typeface="微软雅黑"/>
              </a:rPr>
              <a:t>СПАСИБО ЗА ВНИМАНИЕ</a:t>
            </a:r>
            <a:endParaRPr lang="ru-RU" sz="4000" b="1" strike="noStrike" spc="-1" dirty="0">
              <a:ln w="0">
                <a:solidFill>
                  <a:srgbClr val="558ED5"/>
                </a:solidFill>
              </a:ln>
              <a:solidFill>
                <a:srgbClr val="457AB7"/>
              </a:solidFill>
              <a:latin typeface="Arial"/>
            </a:endParaRPr>
          </a:p>
        </p:txBody>
      </p:sp>
      <p:pic>
        <p:nvPicPr>
          <p:cNvPr id="241" name="Picture 2"/>
          <p:cNvPicPr/>
          <p:nvPr/>
        </p:nvPicPr>
        <p:blipFill>
          <a:blip r:embed="rId3"/>
          <a:stretch/>
        </p:blipFill>
        <p:spPr>
          <a:xfrm>
            <a:off x="0" y="0"/>
            <a:ext cx="2030040" cy="1206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370</Words>
  <Application>Microsoft Office PowerPoint</Application>
  <PresentationFormat>Произвольный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Office Theme</vt:lpstr>
      <vt:lpstr>Office Theme</vt:lpstr>
      <vt:lpstr>Office Theme</vt:lpstr>
      <vt:lpstr>Бюджетное профессиональное образовательное учреждение  Вологодской области  «Вологодский технический колледж»</vt:lpstr>
      <vt:lpstr>Специальность: 23.02.07 Техническое обслуживание и ремонт двигателей, систем и агрегатов автомобилей  </vt:lpstr>
      <vt:lpstr>Профессионально–ориентированное содержание</vt:lpstr>
      <vt:lpstr>Примеры интегрированных заданий</vt:lpstr>
      <vt:lpstr>Примеры тем проектов с профессиональным содержанием:</vt:lpstr>
      <vt:lpstr>Интеграция с дисциплинами профессионального цикла:</vt:lpstr>
      <vt:lpstr>Плюсы применения профессионально-ориентированного подхода в обучении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Qingri-7</dc:creator>
  <cp:keywords>http http /www.ypppt.com</cp:keywords>
  <dc:description>http://www.ypppt.com/</dc:description>
  <cp:lastModifiedBy>Ирина</cp:lastModifiedBy>
  <cp:revision>57</cp:revision>
  <dcterms:created xsi:type="dcterms:W3CDTF">2011-09-15T13:34:49Z</dcterms:created>
  <dcterms:modified xsi:type="dcterms:W3CDTF">2023-04-05T16:01:45Z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r8>11</vt:r8>
  </property>
</Properties>
</file>