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89" r:id="rId3"/>
    <p:sldId id="278" r:id="rId4"/>
    <p:sldId id="281" r:id="rId5"/>
    <p:sldId id="287" r:id="rId6"/>
    <p:sldId id="293" r:id="rId7"/>
    <p:sldId id="294" r:id="rId8"/>
    <p:sldId id="296" r:id="rId9"/>
    <p:sldId id="297" r:id="rId10"/>
    <p:sldId id="295" r:id="rId11"/>
    <p:sldId id="298" r:id="rId12"/>
    <p:sldId id="299" r:id="rId13"/>
    <p:sldId id="300" r:id="rId14"/>
    <p:sldId id="301" r:id="rId15"/>
    <p:sldId id="302" r:id="rId16"/>
    <p:sldId id="303" r:id="rId17"/>
    <p:sldId id="30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6" autoAdjust="0"/>
    <p:restoredTop sz="94565" autoAdjust="0"/>
  </p:normalViewPr>
  <p:slideViewPr>
    <p:cSldViewPr>
      <p:cViewPr varScale="1">
        <p:scale>
          <a:sx n="71" d="100"/>
          <a:sy n="71" d="100"/>
        </p:scale>
        <p:origin x="-108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DF81A-4355-4FFF-90B7-C8786A0BF4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63378-4A45-486C-AF43-664C2BD41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840760" cy="1143000"/>
          </a:xfrm>
        </p:spPr>
        <p:txBody>
          <a:bodyPr>
            <a:noAutofit/>
          </a:bodyPr>
          <a:lstStyle/>
          <a:p>
            <a:r>
              <a:rPr lang="ru-RU" altLang="ru-RU" sz="2000" b="1" dirty="0" smtClean="0">
                <a:solidFill>
                  <a:srgbClr val="193771"/>
                </a:solidFill>
                <a:latin typeface="Calibri" pitchFamily="34" charset="0"/>
              </a:rPr>
              <a:t>Автономное образовательное учреждение Вологодской области дополнительного профессионального образования </a:t>
            </a:r>
            <a:br>
              <a:rPr lang="ru-RU" altLang="ru-RU" sz="2000" b="1" dirty="0" smtClean="0">
                <a:solidFill>
                  <a:srgbClr val="193771"/>
                </a:solidFill>
                <a:latin typeface="Calibri" pitchFamily="34" charset="0"/>
              </a:rPr>
            </a:br>
            <a:r>
              <a:rPr lang="ru-RU" altLang="ru-RU" sz="2000" b="1" dirty="0" smtClean="0">
                <a:solidFill>
                  <a:srgbClr val="193771"/>
                </a:solidFill>
                <a:latin typeface="Calibri" pitchFamily="34" charset="0"/>
              </a:rPr>
              <a:t>«Вологодский  институт развития образования»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440160" cy="143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07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4176465" cy="3412976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одержимое 6"/>
          <p:cNvSpPr txBox="1">
            <a:spLocks/>
          </p:cNvSpPr>
          <p:nvPr/>
        </p:nvSpPr>
        <p:spPr>
          <a:xfrm>
            <a:off x="4283968" y="1844824"/>
            <a:ext cx="4860032" cy="43513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Программа развития, как новая стратегическая идея развития ПОО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Игнатьевский Валерий Анатольевич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заведующий кафедрой развития профессионального образования, канд.эконом. наук, доцент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440160" cy="143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ИНФОРМАЦИОННАЯ СПРАВКА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 ПОО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Указать наименование и статус ПОО сегодня.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Дать характеристику образовательной организации, ее типа, вида.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Роль образовательной организации в социуме, в территориальной образовательной системе.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Указать важнейшие показатели.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Дать характеристику контингента обучающихся.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Охарактеризовать педагогический персонал ПОО.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Дать характеристику образовательного сообщества ПОО.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Дать характеристику действующего программно-методического обеспечения учебного и воспитательного процессов.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Охарактеризовать состояние системы управления.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Система работы с педагогическими кадрами.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 основных результатах образовательной деятельности за последние 3-5 лет.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АНАЛИТИКО-ПРОГНОСТИЧЕСКОЕ ОБОСНОВАНИЕ ПРОГРАММЫ РАЗВИТИЯ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360363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состояния и прогноз тенденций значимой для ПОО социальной среды регионального и муниципального уровня; </a:t>
            </a:r>
          </a:p>
          <a:p>
            <a:pPr marL="0" lvl="0" indent="360363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образовательные потребности населения и работодателей, адресуемых ПОО, изменения социального заказа; </a:t>
            </a:r>
          </a:p>
          <a:p>
            <a:pPr marL="0" indent="360363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и оценку достижений и конкурентных преимуществ ПОО, полученных в ходе реализации предыдущего цикла развития, инновационной обстановки и инновационного потенциала ПОО.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0"/>
            <a:ext cx="6779096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КОНЦЕПЦИЯ ЖЕЛАЕМОГО БУДУЩЕГО СОСТОЯНИЯ ПОО КАК СИСТЕМЫ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964488" cy="5589240"/>
          </a:xfrm>
        </p:spPr>
        <p:txBody>
          <a:bodyPr>
            <a:noAutofit/>
          </a:bodyPr>
          <a:lstStyle/>
          <a:p>
            <a:pPr marL="0" lvl="0" indent="360363">
              <a:spcBef>
                <a:spcPts val="0"/>
              </a:spcBef>
              <a:tabLst>
                <a:tab pos="180975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ценностные основания ПОО; </a:t>
            </a:r>
          </a:p>
          <a:p>
            <a:pPr marL="0" lvl="0" indent="360363">
              <a:spcBef>
                <a:spcPts val="0"/>
              </a:spcBef>
              <a:tabLst>
                <a:tab pos="180975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описание миссии, социальных обязательств, функций ПОО; </a:t>
            </a:r>
          </a:p>
          <a:p>
            <a:pPr marL="0" lvl="0" indent="360363">
              <a:spcBef>
                <a:spcPts val="0"/>
              </a:spcBef>
              <a:tabLst>
                <a:tab pos="180975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описание стратегического видения ПОО;</a:t>
            </a:r>
          </a:p>
          <a:p>
            <a:pPr marL="0" lvl="0" indent="360363">
              <a:spcBef>
                <a:spcPts val="0"/>
              </a:spcBef>
              <a:tabLst>
                <a:tab pos="180975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описание моделей выпускников ПОО; </a:t>
            </a:r>
          </a:p>
          <a:p>
            <a:pPr marL="0" lvl="0" indent="360363">
              <a:spcBef>
                <a:spcPts val="0"/>
              </a:spcBef>
              <a:tabLst>
                <a:tab pos="180975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описание желаемых результатов трудоустройства выпускников; </a:t>
            </a:r>
          </a:p>
          <a:p>
            <a:pPr marL="0" lvl="0" indent="360363">
              <a:spcBef>
                <a:spcPts val="0"/>
              </a:spcBef>
              <a:tabLst>
                <a:tab pos="180975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описание развития субъектов образовательного процесса в обновленной образовательной организации; </a:t>
            </a:r>
          </a:p>
          <a:p>
            <a:pPr marL="0" lvl="0" indent="360363">
              <a:spcBef>
                <a:spcPts val="0"/>
              </a:spcBef>
              <a:tabLst>
                <a:tab pos="180975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описание развития системы ресурсного обеспечения, необходимой для жизнеобеспечения и функционирования обновленной ПОО; </a:t>
            </a:r>
          </a:p>
          <a:p>
            <a:pPr marL="0" lvl="0" indent="360363">
              <a:spcBef>
                <a:spcPts val="0"/>
              </a:spcBef>
              <a:tabLst>
                <a:tab pos="180975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концепцию внешних связей и социального партнерства обновленной ПОО, </a:t>
            </a:r>
          </a:p>
          <a:p>
            <a:pPr marL="0" indent="360363">
              <a:spcBef>
                <a:spcPts val="0"/>
              </a:spcBef>
              <a:tabLst>
                <a:tab pos="180975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концепцию новой организационной структуры и управляющей системы ПОО.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88832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ТИПИЧНЫЕ ОШИБКИ ПРИ ОПИСАНИИ КОНЦЕПЦИИ ЖЕЛАЕМОГО БУДУЩЕГО СОСТОЯНИЯ ПОО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5257800"/>
          </a:xfrm>
        </p:spPr>
        <p:txBody>
          <a:bodyPr>
            <a:noAutofit/>
          </a:bodyPr>
          <a:lstStyle/>
          <a:p>
            <a:pPr marL="0" lvl="0" indent="269875">
              <a:spcBef>
                <a:spcPts val="0"/>
              </a:spcBef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отсутствие сопоставления с сегодняшним состоянием ПОО; </a:t>
            </a:r>
          </a:p>
          <a:p>
            <a:pPr marL="0" lvl="0" indent="269875">
              <a:spcBef>
                <a:spcPts val="0"/>
              </a:spcBef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отсутствие связи с аналитико-прогностической частью; </a:t>
            </a:r>
          </a:p>
          <a:p>
            <a:pPr marL="0" lvl="0" indent="269875">
              <a:spcBef>
                <a:spcPts val="0"/>
              </a:spcBef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подмену концептуальных положений выдержками из научно-педагогических концепций и нормативных документов; </a:t>
            </a:r>
          </a:p>
          <a:p>
            <a:pPr marL="0" lvl="0" indent="269875">
              <a:spcBef>
                <a:spcPts val="0"/>
              </a:spcBef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отсутствие модели выпускника как инвариантного ядра характеристик; </a:t>
            </a:r>
          </a:p>
          <a:p>
            <a:pPr marL="0" lvl="0" indent="269875">
              <a:spcBef>
                <a:spcPts val="0"/>
              </a:spcBef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отсутствие приоритетных вариантов трудоустройства выпускников и количественных параметров; </a:t>
            </a:r>
          </a:p>
          <a:p>
            <a:pPr marL="0" lvl="0" indent="269875">
              <a:spcBef>
                <a:spcPts val="0"/>
              </a:spcBef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отсутствие системного видения ПОО в рамках региональной системы образования, </a:t>
            </a:r>
          </a:p>
          <a:p>
            <a:pPr marL="0" indent="269875">
              <a:spcBef>
                <a:spcPts val="0"/>
              </a:spcBef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неполноту описания нового целостного состояния ПОО.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МЕХАНИЗМЫ РЕАЛИЗАЦИИ ПРОГРАММЫ РАЗВИТИЯ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 планировании мероприятий необходимо ответить на следующие вопросы: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60363">
              <a:buFont typeface="Times New Roman" pitchFamily="18" charset="0"/>
              <a:buChar char="−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чем будет конкретно заключаться преобразование; </a:t>
            </a:r>
          </a:p>
          <a:p>
            <a:pPr marL="0" indent="360363">
              <a:buFont typeface="Times New Roman" pitchFamily="18" charset="0"/>
              <a:buChar char="−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будет подвергаться проверке; </a:t>
            </a:r>
          </a:p>
          <a:p>
            <a:pPr marL="0" indent="360363">
              <a:buFont typeface="Times New Roman" pitchFamily="18" charset="0"/>
              <a:buChar char="−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чем будет сопоставляться результат, достигнутый в ходе реализации программы; </a:t>
            </a:r>
          </a:p>
          <a:p>
            <a:pPr marL="0" indent="360363">
              <a:buFont typeface="Times New Roman" pitchFamily="18" charset="0"/>
              <a:buChar char="−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 будет оцениваться результат.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ПРОЕКТЫ ПО РЕАЛИЗАЦИИ ПРОГРАММЫ РАЗВИТИЯ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50635"/>
            <a:ext cx="7848872" cy="5407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ПЕРЕЧЕНЬ ПРОЕКТОВ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Autofit/>
          </a:bodyPr>
          <a:lstStyle/>
          <a:p>
            <a:pPr marL="0" indent="360363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2. Совершенствование качества воспитательного процесса, обеспечивающего создание условий для социализации и самореализации обучающихся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3. Повышение профессиональной компетентности управленческих и педагогических кадров в соответствии с требованиями модернизируемой системы профессионального образования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4. Обеспечение доступности современного образования для различных категорий населения в соответствии с их образовательными потребностями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5. Совершенствование материально-технической базы профессиональной образовательной организации в соответствии с современными тенденциями развития системы профессионального образования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6.  Совершенствование управления финансовыми ресурсами, обеспечивающими реализацию программы развития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7. Обеспечение условий комплексной безопасности профессиональной образовательной организации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7200800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ЭКСПЕРТИЗА И КОНТРОЛЬ ЗА ИСПОЛНЕНИЕМ ПРОГРАММЫ РАЗВИТИЯ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360363">
              <a:buNone/>
            </a:pPr>
            <a:r>
              <a:rPr lang="ru-RU" dirty="0" smtClean="0"/>
              <a:t>1.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 Представлен ли в документе комплекс мероприятий, действий, акций, реализация которых гипотетически может привести к системным изменениям в ПОО, к её развитию.</a:t>
            </a:r>
          </a:p>
          <a:p>
            <a:pPr marL="0" indent="360363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2. Являются ли мероприятия новшествами.</a:t>
            </a:r>
          </a:p>
          <a:p>
            <a:pPr marL="0" indent="360363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3. Является ли представленный документ стратегическим документом.</a:t>
            </a:r>
          </a:p>
          <a:p>
            <a:pPr marL="0" indent="360363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4. Зафиксирован ли в документе нынешний уровень состояния ПОО как объекта управления.</a:t>
            </a:r>
          </a:p>
          <a:p>
            <a:pPr marL="0" indent="360363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5. Реально ли проведение описанных в документе изменений при зафиксированном стартовом уровне.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28215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ПРОГРАММА РАЗВИТИЯ ПОО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772816"/>
            <a:ext cx="7416824" cy="4353347"/>
          </a:xfrm>
        </p:spPr>
        <p:txBody>
          <a:bodyPr>
            <a:normAutofit lnSpcReduction="10000"/>
          </a:bodyPr>
          <a:lstStyle/>
          <a:p>
            <a:pPr marL="0" indent="360363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Программа развития образовательного учреждения является стратегическим документом, формой общественного договора между участниками образовательных отношений и представляет собой разработанный в соответствии с целями, задачами, ресурсами и сроками осуществления документ, содержащий комплекс мероприятий, обеспечивающих эффективное решение проблем.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30049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ФУНКЦИИ ПРОГРАММЫ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30049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Autofit/>
          </a:bodyPr>
          <a:lstStyle/>
          <a:p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нормативная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– описывает совокупность предполагаемых управленческих решений и действий, обеспечивающих восхождение от исходного состояния образовательных объектов к новому, запланированному состоянию; </a:t>
            </a:r>
          </a:p>
          <a:p>
            <a:r>
              <a:rPr lang="ru-RU" sz="2100" b="1" i="1" dirty="0" err="1" smtClean="0"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- формулирует стратегические цели развития ПОО, образ желаемого будущего состояния образовательной организации; </a:t>
            </a:r>
          </a:p>
          <a:p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процессуальная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- определяет логическую последовательность мероприятий по развитию образовательной организации, организационные формы и методы, средства и условия процесса развития; </a:t>
            </a:r>
          </a:p>
          <a:p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оценочная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- выявляет качественные и количественные изменения в образовательном процессе посредством контроля и мониторинга хода и результатов реализации программы, состояния и динамики объектов планирования.</a:t>
            </a:r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404664"/>
            <a:ext cx="6923112" cy="64291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ОТЛИЧИЕ ПРОГРАММЫ РАЗВИТИЯ ОТ ПЛАНА МЕРОПРИЯТИЙ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1152128" cy="1148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Autofit/>
          </a:bodyPr>
          <a:lstStyle/>
          <a:p>
            <a:pPr marL="0" lvl="0" indent="360363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Программа развития может рассматриваться как особая разновидность плана работы ПОО, но с одним главным отличием – ярко выраженной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инновационной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направленностью. </a:t>
            </a:r>
          </a:p>
          <a:p>
            <a:pPr marL="0" indent="360363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Программа в отличие от плана мероприятий ориентирована на изменение, на «шаг развития».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92211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ЭТАПЫ РЕАЛИЗАЦИИ ПРОГРАММЫ РАЗВИТИЯ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</p:spPr>
        <p:txBody>
          <a:bodyPr>
            <a:noAutofit/>
          </a:bodyPr>
          <a:lstStyle/>
          <a:p>
            <a:pPr marL="0" indent="0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исходного состояния системы; </a:t>
            </a:r>
          </a:p>
          <a:p>
            <a:pPr marL="0" indent="0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определение желаемого состояния системы; </a:t>
            </a:r>
          </a:p>
          <a:p>
            <a:pPr marL="0" indent="0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обоснование необходимости перехода от актуального состояния к желаемому будущему; </a:t>
            </a:r>
          </a:p>
          <a:p>
            <a:pPr marL="0" indent="0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анализ потенциала развития системы в соответствии с желаемым образом; </a:t>
            </a:r>
          </a:p>
          <a:p>
            <a:pPr marL="0" indent="0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определение инструментария перевода системы из актуального состояния в желаемое; </a:t>
            </a:r>
          </a:p>
          <a:p>
            <a:pPr marL="0" indent="0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выявление перечня мер, состава и структуры действий, ресурсов, обеспечивающих переход организации в новое состояние; </a:t>
            </a:r>
          </a:p>
          <a:p>
            <a:pPr marL="0" indent="0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определение результата и оценки эффективности.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МЕТОДОЛОГИЯ ПРОЕКТНОГО ПОДХОДА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/>
              <a:t>1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Что мы хотим изменить? Что не устраивает в получаемых результатах деятельности?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Что мы хотим достичь и через какие изменения образовательной деятельности, образовательной среды?.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Что для этого у нас есть и что потребуется?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Как мы это будем изменять? Что будем делать?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 Как мы будем оценивать достижение поставленных целей?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6. Что может нам помешать в достижении целей? Как это можно предупредить?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7. Какие финансовые средства потребуются для реализации Программы?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ПРОГРАММЫ РАЗВИТИЯ ПОО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1) титульный лист программы развития;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2) паспорт программы развития;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3) информационная справка о ПОО;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4) аналитико-прогностическое обоснование программы развития;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5) концепция желаемого будущего состояния ПОО как системы;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6) механизмы реализации программы развития;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7) экспертиза и контроль за исполнением программы развития.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6779096" cy="8501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ПАСПОРТ ПРОГРАММЫ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188720"/>
          <a:ext cx="8784976" cy="566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0011"/>
                <a:gridCol w="6854965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Программа развития БПОУ ВО «……» на 2023-2028 гг.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 Основания для разработки </a:t>
                      </a:r>
                      <a:endParaRPr lang="ru-RU" sz="18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программы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 Федеральный закон РФ от 29 декабря 2012 г. № 273-ФЗ «Об образовании в Российской Федерации».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 …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25. Устав ПОО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 Разработчики программы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Директор  -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Зам. директора по …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 Заказчик программы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 Цель программы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условий для деятельности БПОУ ВО «……..», обеспечивающей доступную для различных категорий населения современную качественную подготовку квалифицированных кадров в соответствии с требованиями социально-экономического развития Вологодской области и МО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ПАСПОРТ ПРОГРАММЫ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388" y="1341438"/>
          <a:ext cx="8785226" cy="466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300"/>
                <a:gridCol w="720092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Задачи программы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Совершенствование качества процесса обучения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Совершенствование качества воспитательного процесса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Повышение профессиональной компетентности управленческих и педагогических кадров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Обеспечение доступности современного образования для различных категорий населения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Совершенствование материально-технической базы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Совершенствование управления финансовыми ресурсами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Обеспечение условий комплексной безопасности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Финансовое обеспечение программы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 на выполнение государственного задания,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 на иные цели;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 от приносящей доход деятельности;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 спонсорской помощи.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 за реализацией программы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Плановые мониторинговые исследования.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Отчёт о выполнении мероприятий программы 2 раза в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(январь, август) на педагогическом совете.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6" descr="логотип_1">
            <a:extLst>
              <a:ext uri="{FF2B5EF4-FFF2-40B4-BE49-F238E27FC236}">
                <a16:creationId xmlns="" xmlns:a16="http://schemas.microsoft.com/office/drawing/2014/main" id="{FA882D2A-CFBD-4006-AC09-7B9BF545E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15599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2777</TotalTime>
  <Words>968</Words>
  <Application>Microsoft Office PowerPoint</Application>
  <PresentationFormat>Экран (4:3)</PresentationFormat>
  <Paragraphs>130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Автономное образовательное учреждение Вологодской области дополнительного профессионального образования  «Вологодский  институт развития образования»</vt:lpstr>
      <vt:lpstr>ПРОГРАММА РАЗВИТИЯ ПОО </vt:lpstr>
      <vt:lpstr>ФУНКЦИИ ПРОГРАММЫ</vt:lpstr>
      <vt:lpstr>ОТЛИЧИЕ ПРОГРАММЫ РАЗВИТИЯ ОТ ПЛАНА МЕРОПРИЯТИЙ</vt:lpstr>
      <vt:lpstr>ЭТАПЫ РЕАЛИЗАЦИИ ПРОГРАММЫ РАЗВИТИЯ</vt:lpstr>
      <vt:lpstr>МЕТОДОЛОГИЯ ПРОЕКТНОГО ПОДХОДА </vt:lpstr>
      <vt:lpstr>СТРУКТУРА ПРОГРАММЫ РАЗВИТИЯ ПОО</vt:lpstr>
      <vt:lpstr>ПАСПОРТ ПРОГРАММЫ</vt:lpstr>
      <vt:lpstr>ПАСПОРТ ПРОГРАММЫ</vt:lpstr>
      <vt:lpstr>ИНФОРМАЦИОННАЯ СПРАВКА  О ПОО</vt:lpstr>
      <vt:lpstr>АНАЛИТИКО-ПРОГНОСТИЧЕСКОЕ ОБОСНОВАНИЕ ПРОГРАММЫ РАЗВИТИЯ</vt:lpstr>
      <vt:lpstr>КОНЦЕПЦИЯ ЖЕЛАЕМОГО БУДУЩЕГО СОСТОЯНИЯ ПОО КАК СИСТЕМЫ</vt:lpstr>
      <vt:lpstr>ТИПИЧНЫЕ ОШИБКИ ПРИ ОПИСАНИИ КОНЦЕПЦИИ ЖЕЛАЕМОГО БУДУЩЕГО СОСТОЯНИЯ ПОО</vt:lpstr>
      <vt:lpstr>МЕХАНИЗМЫ РЕАЛИЗАЦИИ ПРОГРАММЫ РАЗВИТИЯ </vt:lpstr>
      <vt:lpstr>ПРОЕКТЫ ПО РЕАЛИЗАЦИИ ПРОГРАММЫ РАЗВИТИЯ</vt:lpstr>
      <vt:lpstr>ПЕРЕЧЕНЬ ПРОЕКТОВ</vt:lpstr>
      <vt:lpstr>ЭКСПЕРТИЗА И КОНТРОЛЬ ЗА ИСПОЛНЕНИЕМ ПРОГРАММЫ РАЗВИТИЯ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Фамилия, Имя, Отчество  Наименование организации Краткая характеристика</dc:title>
  <dc:creator>Дима</dc:creator>
  <cp:lastModifiedBy>User1</cp:lastModifiedBy>
  <cp:revision>89</cp:revision>
  <dcterms:created xsi:type="dcterms:W3CDTF">2015-11-05T03:06:58Z</dcterms:created>
  <dcterms:modified xsi:type="dcterms:W3CDTF">2023-04-27T13:16:39Z</dcterms:modified>
</cp:coreProperties>
</file>