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68" r:id="rId2"/>
    <p:sldId id="401" r:id="rId3"/>
    <p:sldId id="460" r:id="rId4"/>
    <p:sldId id="400" r:id="rId5"/>
    <p:sldId id="409" r:id="rId6"/>
    <p:sldId id="469" r:id="rId7"/>
  </p:sldIdLst>
  <p:sldSz cx="9144000" cy="6858000" type="screen4x3"/>
  <p:notesSz cx="6858000" cy="9144000"/>
  <p:custDataLst>
    <p:tags r:id="rId9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0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17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2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3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434" algn="l" defTabSz="914174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522" algn="l" defTabSz="914174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9609" algn="l" defTabSz="914174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6696" algn="l" defTabSz="914174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6600"/>
    <a:srgbClr val="005D9A"/>
    <a:srgbClr val="005EA4"/>
    <a:srgbClr val="190496"/>
    <a:srgbClr val="FF0000"/>
    <a:srgbClr val="422C16"/>
    <a:srgbClr val="0C788E"/>
    <a:srgbClr val="006666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5604" autoAdjust="0"/>
  </p:normalViewPr>
  <p:slideViewPr>
    <p:cSldViewPr>
      <p:cViewPr varScale="1">
        <p:scale>
          <a:sx n="115" d="100"/>
          <a:sy n="115" d="100"/>
        </p:scale>
        <p:origin x="141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4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5E4D0-56F5-469A-9FF8-8BFAFE2D2F07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A0E03-C97B-4D70-AD7E-D79842A6B0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1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88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74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61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48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34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22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09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96" algn="l" defTabSz="9141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A0E03-C97B-4D70-AD7E-D79842A6B06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705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Вологодский строительный колледж сегодня – это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1192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студентов,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845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 которых обучаются за счет средств регионального бюджета. Это педагогический коллектив, имеющий высокий уровень квалификации и обладающий значительным творческим потенциалом.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 педагоги – победители и призеры конференций и профессиональных конкурсов.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A0E03-C97B-4D70-AD7E-D79842A6B0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5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88" indent="0" algn="ctr">
              <a:buNone/>
              <a:defRPr/>
            </a:lvl2pPr>
            <a:lvl3pPr marL="914174" indent="0" algn="ctr">
              <a:buNone/>
              <a:defRPr/>
            </a:lvl3pPr>
            <a:lvl4pPr marL="1371261" indent="0" algn="ctr">
              <a:buNone/>
              <a:defRPr/>
            </a:lvl4pPr>
            <a:lvl5pPr marL="1828348" indent="0" algn="ctr">
              <a:buNone/>
              <a:defRPr/>
            </a:lvl5pPr>
            <a:lvl6pPr marL="2285434" indent="0" algn="ctr">
              <a:buNone/>
              <a:defRPr/>
            </a:lvl6pPr>
            <a:lvl7pPr marL="2742522" indent="0" algn="ctr">
              <a:buNone/>
              <a:defRPr/>
            </a:lvl7pPr>
            <a:lvl8pPr marL="3199609" indent="0" algn="ctr">
              <a:buNone/>
              <a:defRPr/>
            </a:lvl8pPr>
            <a:lvl9pPr marL="3656696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E0D30-C529-4CD3-8D83-9E0EB9C9B3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3EE98-25EA-4DAA-AE0F-B296B3F9AFF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2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1A31-A616-40AE-9198-47EC58ACFC2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D4098-2EF2-4EC1-B504-32D4954C3B4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5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5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88" indent="0">
              <a:buNone/>
              <a:defRPr sz="1800"/>
            </a:lvl2pPr>
            <a:lvl3pPr marL="914174" indent="0">
              <a:buNone/>
              <a:defRPr sz="1600"/>
            </a:lvl3pPr>
            <a:lvl4pPr marL="1371261" indent="0">
              <a:buNone/>
              <a:defRPr sz="1400"/>
            </a:lvl4pPr>
            <a:lvl5pPr marL="1828348" indent="0">
              <a:buNone/>
              <a:defRPr sz="1400"/>
            </a:lvl5pPr>
            <a:lvl6pPr marL="2285434" indent="0">
              <a:buNone/>
              <a:defRPr sz="1400"/>
            </a:lvl6pPr>
            <a:lvl7pPr marL="2742522" indent="0">
              <a:buNone/>
              <a:defRPr sz="1400"/>
            </a:lvl7pPr>
            <a:lvl8pPr marL="3199609" indent="0">
              <a:buNone/>
              <a:defRPr sz="1400"/>
            </a:lvl8pPr>
            <a:lvl9pPr marL="3656696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1FB94-F733-46A2-8F2B-103DA5EC273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2B5DE-4D56-4C81-B2CD-DCE030B00E8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8" indent="0">
              <a:buNone/>
              <a:defRPr sz="2000" b="1"/>
            </a:lvl2pPr>
            <a:lvl3pPr marL="914174" indent="0">
              <a:buNone/>
              <a:defRPr sz="1800" b="1"/>
            </a:lvl3pPr>
            <a:lvl4pPr marL="1371261" indent="0">
              <a:buNone/>
              <a:defRPr sz="1600" b="1"/>
            </a:lvl4pPr>
            <a:lvl5pPr marL="1828348" indent="0">
              <a:buNone/>
              <a:defRPr sz="1600" b="1"/>
            </a:lvl5pPr>
            <a:lvl6pPr marL="2285434" indent="0">
              <a:buNone/>
              <a:defRPr sz="1600" b="1"/>
            </a:lvl6pPr>
            <a:lvl7pPr marL="2742522" indent="0">
              <a:buNone/>
              <a:defRPr sz="1600" b="1"/>
            </a:lvl7pPr>
            <a:lvl8pPr marL="3199609" indent="0">
              <a:buNone/>
              <a:defRPr sz="1600" b="1"/>
            </a:lvl8pPr>
            <a:lvl9pPr marL="365669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8" indent="0">
              <a:buNone/>
              <a:defRPr sz="2000" b="1"/>
            </a:lvl2pPr>
            <a:lvl3pPr marL="914174" indent="0">
              <a:buNone/>
              <a:defRPr sz="1800" b="1"/>
            </a:lvl3pPr>
            <a:lvl4pPr marL="1371261" indent="0">
              <a:buNone/>
              <a:defRPr sz="1600" b="1"/>
            </a:lvl4pPr>
            <a:lvl5pPr marL="1828348" indent="0">
              <a:buNone/>
              <a:defRPr sz="1600" b="1"/>
            </a:lvl5pPr>
            <a:lvl6pPr marL="2285434" indent="0">
              <a:buNone/>
              <a:defRPr sz="1600" b="1"/>
            </a:lvl6pPr>
            <a:lvl7pPr marL="2742522" indent="0">
              <a:buNone/>
              <a:defRPr sz="1600" b="1"/>
            </a:lvl7pPr>
            <a:lvl8pPr marL="3199609" indent="0">
              <a:buNone/>
              <a:defRPr sz="1600" b="1"/>
            </a:lvl8pPr>
            <a:lvl9pPr marL="365669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7F176-F283-4456-A62A-EFE1C7771B2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BDA7A-A32B-4FA9-A806-0BFF1658E8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723DF-9D6B-4A59-B1DD-CC5A13C92D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88" indent="0">
              <a:buNone/>
              <a:defRPr sz="1200"/>
            </a:lvl2pPr>
            <a:lvl3pPr marL="914174" indent="0">
              <a:buNone/>
              <a:defRPr sz="1000"/>
            </a:lvl3pPr>
            <a:lvl4pPr marL="1371261" indent="0">
              <a:buNone/>
              <a:defRPr sz="900"/>
            </a:lvl4pPr>
            <a:lvl5pPr marL="1828348" indent="0">
              <a:buNone/>
              <a:defRPr sz="900"/>
            </a:lvl5pPr>
            <a:lvl6pPr marL="2285434" indent="0">
              <a:buNone/>
              <a:defRPr sz="900"/>
            </a:lvl6pPr>
            <a:lvl7pPr marL="2742522" indent="0">
              <a:buNone/>
              <a:defRPr sz="900"/>
            </a:lvl7pPr>
            <a:lvl8pPr marL="3199609" indent="0">
              <a:buNone/>
              <a:defRPr sz="900"/>
            </a:lvl8pPr>
            <a:lvl9pPr marL="3656696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84A65-1D61-4E73-BD7E-BB9CC650A0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88" indent="0">
              <a:buNone/>
              <a:defRPr sz="2800"/>
            </a:lvl2pPr>
            <a:lvl3pPr marL="914174" indent="0">
              <a:buNone/>
              <a:defRPr sz="2400"/>
            </a:lvl3pPr>
            <a:lvl4pPr marL="1371261" indent="0">
              <a:buNone/>
              <a:defRPr sz="2000"/>
            </a:lvl4pPr>
            <a:lvl5pPr marL="1828348" indent="0">
              <a:buNone/>
              <a:defRPr sz="2000"/>
            </a:lvl5pPr>
            <a:lvl6pPr marL="2285434" indent="0">
              <a:buNone/>
              <a:defRPr sz="2000"/>
            </a:lvl6pPr>
            <a:lvl7pPr marL="2742522" indent="0">
              <a:buNone/>
              <a:defRPr sz="2000"/>
            </a:lvl7pPr>
            <a:lvl8pPr marL="3199609" indent="0">
              <a:buNone/>
              <a:defRPr sz="2000"/>
            </a:lvl8pPr>
            <a:lvl9pPr marL="365669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88" indent="0">
              <a:buNone/>
              <a:defRPr sz="1200"/>
            </a:lvl2pPr>
            <a:lvl3pPr marL="914174" indent="0">
              <a:buNone/>
              <a:defRPr sz="1000"/>
            </a:lvl3pPr>
            <a:lvl4pPr marL="1371261" indent="0">
              <a:buNone/>
              <a:defRPr sz="900"/>
            </a:lvl4pPr>
            <a:lvl5pPr marL="1828348" indent="0">
              <a:buNone/>
              <a:defRPr sz="900"/>
            </a:lvl5pPr>
            <a:lvl6pPr marL="2285434" indent="0">
              <a:buNone/>
              <a:defRPr sz="900"/>
            </a:lvl6pPr>
            <a:lvl7pPr marL="2742522" indent="0">
              <a:buNone/>
              <a:defRPr sz="900"/>
            </a:lvl7pPr>
            <a:lvl8pPr marL="3199609" indent="0">
              <a:buNone/>
              <a:defRPr sz="900"/>
            </a:lvl8pPr>
            <a:lvl9pPr marL="3656696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4410F-2843-4708-A325-F8641029781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FA05E6-3AB4-4145-BF19-FA58164C344D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08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26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34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814" indent="-342814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67" indent="-28568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718" indent="-228543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9804" indent="-228543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6892" indent="-22854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3978" indent="-22854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065" indent="-22854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152" indent="-22854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5239" indent="-22854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8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4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61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8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4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22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9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96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"/>
            <a:ext cx="1091916" cy="11426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127021"/>
            <a:ext cx="9111758" cy="101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174" eaLnBrk="1" hangingPunct="1">
              <a:spcBef>
                <a:spcPct val="50000"/>
              </a:spcBef>
              <a:defRPr/>
            </a:pPr>
            <a:r>
              <a:rPr lang="ru-RU" sz="1400" b="1" kern="0" dirty="0">
                <a:solidFill>
                  <a:schemeClr val="bg1"/>
                </a:solidFill>
                <a:latin typeface="Times New Roman" pitchFamily="18" charset="0"/>
                <a:ea typeface="+mj-ea"/>
                <a:cs typeface="+mj-cs"/>
              </a:rPr>
              <a:t>     БЮДЖЕТНОЕ  ПРОФЕССИОНАЛЬНОЕ  ОБРАЗОВАТЕЛЬНОЕ </a:t>
            </a:r>
          </a:p>
          <a:p>
            <a:pPr algn="ctr" defTabSz="914174" eaLnBrk="1" hangingPunct="1">
              <a:spcBef>
                <a:spcPct val="50000"/>
              </a:spcBef>
              <a:defRPr/>
            </a:pPr>
            <a:r>
              <a:rPr lang="ru-RU" sz="1400" b="1" kern="0" dirty="0">
                <a:solidFill>
                  <a:schemeClr val="bg1"/>
                </a:solidFill>
                <a:latin typeface="Times New Roman" pitchFamily="18" charset="0"/>
                <a:ea typeface="+mj-ea"/>
                <a:cs typeface="+mj-cs"/>
              </a:rPr>
              <a:t>     УЧРЕЖДЕНИЕ  ВОЛОГОДСКОЙ  ОБЛАСТИ   </a:t>
            </a:r>
          </a:p>
          <a:p>
            <a:pPr algn="ctr" defTabSz="914174" eaLnBrk="1" hangingPunct="1">
              <a:spcBef>
                <a:spcPts val="600"/>
              </a:spcBef>
              <a:defRPr/>
            </a:pPr>
            <a:r>
              <a:rPr lang="ru-RU" sz="2000" b="1" kern="0" dirty="0">
                <a:solidFill>
                  <a:schemeClr val="bg1"/>
                </a:solidFill>
                <a:latin typeface="Times New Roman" pitchFamily="18" charset="0"/>
                <a:ea typeface="+mj-ea"/>
                <a:cs typeface="+mj-cs"/>
              </a:rPr>
              <a:t>  «ВОЛОГОДСКИЙ СТРОИТЕЛЬНЫЙ КОЛЛЕДЖ»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3BE9C0-B0A7-48D1-850E-8187D294E0F1}"/>
              </a:ext>
            </a:extLst>
          </p:cNvPr>
          <p:cNvSpPr txBox="1"/>
          <p:nvPr/>
        </p:nvSpPr>
        <p:spPr>
          <a:xfrm>
            <a:off x="-32242" y="1916832"/>
            <a:ext cx="9144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преподавания общеобразовательной 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 «Физика»: 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интеграции и профессионализации образовательной деятельности </a:t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(08.01.07. Мастер общестроительных работ)</a:t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BE4A53-28FE-4B09-A802-B2088018B907}"/>
              </a:ext>
            </a:extLst>
          </p:cNvPr>
          <p:cNvSpPr txBox="1"/>
          <p:nvPr/>
        </p:nvSpPr>
        <p:spPr>
          <a:xfrm>
            <a:off x="5076056" y="4753890"/>
            <a:ext cx="4067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Неражева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 П., преподаватель физики</a:t>
            </a:r>
          </a:p>
        </p:txBody>
      </p:sp>
    </p:spTree>
    <p:extLst>
      <p:ext uri="{BB962C8B-B14F-4D97-AF65-F5344CB8AC3E}">
        <p14:creationId xmlns:p14="http://schemas.microsoft.com/office/powerpoint/2010/main" val="319095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551">
        <p:fade/>
      </p:transition>
    </mc:Choice>
    <mc:Fallback xmlns="">
      <p:transition spd="med" advTm="115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6D14F0D-DBB3-46C8-87DC-103B219F9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482"/>
            <a:ext cx="9144000" cy="81423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Профессионализация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E80FA922-ED20-4555-B339-FD155C9E9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36712"/>
            <a:ext cx="9036495" cy="4730261"/>
          </a:xfrm>
        </p:spPr>
        <p:txBody>
          <a:bodyPr>
            <a:normAutofit/>
          </a:bodyPr>
          <a:lstStyle/>
          <a:p>
            <a:pPr marL="358775" indent="0" algn="just">
              <a:buNone/>
            </a:pPr>
            <a:r>
              <a:rPr lang="ru-RU" sz="22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Профессионализация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развития профессионально важных качеств личности в ходе освоения и осуществления профессиональной деятельности.</a:t>
            </a:r>
          </a:p>
          <a:p>
            <a:pPr marL="358775" indent="0">
              <a:buNone/>
            </a:pPr>
            <a:r>
              <a:rPr lang="ru-RU" sz="22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предметной профориентации на уроках физики:</a:t>
            </a:r>
          </a:p>
          <a:p>
            <a:pPr marL="358775" indent="0"/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изучение  физических процессов и закономерностей лежащих в основе технологических процессов;</a:t>
            </a:r>
          </a:p>
          <a:p>
            <a:pPr marL="358775" indent="0"/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задач производственного содержания;</a:t>
            </a:r>
          </a:p>
          <a:p>
            <a:pPr marL="358775" indent="0"/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составление задач производственного содержания;</a:t>
            </a:r>
          </a:p>
          <a:p>
            <a:pPr marL="358775" indent="0"/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выполнение лабораторных и практических работ производственно-технического содержания;</a:t>
            </a:r>
          </a:p>
          <a:p>
            <a:pPr marL="358775" indent="0"/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исследовательских и конструкторских  задач;</a:t>
            </a:r>
          </a:p>
          <a:p>
            <a:pPr marL="358775" indent="0"/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выполнение индивидуальны проектов</a:t>
            </a:r>
          </a:p>
          <a:p>
            <a:pPr algn="just"/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25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551">
        <p:fade/>
      </p:transition>
    </mc:Choice>
    <mc:Fallback xmlns="">
      <p:transition spd="med" advTm="115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B5B64A4-DC1E-4103-AA08-A18EC98919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3" y="0"/>
            <a:ext cx="9144000" cy="119675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A038A7-7E53-47DE-80D0-1E582B04E5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56080"/>
            <a:ext cx="9144000" cy="214660"/>
          </a:xfrm>
          <a:prstGeom prst="rect">
            <a:avLst/>
          </a:prstGeom>
        </p:spPr>
      </p:pic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E243D15C-BDDA-40FA-A88D-304FDDCC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080120"/>
          </a:xfrm>
        </p:spPr>
        <p:txBody>
          <a:bodyPr/>
          <a:lstStyle/>
          <a:p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заданий </a:t>
            </a:r>
            <a:b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направленности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07760"/>
              </p:ext>
            </p:extLst>
          </p:nvPr>
        </p:nvGraphicFramePr>
        <p:xfrm>
          <a:off x="323527" y="1340768"/>
          <a:ext cx="8640960" cy="5112567"/>
        </p:xfrm>
        <a:graphic>
          <a:graphicData uri="http://schemas.openxmlformats.org/drawingml/2006/table">
            <a:tbl>
              <a:tblPr firstRow="1" firstCol="1" bandRow="1"/>
              <a:tblGrid>
                <a:gridCol w="1450782">
                  <a:extLst>
                    <a:ext uri="{9D8B030D-6E8A-4147-A177-3AD203B41FA5}">
                      <a16:colId xmlns:a16="http://schemas.microsoft.com/office/drawing/2014/main" val="3897589001"/>
                    </a:ext>
                  </a:extLst>
                </a:gridCol>
                <a:gridCol w="2333450">
                  <a:extLst>
                    <a:ext uri="{9D8B030D-6E8A-4147-A177-3AD203B41FA5}">
                      <a16:colId xmlns:a16="http://schemas.microsoft.com/office/drawing/2014/main" val="2344122629"/>
                    </a:ext>
                  </a:extLst>
                </a:gridCol>
                <a:gridCol w="4856728">
                  <a:extLst>
                    <a:ext uri="{9D8B030D-6E8A-4147-A177-3AD203B41FA5}">
                      <a16:colId xmlns:a16="http://schemas.microsoft.com/office/drawing/2014/main" val="2051731627"/>
                    </a:ext>
                  </a:extLst>
                </a:gridCol>
              </a:tblGrid>
              <a:tr h="1909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раздела, темы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Реализуемые компетенции (ПК)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Варианты междисциплинарных заданий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087549"/>
                  </a:ext>
                </a:extLst>
              </a:tr>
              <a:tr h="2079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Молекулярная физика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R="844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ПК 3.1. Выполнять подготовительные работы при производстве каменных работ;</a:t>
                      </a:r>
                    </a:p>
                    <a:p>
                      <a:pPr marR="844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ПК 3.3. Выполнять сложные архитектурные элементы из кирпича и камня;</a:t>
                      </a:r>
                    </a:p>
                    <a:p>
                      <a:pPr marR="844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ПК 3.5. Производить гидроизоляционные работы при выполнении каменной кладки;</a:t>
                      </a:r>
                    </a:p>
                    <a:p>
                      <a:pPr marR="844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ПК 3.6. Контролировать качество каменных работ;</a:t>
                      </a:r>
                    </a:p>
                    <a:p>
                      <a:pPr marR="844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ПК 7.1. Выполнять подготовительные работы и сборочные операции при производстве варочных работ ручной дуговой сваркой плавящимся покрытым электродом, ручной дуговой сваркой неплавящимся электродом в защитном газе, плазменной дуговой сваркой;</a:t>
                      </a:r>
                    </a:p>
                    <a:p>
                      <a:pPr marR="844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ПК 7.4. Выполнять наплавку простых деталей;</a:t>
                      </a:r>
                    </a:p>
                    <a:p>
                      <a:pPr marR="844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ПК 7.5. Осуществлять контроль качества сварочных работ.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 влияют свойства раствора на прочность кладки?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 влияет качество швов кладки на ее прочность?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каких случаях выгоднее применять пустотелые керамические материалы и почему?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Какое влияние на прочность кладки оказывает раствор?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автогенной сварки требуется 2 кг кислорода. Какой</a:t>
                      </a:r>
                      <a:r>
                        <a:rPr lang="ru-RU" sz="1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максимальный объем должен иметь баллон с кислородом, если его стенки  рассчитаны на давления 2 </a:t>
                      </a:r>
                      <a:r>
                        <a:rPr lang="ru-RU" sz="1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1О</a:t>
                      </a:r>
                      <a:r>
                        <a:rPr lang="ru-RU" sz="1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Па? Температура в баллоне равна 37°С. Молярная масса кислорода М= 32</a:t>
                      </a:r>
                      <a:r>
                        <a:rPr lang="ru-RU" sz="1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кг/моль.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114032"/>
                  </a:ext>
                </a:extLst>
              </a:tr>
              <a:tr h="424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Электрический ток в различных средах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чём сущность дуговой сварки? Для чего применяется стабилизирующее покрытие электродов при дуговой сварке?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775120"/>
                  </a:ext>
                </a:extLst>
              </a:tr>
              <a:tr h="1105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Законы постоянного  и переменного электрического тока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Является ли бетон проводником электрического тока?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Где применяют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электропрогрев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кладки?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Что произойдёт с электрической дугой, если сильно охладить отрицательный электрод? Положительный электрод?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765266"/>
                  </a:ext>
                </a:extLst>
              </a:tr>
              <a:tr h="1311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Оптика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Какой спектр даёт электрическая сварочная дуга?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Пламя электрической дуги безвредно для зрения, если дуга горит в воде. Почему?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 с помощью рентгеновских лучей обнаружить газовые пузырьки в сварном шве или  «раковины» в металлическом отливке?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87" marR="30087" marT="8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502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68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551">
        <p:fade/>
      </p:transition>
    </mc:Choice>
    <mc:Fallback xmlns="">
      <p:transition spd="med" advTm="115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ECB6BEC-42AF-4DB3-921F-DD2D01E64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9249BC9E-6984-43CF-BBD5-2F6D8797E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242777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2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глубокое взаимопроникновение, слияние, насколько это возможно, в одном учебном материале обобщенных знаний в той или иной области.</a:t>
            </a:r>
          </a:p>
          <a:p>
            <a:pPr indent="342900" algn="just"/>
            <a:endParaRPr lang="ru-RU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ru-RU" sz="22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и формы интегрированных занятий:</a:t>
            </a:r>
          </a:p>
          <a:p>
            <a:pPr marL="685800">
              <a:buAutoNum type="arabicPeriod"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новых знаний;</a:t>
            </a:r>
          </a:p>
          <a:p>
            <a:pPr marL="685800">
              <a:buAutoNum type="arabicPeriod"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 на практике;</a:t>
            </a:r>
          </a:p>
          <a:p>
            <a:pPr marL="685800">
              <a:buAutoNum type="arabicPeriod"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Повторение;</a:t>
            </a:r>
          </a:p>
          <a:p>
            <a:pPr marL="685800">
              <a:buAutoNum type="arabicPeriod"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Систематизация, обобщение, закрепление знаний и умений;</a:t>
            </a:r>
          </a:p>
          <a:p>
            <a:pPr marL="685800">
              <a:buAutoNum type="arabicPeriod"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знаний и умений.</a:t>
            </a:r>
          </a:p>
          <a:p>
            <a:pPr marL="685800">
              <a:buAutoNum type="arabicPeriod"/>
            </a:pPr>
            <a:endParaRPr lang="ru-RU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99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551">
        <p:fade/>
      </p:transition>
    </mc:Choice>
    <mc:Fallback xmlns="">
      <p:transition spd="med" advTm="115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68437C23-27A7-4672-B878-06F65EF5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48680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интегрированных заданий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Таблица 17">
                <a:extLst>
                  <a:ext uri="{FF2B5EF4-FFF2-40B4-BE49-F238E27FC236}">
                    <a16:creationId xmlns:a16="http://schemas.microsoft.com/office/drawing/2014/main" id="{59E59E9B-3903-47CF-AC48-672E574EB4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403380"/>
                  </p:ext>
                </p:extLst>
              </p:nvPr>
            </p:nvGraphicFramePr>
            <p:xfrm>
              <a:off x="107505" y="980728"/>
              <a:ext cx="8926592" cy="557491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644118">
                      <a:extLst>
                        <a:ext uri="{9D8B030D-6E8A-4147-A177-3AD203B41FA5}">
                          <a16:colId xmlns:a16="http://schemas.microsoft.com/office/drawing/2014/main" val="2615922474"/>
                        </a:ext>
                      </a:extLst>
                    </a:gridCol>
                    <a:gridCol w="7282474">
                      <a:extLst>
                        <a:ext uri="{9D8B030D-6E8A-4147-A177-3AD203B41FA5}">
                          <a16:colId xmlns:a16="http://schemas.microsoft.com/office/drawing/2014/main" val="3166897009"/>
                        </a:ext>
                      </a:extLst>
                    </a:gridCol>
                  </a:tblGrid>
                  <a:tr h="24046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Физика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12491428"/>
                      </a:ext>
                    </a:extLst>
                  </a:tr>
                  <a:tr h="451815"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Математика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Через какое время тело, брошенное вверх со скоростью 10 м/с, достигнет высоты 15 м? Сможет ли оно достичь высоты 20 м?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7493417"/>
                      </a:ext>
                    </a:extLst>
                  </a:tr>
                  <a:tr h="446631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Материальная точка движется прямолинейно по закону x(t)=6+4t+3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3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13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ru-RU" sz="13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Найдите её скорость в момент времени t=2c.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52973992"/>
                      </a:ext>
                    </a:extLst>
                  </a:tr>
                  <a:tr h="1362225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Определите работу, которую совершил одноатомный газ в процессе, изображенном на графике?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86851513"/>
                      </a:ext>
                    </a:extLst>
                  </a:tr>
                  <a:tr h="43546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Биология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Объясните на основе законов Ньютона, почему человек, когда у него наложен гипс на ноге, чувствует сильную усталость?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02464133"/>
                      </a:ext>
                    </a:extLst>
                  </a:tr>
                  <a:tr h="457796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Часто перед заходом солнца над вершинами деревьев можно видеть плотные рои комаров. Почему насекомые собираются в такие тучи?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88072219"/>
                      </a:ext>
                    </a:extLst>
                  </a:tr>
                  <a:tr h="4466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География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Определите протяженность территории района, если самолёт, двигаясь со скоростью 700 км/ч, пролетает её за 1,5 ч.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9079887"/>
                      </a:ext>
                    </a:extLst>
                  </a:tr>
                  <a:tr h="6532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Основы безопасности жизнедеятельности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Что такое радиоактивность? Как воздействует радиация на живые организмы? Перечислите способы защиты от радиации.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57818830"/>
                      </a:ext>
                    </a:extLst>
                  </a:tr>
                  <a:tr h="27914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Физическая культура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Перед любыми соревнованиями спортсмены сначала разминаются. Почему?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1037"/>
                      </a:ext>
                    </a:extLst>
                  </a:tr>
                  <a:tr h="29031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На соревнованиях по бегу спортсмен не может резко остановиться. Почему?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00993370"/>
                      </a:ext>
                    </a:extLst>
                  </a:tr>
                  <a:tr h="4809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Литература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Приведите примеры произведений, в которых описываются оптические явления.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8247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Таблица 17">
                <a:extLst>
                  <a:ext uri="{FF2B5EF4-FFF2-40B4-BE49-F238E27FC236}">
                    <a16:creationId xmlns:a16="http://schemas.microsoft.com/office/drawing/2014/main" id="{59E59E9B-3903-47CF-AC48-672E574EB4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403380"/>
                  </p:ext>
                </p:extLst>
              </p:nvPr>
            </p:nvGraphicFramePr>
            <p:xfrm>
              <a:off x="107505" y="980728"/>
              <a:ext cx="8926592" cy="555663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644118">
                      <a:extLst>
                        <a:ext uri="{9D8B030D-6E8A-4147-A177-3AD203B41FA5}">
                          <a16:colId xmlns:a16="http://schemas.microsoft.com/office/drawing/2014/main" val="2615922474"/>
                        </a:ext>
                      </a:extLst>
                    </a:gridCol>
                    <a:gridCol w="7282474">
                      <a:extLst>
                        <a:ext uri="{9D8B030D-6E8A-4147-A177-3AD203B41FA5}">
                          <a16:colId xmlns:a16="http://schemas.microsoft.com/office/drawing/2014/main" val="3166897009"/>
                        </a:ext>
                      </a:extLst>
                    </a:gridCol>
                  </a:tblGrid>
                  <a:tr h="24046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Физика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12491428"/>
                      </a:ext>
                    </a:extLst>
                  </a:tr>
                  <a:tr h="451815"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Математика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Через какое время тело, брошенное вверх со скоростью 10 м/с, достигнет высоты 15 м? Сможет ли оно достичь высоты 20 м?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7493417"/>
                      </a:ext>
                    </a:extLst>
                  </a:tr>
                  <a:tr h="446631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678" t="-164384" r="-251" b="-9972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52973992"/>
                      </a:ext>
                    </a:extLst>
                  </a:tr>
                  <a:tr h="1362225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Определите работу, которую совершил одноатомный газ в процессе, изображенном на графике?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86851513"/>
                      </a:ext>
                    </a:extLst>
                  </a:tr>
                  <a:tr h="43546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Биология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Объясните на основе законов Ньютона, почему человек, когда у него наложен гипс на ноге, чувствует сильную усталость?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02464133"/>
                      </a:ext>
                    </a:extLst>
                  </a:tr>
                  <a:tr h="457796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Часто перед заходом солнца над вершинами деревьев можно видеть плотные рои комаров. Почему насекомые собираются в такие тучи?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88072219"/>
                      </a:ext>
                    </a:extLst>
                  </a:tr>
                  <a:tr h="4466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География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Определите протяженность территории района, если самолёт, двигаясь со скоростью 700 км/ч, пролетает её за 1,5 ч.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9079887"/>
                      </a:ext>
                    </a:extLst>
                  </a:tr>
                  <a:tr h="6652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Основы безопасности жизнедеятельности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Что такое радиоактивность? Как воздействует радиация на живые организмы? Перечислите способы защиты от радиации.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57818830"/>
                      </a:ext>
                    </a:extLst>
                  </a:tr>
                  <a:tr h="27914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Физическая культура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Перед любыми соревнованиями спортсмены сначала разминаются. Почему?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1037"/>
                      </a:ext>
                    </a:extLst>
                  </a:tr>
                  <a:tr h="29031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На соревнованиях по бегу спортсмен не может резко остановиться. Почему?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00993370"/>
                      </a:ext>
                    </a:extLst>
                  </a:tr>
                  <a:tr h="4809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Литература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Приведите примеры произведений, в которых описываются оптические явления.</a:t>
                          </a:r>
                        </a:p>
                      </a:txBody>
                      <a:tcPr marL="45203" marR="4520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8247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9" name="Рисунок 2" descr="https://fsd.multiurok.ru/html/2022/12/12/s_639745c54ed18/phpjFZlHo_integrirovannyj-urok-8.12.22_html_4b1b3c3951431860.png">
            <a:extLst>
              <a:ext uri="{FF2B5EF4-FFF2-40B4-BE49-F238E27FC236}">
                <a16:creationId xmlns:a16="http://schemas.microsoft.com/office/drawing/2014/main" id="{B6207DDC-FE05-4087-B86E-B53022514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358312"/>
            <a:ext cx="2160161" cy="107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8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551">
        <p:fade/>
      </p:transition>
    </mc:Choice>
    <mc:Fallback xmlns="">
      <p:transition spd="med" advTm="115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08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1">
        <p14:prism isContent="1"/>
      </p:transition>
    </mc:Choice>
    <mc:Fallback xmlns="">
      <p:transition spd="slow" advTm="115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71346c122677c456c65f9f782379fb795f3e71"/>
</p:tagLst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10533</TotalTime>
  <Words>580</Words>
  <Application>Microsoft Office PowerPoint</Application>
  <PresentationFormat>Экран (4:3)</PresentationFormat>
  <Paragraphs>76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Diseño predeterminado</vt:lpstr>
      <vt:lpstr>Презентация PowerPoint</vt:lpstr>
      <vt:lpstr>Профессионализация</vt:lpstr>
      <vt:lpstr>Примеры заданий  профессиональной направленности</vt:lpstr>
      <vt:lpstr>Интеграция</vt:lpstr>
      <vt:lpstr>Примеры интегрированных заданий</vt:lpstr>
      <vt:lpstr>Спасибо за внимание!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1246</cp:revision>
  <dcterms:created xsi:type="dcterms:W3CDTF">2010-05-23T14:28:12Z</dcterms:created>
  <dcterms:modified xsi:type="dcterms:W3CDTF">2023-02-15T05:41:25Z</dcterms:modified>
</cp:coreProperties>
</file>