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1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7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88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4229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565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3355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627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143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32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26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84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15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3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00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07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78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306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70D69-F348-4E01-88E8-69F521D5E9EB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80B8CA-4E57-4299-AB83-E974FDD1C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3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Бюджетное  профессиональное образовательное учреждение Вологодской области «Вологодский колледж права и технологии»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b="1" dirty="0"/>
              <a:t>Проектирование комплекса мер по повышению учебной успешности с учетом результатов оценочных процедур в </a:t>
            </a:r>
            <a:r>
              <a:rPr lang="ru-RU" b="1" dirty="0" smtClean="0"/>
              <a:t>системе СПО </a:t>
            </a:r>
          </a:p>
          <a:p>
            <a:endParaRPr lang="ru-RU" b="1" dirty="0"/>
          </a:p>
          <a:p>
            <a:endParaRPr lang="ru-RU" b="1" dirty="0" smtClean="0"/>
          </a:p>
          <a:p>
            <a:pPr marL="0" indent="0" algn="r">
              <a:buNone/>
            </a:pPr>
            <a:r>
              <a:rPr lang="ru-RU" b="1" dirty="0" smtClean="0"/>
              <a:t>Огрохин Евгений Андреевич</a:t>
            </a:r>
          </a:p>
          <a:p>
            <a:pPr marL="0" indent="0" algn="ctr">
              <a:buNone/>
            </a:pPr>
            <a:r>
              <a:rPr lang="ru-RU" b="1" dirty="0" smtClean="0"/>
              <a:t>г. Вологда </a:t>
            </a:r>
          </a:p>
          <a:p>
            <a:pPr marL="0" indent="0" algn="ctr">
              <a:buNone/>
            </a:pPr>
            <a:r>
              <a:rPr lang="ru-RU" b="1" dirty="0" smtClean="0"/>
              <a:t>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47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8664" y="3266902"/>
            <a:ext cx="8174180" cy="3472067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193" y="24938"/>
            <a:ext cx="9144000" cy="714895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Анализ  результатов ВПР  в  2021, 2022 году по русскому </a:t>
            </a:r>
            <a:r>
              <a:rPr lang="ru-RU" sz="2400" dirty="0" smtClean="0"/>
              <a:t>языку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7935" y="450384"/>
            <a:ext cx="8103523" cy="281651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32262" y="1812174"/>
            <a:ext cx="1676402" cy="764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2021 год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2262" y="4364181"/>
            <a:ext cx="1676402" cy="764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2022 год 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24763"/>
              </p:ext>
            </p:extLst>
          </p:nvPr>
        </p:nvGraphicFramePr>
        <p:xfrm>
          <a:off x="9829799" y="2040774"/>
          <a:ext cx="2283230" cy="3549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2609">
                  <a:extLst>
                    <a:ext uri="{9D8B030D-6E8A-4147-A177-3AD203B41FA5}">
                      <a16:colId xmlns:a16="http://schemas.microsoft.com/office/drawing/2014/main" val="1059143742"/>
                    </a:ext>
                  </a:extLst>
                </a:gridCol>
                <a:gridCol w="566482">
                  <a:extLst>
                    <a:ext uri="{9D8B030D-6E8A-4147-A177-3AD203B41FA5}">
                      <a16:colId xmlns:a16="http://schemas.microsoft.com/office/drawing/2014/main" val="2559220446"/>
                    </a:ext>
                  </a:extLst>
                </a:gridCol>
                <a:gridCol w="540327">
                  <a:extLst>
                    <a:ext uri="{9D8B030D-6E8A-4147-A177-3AD203B41FA5}">
                      <a16:colId xmlns:a16="http://schemas.microsoft.com/office/drawing/2014/main" val="4022423158"/>
                    </a:ext>
                  </a:extLst>
                </a:gridCol>
                <a:gridCol w="703812">
                  <a:extLst>
                    <a:ext uri="{9D8B030D-6E8A-4147-A177-3AD203B41FA5}">
                      <a16:colId xmlns:a16="http://schemas.microsoft.com/office/drawing/2014/main" val="467942111"/>
                    </a:ext>
                  </a:extLst>
                </a:gridCol>
              </a:tblGrid>
              <a:tr h="9627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Оценки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2021г., 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2022г.,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Изменение,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8535300"/>
                  </a:ext>
                </a:extLst>
              </a:tr>
              <a:tr h="8622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2,04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11,43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3351641"/>
                  </a:ext>
                </a:extLst>
              </a:tr>
              <a:tr h="8622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2,04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417973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9407337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713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6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5953" y="95752"/>
            <a:ext cx="10515600" cy="233391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Анализ  результатов ВПР  в  </a:t>
            </a:r>
            <a:r>
              <a:rPr lang="ru-RU" sz="2400" dirty="0" smtClean="0"/>
              <a:t>2021, </a:t>
            </a:r>
            <a:r>
              <a:rPr lang="ru-RU" sz="2400" dirty="0"/>
              <a:t>2022 году по </a:t>
            </a:r>
            <a:r>
              <a:rPr lang="ru-RU" sz="2400" dirty="0" smtClean="0"/>
              <a:t>математике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5243" y="665019"/>
            <a:ext cx="6877397" cy="27326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5243" y="3397691"/>
            <a:ext cx="6777644" cy="300674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32262" y="1812174"/>
            <a:ext cx="1676402" cy="764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2021 год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2262" y="4666210"/>
            <a:ext cx="1676402" cy="764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2022 год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587429"/>
              </p:ext>
            </p:extLst>
          </p:nvPr>
        </p:nvGraphicFramePr>
        <p:xfrm>
          <a:off x="9592887" y="1812174"/>
          <a:ext cx="2485382" cy="3401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029">
                  <a:extLst>
                    <a:ext uri="{9D8B030D-6E8A-4147-A177-3AD203B41FA5}">
                      <a16:colId xmlns:a16="http://schemas.microsoft.com/office/drawing/2014/main" val="1000190050"/>
                    </a:ext>
                  </a:extLst>
                </a:gridCol>
                <a:gridCol w="604883">
                  <a:extLst>
                    <a:ext uri="{9D8B030D-6E8A-4147-A177-3AD203B41FA5}">
                      <a16:colId xmlns:a16="http://schemas.microsoft.com/office/drawing/2014/main" val="4115001839"/>
                    </a:ext>
                  </a:extLst>
                </a:gridCol>
                <a:gridCol w="666138">
                  <a:extLst>
                    <a:ext uri="{9D8B030D-6E8A-4147-A177-3AD203B41FA5}">
                      <a16:colId xmlns:a16="http://schemas.microsoft.com/office/drawing/2014/main" val="1667936222"/>
                    </a:ext>
                  </a:extLst>
                </a:gridCol>
                <a:gridCol w="773332">
                  <a:extLst>
                    <a:ext uri="{9D8B030D-6E8A-4147-A177-3AD203B41FA5}">
                      <a16:colId xmlns:a16="http://schemas.microsoft.com/office/drawing/2014/main" val="2735350776"/>
                    </a:ext>
                  </a:extLst>
                </a:gridCol>
              </a:tblGrid>
              <a:tr h="15759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Оценки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2021г., 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2022г.,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Изменение,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4929941"/>
                  </a:ext>
                </a:extLst>
              </a:tr>
              <a:tr h="5253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04704"/>
                  </a:ext>
                </a:extLst>
              </a:tr>
              <a:tr h="5253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13,11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9,97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1560381"/>
                  </a:ext>
                </a:extLst>
              </a:tr>
              <a:tr h="387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4332230"/>
                  </a:ext>
                </a:extLst>
              </a:tr>
              <a:tr h="387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7085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42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8882" y="88273"/>
            <a:ext cx="10515600" cy="407959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Анализ  </a:t>
            </a:r>
            <a:r>
              <a:rPr lang="ru-RU" sz="2400" dirty="0"/>
              <a:t>результатов ВПР  в  </a:t>
            </a:r>
            <a:r>
              <a:rPr lang="ru-RU" sz="2400" dirty="0" smtClean="0"/>
              <a:t>2021, </a:t>
            </a:r>
            <a:r>
              <a:rPr lang="ru-RU" sz="2400" dirty="0"/>
              <a:t>2022 году по </a:t>
            </a:r>
            <a:r>
              <a:rPr lang="ru-RU" sz="2400" dirty="0" smtClean="0"/>
              <a:t>физике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8854" y="569104"/>
            <a:ext cx="7856913" cy="32045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8854" y="3772505"/>
            <a:ext cx="8195656" cy="308549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32262" y="1812174"/>
            <a:ext cx="1676402" cy="764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2021 год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1190" y="4932866"/>
            <a:ext cx="1676402" cy="764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2022 год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8190"/>
              </p:ext>
            </p:extLst>
          </p:nvPr>
        </p:nvGraphicFramePr>
        <p:xfrm>
          <a:off x="9696734" y="2422476"/>
          <a:ext cx="2495266" cy="3119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126">
                  <a:extLst>
                    <a:ext uri="{9D8B030D-6E8A-4147-A177-3AD203B41FA5}">
                      <a16:colId xmlns:a16="http://schemas.microsoft.com/office/drawing/2014/main" val="3943383055"/>
                    </a:ext>
                  </a:extLst>
                </a:gridCol>
                <a:gridCol w="614549">
                  <a:extLst>
                    <a:ext uri="{9D8B030D-6E8A-4147-A177-3AD203B41FA5}">
                      <a16:colId xmlns:a16="http://schemas.microsoft.com/office/drawing/2014/main" val="4151979717"/>
                    </a:ext>
                  </a:extLst>
                </a:gridCol>
                <a:gridCol w="592828">
                  <a:extLst>
                    <a:ext uri="{9D8B030D-6E8A-4147-A177-3AD203B41FA5}">
                      <a16:colId xmlns:a16="http://schemas.microsoft.com/office/drawing/2014/main" val="1149112223"/>
                    </a:ext>
                  </a:extLst>
                </a:gridCol>
                <a:gridCol w="822763">
                  <a:extLst>
                    <a:ext uri="{9D8B030D-6E8A-4147-A177-3AD203B41FA5}">
                      <a16:colId xmlns:a16="http://schemas.microsoft.com/office/drawing/2014/main" val="2299569085"/>
                    </a:ext>
                  </a:extLst>
                </a:gridCol>
              </a:tblGrid>
              <a:tr h="7490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Оценки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2021г., 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2022г., 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Изменение,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1409658"/>
                  </a:ext>
                </a:extLst>
              </a:tr>
              <a:tr h="592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36,36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27,73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45431"/>
                  </a:ext>
                </a:extLst>
              </a:tr>
              <a:tr h="592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15,91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1539584"/>
                  </a:ext>
                </a:extLst>
              </a:tr>
              <a:tr h="592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1671241"/>
                  </a:ext>
                </a:extLst>
              </a:tr>
              <a:tr h="592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618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98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4692" y="402577"/>
            <a:ext cx="10515600" cy="582526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Анализ  результатов ВПР  в  </a:t>
            </a:r>
            <a:r>
              <a:rPr lang="ru-RU" sz="2400" dirty="0" smtClean="0"/>
              <a:t>2021, 2022 </a:t>
            </a:r>
            <a:r>
              <a:rPr lang="ru-RU" sz="2400" dirty="0"/>
              <a:t>году по </a:t>
            </a:r>
            <a:r>
              <a:rPr lang="ru-RU" sz="2400" dirty="0" err="1" smtClean="0"/>
              <a:t>метапредмету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2298" y="3523584"/>
            <a:ext cx="6741621" cy="316345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044" y="1077359"/>
            <a:ext cx="6618316" cy="278982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2156040"/>
            <a:ext cx="1676402" cy="764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2021 год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896" y="5105313"/>
            <a:ext cx="1676402" cy="7242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2022 год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031168"/>
              </p:ext>
            </p:extLst>
          </p:nvPr>
        </p:nvGraphicFramePr>
        <p:xfrm>
          <a:off x="8738484" y="1312903"/>
          <a:ext cx="3199738" cy="4421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813">
                  <a:extLst>
                    <a:ext uri="{9D8B030D-6E8A-4147-A177-3AD203B41FA5}">
                      <a16:colId xmlns:a16="http://schemas.microsoft.com/office/drawing/2014/main" val="915405394"/>
                    </a:ext>
                  </a:extLst>
                </a:gridCol>
                <a:gridCol w="679324">
                  <a:extLst>
                    <a:ext uri="{9D8B030D-6E8A-4147-A177-3AD203B41FA5}">
                      <a16:colId xmlns:a16="http://schemas.microsoft.com/office/drawing/2014/main" val="1522326375"/>
                    </a:ext>
                  </a:extLst>
                </a:gridCol>
                <a:gridCol w="829611">
                  <a:extLst>
                    <a:ext uri="{9D8B030D-6E8A-4147-A177-3AD203B41FA5}">
                      <a16:colId xmlns:a16="http://schemas.microsoft.com/office/drawing/2014/main" val="188173896"/>
                    </a:ext>
                  </a:extLst>
                </a:gridCol>
                <a:gridCol w="1206990">
                  <a:extLst>
                    <a:ext uri="{9D8B030D-6E8A-4147-A177-3AD203B41FA5}">
                      <a16:colId xmlns:a16="http://schemas.microsoft.com/office/drawing/2014/main" val="3883843370"/>
                    </a:ext>
                  </a:extLst>
                </a:gridCol>
              </a:tblGrid>
              <a:tr h="94953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Оценки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2021г.,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2022г.,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Изменение,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87182"/>
                  </a:ext>
                </a:extLst>
              </a:tr>
              <a:tr h="867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68,37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42,54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25,83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3473711"/>
                  </a:ext>
                </a:extLst>
              </a:tr>
              <a:tr h="867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21,43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37,28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8913719"/>
                  </a:ext>
                </a:extLst>
              </a:tr>
              <a:tr h="867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17,98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297165"/>
                  </a:ext>
                </a:extLst>
              </a:tr>
              <a:tr h="867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2227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88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972" y="223810"/>
            <a:ext cx="9955034" cy="398199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Предлагаемые мероприятия по улучшению эффективности проведения ВПР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2885" y="950981"/>
            <a:ext cx="10515600" cy="565763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Подготовка к ВПР  с начала  учебного года</a:t>
            </a:r>
          </a:p>
          <a:p>
            <a:r>
              <a:rPr lang="ru-RU" sz="2000" dirty="0" smtClean="0"/>
              <a:t>Корректировка планов  занятий с учетом направленности ВПР</a:t>
            </a:r>
          </a:p>
          <a:p>
            <a:r>
              <a:rPr lang="ru-RU" sz="2000" dirty="0" smtClean="0"/>
              <a:t>Небольшие  демонстрационные (проверочные) работы с направленностью ВПР</a:t>
            </a:r>
          </a:p>
          <a:p>
            <a:r>
              <a:rPr lang="ru-RU" sz="2000" dirty="0" smtClean="0"/>
              <a:t>Использование игровых технологий при подготовке к ВПР</a:t>
            </a:r>
          </a:p>
          <a:p>
            <a:r>
              <a:rPr lang="ru-RU" sz="2000" dirty="0" smtClean="0"/>
              <a:t>Применение цифровых сервисов для подготовки к ВПР</a:t>
            </a:r>
          </a:p>
          <a:p>
            <a:r>
              <a:rPr lang="ru-RU" sz="2000" dirty="0" smtClean="0"/>
              <a:t>Корректировка  методической  базы </a:t>
            </a:r>
            <a:r>
              <a:rPr lang="ru-RU" sz="2000" dirty="0" smtClean="0"/>
              <a:t>(РП</a:t>
            </a:r>
            <a:r>
              <a:rPr lang="ru-RU" sz="2000" dirty="0" smtClean="0"/>
              <a:t>, ФОС)</a:t>
            </a:r>
          </a:p>
          <a:p>
            <a:r>
              <a:rPr lang="ru-RU" sz="2000" dirty="0" smtClean="0"/>
              <a:t>Подготовка бинарных заданий( перекрестных проверочных работ)</a:t>
            </a:r>
          </a:p>
          <a:p>
            <a:r>
              <a:rPr lang="ru-RU" sz="2000" dirty="0" smtClean="0"/>
              <a:t>Формат  промежуточной и текущей аттестации в рамках ВПР ( по примеру ЕГЭ, ОГЭ)</a:t>
            </a:r>
          </a:p>
          <a:p>
            <a:r>
              <a:rPr lang="ru-RU" sz="2000" dirty="0" smtClean="0"/>
              <a:t>Проведение специализированной подготовки в рамках недели естественных наук.</a:t>
            </a:r>
          </a:p>
          <a:p>
            <a:r>
              <a:rPr lang="ru-RU" sz="2000" dirty="0" smtClean="0"/>
              <a:t>Участие во внешних мероприятиях похожих на  ВПР (Тотальный диктант, Экологический диктант и </a:t>
            </a:r>
            <a:r>
              <a:rPr lang="ru-RU" sz="2000" dirty="0" err="1" smtClean="0"/>
              <a:t>тп</a:t>
            </a:r>
            <a:r>
              <a:rPr lang="ru-RU" sz="2000" dirty="0" smtClean="0"/>
              <a:t>)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1144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0005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План мероприятий («Дорожная карта»)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5129"/>
            <a:ext cx="10515600" cy="577264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Аналитический этап:</a:t>
            </a:r>
          </a:p>
          <a:p>
            <a:pPr marL="0" indent="0">
              <a:buNone/>
            </a:pPr>
            <a:r>
              <a:rPr lang="ru-RU" dirty="0" smtClean="0"/>
              <a:t>Проведение  анализа ВПР – определение  проблемных зон</a:t>
            </a:r>
          </a:p>
          <a:p>
            <a:pPr marL="0" indent="0">
              <a:buNone/>
            </a:pPr>
            <a:r>
              <a:rPr lang="ru-RU" dirty="0" smtClean="0"/>
              <a:t>Проведение методического совета- доведение информации и плана действий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Организационно-методический этап:</a:t>
            </a:r>
          </a:p>
          <a:p>
            <a:pPr marL="0" indent="0">
              <a:buNone/>
            </a:pPr>
            <a:r>
              <a:rPr lang="ru-RU" dirty="0" smtClean="0"/>
              <a:t>Внесение изменений в РП –корректировка содержания</a:t>
            </a:r>
          </a:p>
          <a:p>
            <a:pPr marL="0" indent="0">
              <a:buNone/>
            </a:pPr>
            <a:r>
              <a:rPr lang="ru-RU" dirty="0" smtClean="0"/>
              <a:t>Оптимизация методов обучения-изменение планов  учебных занятий</a:t>
            </a:r>
          </a:p>
          <a:p>
            <a:pPr marL="0" indent="0">
              <a:buNone/>
            </a:pPr>
            <a:r>
              <a:rPr lang="ru-RU" dirty="0" smtClean="0"/>
              <a:t>Выявление групп риска обучающихся- разработка индивидуальных образовательных маршрутов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Обучающий этап:</a:t>
            </a:r>
          </a:p>
          <a:p>
            <a:pPr marL="0" indent="0">
              <a:buNone/>
            </a:pPr>
            <a:r>
              <a:rPr lang="ru-RU" dirty="0" smtClean="0"/>
              <a:t>Проведение  текущего контроля-  формы и  задания ВПР</a:t>
            </a:r>
          </a:p>
          <a:p>
            <a:pPr marL="0" indent="0">
              <a:buNone/>
            </a:pPr>
            <a:r>
              <a:rPr lang="ru-RU" dirty="0" smtClean="0"/>
              <a:t>Анализ эффективности применяемого контроля- анализ результатов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Мероприятия к  подготовке к ВПР будущего периода:</a:t>
            </a:r>
          </a:p>
          <a:p>
            <a:pPr marL="0" indent="0">
              <a:buNone/>
            </a:pPr>
            <a:r>
              <a:rPr lang="ru-RU" dirty="0" smtClean="0"/>
              <a:t>Проведение консультирования- решение  демонстрационных задач ВПР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Итоговый этап:</a:t>
            </a:r>
          </a:p>
          <a:p>
            <a:pPr marL="0" indent="0">
              <a:buNone/>
            </a:pPr>
            <a:r>
              <a:rPr lang="ru-RU" dirty="0" smtClean="0"/>
              <a:t>Анализ  мер  по организации образовательного процесса – повышение качества образовательных программ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54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3935" y="3041824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Спасибо  за 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34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392</TotalTime>
  <Words>392</Words>
  <Application>Microsoft Office PowerPoint</Application>
  <PresentationFormat>Широкоэкранный</PresentationFormat>
  <Paragraphs>129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Аспект</vt:lpstr>
      <vt:lpstr>Бюджетное  профессиональное образовательное учреждение Вологодской области «Вологодский колледж права и технологии»</vt:lpstr>
      <vt:lpstr>Презентация PowerPoint</vt:lpstr>
      <vt:lpstr>Анализ  результатов ВПР  в  2021, 2022 году по математике</vt:lpstr>
      <vt:lpstr>Анализ  результатов ВПР  в  2021, 2022 году по физике </vt:lpstr>
      <vt:lpstr>Анализ  результатов ВПР  в  2021, 2022 году по метапредмету</vt:lpstr>
      <vt:lpstr>Предлагаемые мероприятия по улучшению эффективности проведения ВПР</vt:lpstr>
      <vt:lpstr>План мероприятий («Дорожная карта») </vt:lpstr>
      <vt:lpstr>Спасибо  за 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36</cp:revision>
  <dcterms:created xsi:type="dcterms:W3CDTF">2023-04-03T07:51:25Z</dcterms:created>
  <dcterms:modified xsi:type="dcterms:W3CDTF">2023-04-04T08:47:55Z</dcterms:modified>
</cp:coreProperties>
</file>