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0" r:id="rId4"/>
    <p:sldId id="261" r:id="rId5"/>
    <p:sldId id="265" r:id="rId6"/>
    <p:sldId id="266" r:id="rId7"/>
    <p:sldId id="263" r:id="rId8"/>
    <p:sldId id="267" r:id="rId9"/>
    <p:sldId id="264" r:id="rId10"/>
    <p:sldId id="262" r:id="rId11"/>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1" initials="0" lastIdx="1" clrIdx="0">
    <p:extLst>
      <p:ext uri="{19B8F6BF-5375-455C-9EA6-DF929625EA0E}">
        <p15:presenceInfo xmlns:p15="http://schemas.microsoft.com/office/powerpoint/2012/main" userId="0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03A72A7E-6E3D-460A-AF33-7499374E99A5}" type="datetimeFigureOut">
              <a:rPr lang="ru-RU" smtClean="0"/>
              <a:t>03.04.2023</a:t>
            </a:fld>
            <a:endParaRPr lang="ru-RU" dirty="0"/>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CB48D9A0-0BC8-4F5C-87B1-01E78EEDF1E0}" type="slidenum">
              <a:rPr lang="ru-RU" smtClean="0"/>
              <a:t>‹#›</a:t>
            </a:fld>
            <a:endParaRPr lang="ru-RU" dirty="0"/>
          </a:p>
        </p:txBody>
      </p:sp>
    </p:spTree>
    <p:extLst>
      <p:ext uri="{BB962C8B-B14F-4D97-AF65-F5344CB8AC3E}">
        <p14:creationId xmlns:p14="http://schemas.microsoft.com/office/powerpoint/2010/main" val="345091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t>1</a:t>
            </a:fld>
            <a:endParaRPr lang="ru-RU" dirty="0"/>
          </a:p>
        </p:txBody>
      </p:sp>
    </p:spTree>
    <p:extLst>
      <p:ext uri="{BB962C8B-B14F-4D97-AF65-F5344CB8AC3E}">
        <p14:creationId xmlns:p14="http://schemas.microsoft.com/office/powerpoint/2010/main" val="314810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t>2</a:t>
            </a:fld>
            <a:endParaRPr lang="ru-RU" dirty="0"/>
          </a:p>
        </p:txBody>
      </p:sp>
    </p:spTree>
    <p:extLst>
      <p:ext uri="{BB962C8B-B14F-4D97-AF65-F5344CB8AC3E}">
        <p14:creationId xmlns:p14="http://schemas.microsoft.com/office/powerpoint/2010/main" val="383713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t>3</a:t>
            </a:fld>
            <a:endParaRPr lang="ru-RU" dirty="0"/>
          </a:p>
        </p:txBody>
      </p:sp>
    </p:spTree>
    <p:extLst>
      <p:ext uri="{BB962C8B-B14F-4D97-AF65-F5344CB8AC3E}">
        <p14:creationId xmlns:p14="http://schemas.microsoft.com/office/powerpoint/2010/main" val="38068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t>4</a:t>
            </a:fld>
            <a:endParaRPr lang="ru-RU" dirty="0"/>
          </a:p>
        </p:txBody>
      </p:sp>
    </p:spTree>
    <p:extLst>
      <p:ext uri="{BB962C8B-B14F-4D97-AF65-F5344CB8AC3E}">
        <p14:creationId xmlns:p14="http://schemas.microsoft.com/office/powerpoint/2010/main" val="258775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B48D9A0-0BC8-4F5C-87B1-01E78EEDF1E0}" type="slidenum">
              <a:rPr lang="ru-RU" smtClean="0"/>
              <a:t>10</a:t>
            </a:fld>
            <a:endParaRPr lang="ru-RU" dirty="0"/>
          </a:p>
        </p:txBody>
      </p:sp>
    </p:spTree>
    <p:extLst>
      <p:ext uri="{BB962C8B-B14F-4D97-AF65-F5344CB8AC3E}">
        <p14:creationId xmlns:p14="http://schemas.microsoft.com/office/powerpoint/2010/main" val="363632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3DE03E-005A-4E09-998F-4BC141F0735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8711EF-D529-413C-A7BF-F9E56BD4D2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16F1D05-7D9E-4303-8343-8D4E819132A2}"/>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5" name="Нижний колонтитул 4">
            <a:extLst>
              <a:ext uri="{FF2B5EF4-FFF2-40B4-BE49-F238E27FC236}">
                <a16:creationId xmlns:a16="http://schemas.microsoft.com/office/drawing/2014/main" id="{A30EE6A6-47E2-4C1E-B049-A7300A5212D6}"/>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FBB2C8FF-DC2B-47EA-A13B-A71FA877F12D}"/>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275406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262A06-0985-4CA5-877D-A7D67A0BB7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60CB3F7-8425-4766-B29B-4FCC862777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F4CBE2A-D6C6-4FC8-A062-FAE40783AA15}"/>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5" name="Нижний колонтитул 4">
            <a:extLst>
              <a:ext uri="{FF2B5EF4-FFF2-40B4-BE49-F238E27FC236}">
                <a16:creationId xmlns:a16="http://schemas.microsoft.com/office/drawing/2014/main" id="{A390D2A4-DD9F-4D85-A334-454FFF744093}"/>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DC4C1BB0-03BC-486E-8CBA-2DE2F60DF17D}"/>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108699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D7A6EA1-97C8-41B5-B830-A5BE34D94AA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DAF4883-6166-4AC1-BF33-62400263C3B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016EE0-5C95-4518-A6AC-521961A87D18}"/>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5" name="Нижний колонтитул 4">
            <a:extLst>
              <a:ext uri="{FF2B5EF4-FFF2-40B4-BE49-F238E27FC236}">
                <a16:creationId xmlns:a16="http://schemas.microsoft.com/office/drawing/2014/main" id="{36113B9B-FFF3-4979-A5B8-2E22ACE63FEA}"/>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A2CDC025-585E-465D-89A5-01122E2AC43D}"/>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87575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8025DE-AD4E-46C8-9669-1C69AD49FB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99A7066-9851-4058-8C4C-BCA45891019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205262F-8980-428A-864A-C7194144F7AC}"/>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5" name="Нижний колонтитул 4">
            <a:extLst>
              <a:ext uri="{FF2B5EF4-FFF2-40B4-BE49-F238E27FC236}">
                <a16:creationId xmlns:a16="http://schemas.microsoft.com/office/drawing/2014/main" id="{E1DBF923-5D8E-4951-A27A-E63FB107DD1E}"/>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FEC3FFEF-6AC3-4612-9055-01A64910594B}"/>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7443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7563D-A394-49E0-B74C-98310DFBFBC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CABD3BA-CC5D-4CEF-B954-A0879B87C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CCBD914-1EB6-4C14-9FDE-9F5163ED64C4}"/>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5" name="Нижний колонтитул 4">
            <a:extLst>
              <a:ext uri="{FF2B5EF4-FFF2-40B4-BE49-F238E27FC236}">
                <a16:creationId xmlns:a16="http://schemas.microsoft.com/office/drawing/2014/main" id="{83C796CE-2844-42FD-ACDE-8F12FFCF6FD5}"/>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960A93F6-180C-40C0-B0C5-23DC99948366}"/>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136835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309303-1EB0-4E7C-BD67-15624D1BFC8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DE5098A-A98B-45FC-876E-0B719681CC2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B0D9A53-8A36-47D9-A50C-34487FC6BBC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5B8A003-4B69-464D-A272-8AA5C8707518}"/>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6" name="Нижний колонтитул 5">
            <a:extLst>
              <a:ext uri="{FF2B5EF4-FFF2-40B4-BE49-F238E27FC236}">
                <a16:creationId xmlns:a16="http://schemas.microsoft.com/office/drawing/2014/main" id="{0494E823-ECD5-4FFF-9F31-FBDF80BAA9CD}"/>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2D9350CD-178A-470E-A133-7770EE8E5743}"/>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38149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4CC40E-4ACF-44FB-8B20-D4C42F345EC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569750E-8DBD-4D43-9232-F9E5A1C1F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3249A6A-9F77-4AE9-8587-6E0F1AA5164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3CB46CB-DE8E-40CF-932A-612E60C8D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02AEA75-E84C-4AE6-9A18-484EC0A2647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C523838-DD0F-491A-82D0-969EA7753E4E}"/>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8" name="Нижний колонтитул 7">
            <a:extLst>
              <a:ext uri="{FF2B5EF4-FFF2-40B4-BE49-F238E27FC236}">
                <a16:creationId xmlns:a16="http://schemas.microsoft.com/office/drawing/2014/main" id="{AE9ED4F7-F487-4CEF-B4B5-DAFF82DB8720}"/>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0BF83621-A8B2-4675-BC2C-EE0D0B9E94FB}"/>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24461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B66B75-08D4-4F20-8086-FFECDA262EA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B91FBD-C92D-4D12-97AF-AB5B030CFC5E}"/>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4" name="Нижний колонтитул 3">
            <a:extLst>
              <a:ext uri="{FF2B5EF4-FFF2-40B4-BE49-F238E27FC236}">
                <a16:creationId xmlns:a16="http://schemas.microsoft.com/office/drawing/2014/main" id="{AEA599FA-9565-49A4-946C-3AD2FE95A01E}"/>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6CFD625C-26DD-49AC-B6FD-EE609C1DE9DB}"/>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222180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F78FE4-0844-435A-AB8D-6E498DBE3750}"/>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3" name="Нижний колонтитул 2">
            <a:extLst>
              <a:ext uri="{FF2B5EF4-FFF2-40B4-BE49-F238E27FC236}">
                <a16:creationId xmlns:a16="http://schemas.microsoft.com/office/drawing/2014/main" id="{64D231C3-AAAA-4E73-916A-E026DCBD4F4C}"/>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9940D567-6B7A-4D2F-96C7-089BC15735AA}"/>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92487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AEA9A-F649-40B0-BB7E-C2BF329EE2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F856565-C1A5-4FB8-A8FD-F4AF4A14B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0B33773-CC7B-43B8-84F9-0FFD7D014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4A58C66-2540-475A-84DC-22EC33F38CC6}"/>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6" name="Нижний колонтитул 5">
            <a:extLst>
              <a:ext uri="{FF2B5EF4-FFF2-40B4-BE49-F238E27FC236}">
                <a16:creationId xmlns:a16="http://schemas.microsoft.com/office/drawing/2014/main" id="{EB7C0202-6DA1-4CDA-B63A-2F16216DDA70}"/>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454243EA-1AFC-408B-89A9-F2362D548C86}"/>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231045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B9FD77-ED0B-4B1C-81D6-4F7AB71F36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422A056-89C4-4CF0-BB3B-1F10127EF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628E7EDF-5D21-4EBD-870D-E187B730B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F980A9C-62A9-4A02-BCE3-70BCE99F4DB0}"/>
              </a:ext>
            </a:extLst>
          </p:cNvPr>
          <p:cNvSpPr>
            <a:spLocks noGrp="1"/>
          </p:cNvSpPr>
          <p:nvPr>
            <p:ph type="dt" sz="half" idx="10"/>
          </p:nvPr>
        </p:nvSpPr>
        <p:spPr/>
        <p:txBody>
          <a:bodyPr/>
          <a:lstStyle/>
          <a:p>
            <a:fld id="{00B36538-C1F0-43FF-9E6C-2227CB11A7D3}" type="datetimeFigureOut">
              <a:rPr lang="ru-RU" smtClean="0"/>
              <a:t>03.04.2023</a:t>
            </a:fld>
            <a:endParaRPr lang="ru-RU" dirty="0"/>
          </a:p>
        </p:txBody>
      </p:sp>
      <p:sp>
        <p:nvSpPr>
          <p:cNvPr id="6" name="Нижний колонтитул 5">
            <a:extLst>
              <a:ext uri="{FF2B5EF4-FFF2-40B4-BE49-F238E27FC236}">
                <a16:creationId xmlns:a16="http://schemas.microsoft.com/office/drawing/2014/main" id="{17D2FF44-D1D8-4E3B-9F23-2402875F812D}"/>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71778F68-3E68-4353-88EB-7158D456998D}"/>
              </a:ext>
            </a:extLst>
          </p:cNvPr>
          <p:cNvSpPr>
            <a:spLocks noGrp="1"/>
          </p:cNvSpPr>
          <p:nvPr>
            <p:ph type="sldNum" sz="quarter" idx="12"/>
          </p:nvPr>
        </p:nvSpPr>
        <p:spPr/>
        <p:txBody>
          <a:bodyPr/>
          <a:lstStyle/>
          <a:p>
            <a:fld id="{BE0D65EB-66F4-408E-8762-F006F6E393FA}" type="slidenum">
              <a:rPr lang="ru-RU" smtClean="0"/>
              <a:t>‹#›</a:t>
            </a:fld>
            <a:endParaRPr lang="ru-RU" dirty="0"/>
          </a:p>
        </p:txBody>
      </p:sp>
    </p:spTree>
    <p:extLst>
      <p:ext uri="{BB962C8B-B14F-4D97-AF65-F5344CB8AC3E}">
        <p14:creationId xmlns:p14="http://schemas.microsoft.com/office/powerpoint/2010/main" val="292906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996A09-682E-49EF-B3F0-30F544AEE9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DB30115-2FE6-44C5-B76D-69F7365E7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211081-49F6-4761-B36A-015EC2FCA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36538-C1F0-43FF-9E6C-2227CB11A7D3}" type="datetimeFigureOut">
              <a:rPr lang="ru-RU" smtClean="0"/>
              <a:t>03.04.2023</a:t>
            </a:fld>
            <a:endParaRPr lang="ru-RU" dirty="0"/>
          </a:p>
        </p:txBody>
      </p:sp>
      <p:sp>
        <p:nvSpPr>
          <p:cNvPr id="5" name="Нижний колонтитул 4">
            <a:extLst>
              <a:ext uri="{FF2B5EF4-FFF2-40B4-BE49-F238E27FC236}">
                <a16:creationId xmlns:a16="http://schemas.microsoft.com/office/drawing/2014/main" id="{3C4DDECC-1C7E-4F18-BF75-B860A5D49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0690D4CE-8F86-421D-AAD1-842A10C23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D65EB-66F4-408E-8762-F006F6E393FA}" type="slidenum">
              <a:rPr lang="ru-RU" smtClean="0"/>
              <a:t>‹#›</a:t>
            </a:fld>
            <a:endParaRPr lang="ru-RU" dirty="0"/>
          </a:p>
        </p:txBody>
      </p:sp>
    </p:spTree>
    <p:extLst>
      <p:ext uri="{BB962C8B-B14F-4D97-AF65-F5344CB8AC3E}">
        <p14:creationId xmlns:p14="http://schemas.microsoft.com/office/powerpoint/2010/main" val="424705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9AB780-BB2B-4797-967C-9454AE5E7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a16="http://schemas.microsoft.com/office/drawing/2014/main" id="{F1C82E9E-BC4D-4EF5-97A9-FC811FE7C6AC}"/>
              </a:ext>
            </a:extLst>
          </p:cNvPr>
          <p:cNvSpPr/>
          <p:nvPr/>
        </p:nvSpPr>
        <p:spPr>
          <a:xfrm>
            <a:off x="923278" y="2469133"/>
            <a:ext cx="10608815" cy="1569660"/>
          </a:xfrm>
          <a:prstGeom prst="rect">
            <a:avLst/>
          </a:prstGeom>
        </p:spPr>
        <p:txBody>
          <a:bodyPr wrap="square">
            <a:spAutoFit/>
          </a:bodyPr>
          <a:lstStyle/>
          <a:p>
            <a:pPr algn="ctr">
              <a:buNone/>
            </a:pPr>
            <a:r>
              <a:rPr lang="ru-RU" b="1" dirty="0">
                <a:latin typeface="Times New Roman" panose="02020603050405020304" pitchFamily="18" charset="0"/>
                <a:cs typeface="Times New Roman" panose="02020603050405020304" pitchFamily="18" charset="0"/>
              </a:rPr>
              <a:t>Разработка методических комплектов  по общеобразовательной дисциплине </a:t>
            </a:r>
          </a:p>
          <a:p>
            <a:pPr algn="ctr">
              <a:buNone/>
            </a:pPr>
            <a:r>
              <a:rPr lang="ru-RU" b="1" dirty="0">
                <a:latin typeface="Times New Roman" panose="02020603050405020304" pitchFamily="18" charset="0"/>
                <a:cs typeface="Times New Roman" panose="02020603050405020304" pitchFamily="18" charset="0"/>
              </a:rPr>
              <a:t>ЛИТЕРАТУРА</a:t>
            </a:r>
          </a:p>
          <a:p>
            <a:pPr algn="ctr">
              <a:buNone/>
            </a:pPr>
            <a:r>
              <a:rPr lang="ru-RU" b="1" dirty="0">
                <a:latin typeface="Times New Roman" panose="02020603050405020304" pitchFamily="18" charset="0"/>
                <a:cs typeface="Times New Roman" panose="02020603050405020304" pitchFamily="18" charset="0"/>
              </a:rPr>
              <a:t>с учетом профессиональной направленности программ среднего профессионального образования, реализуемых на базе основного общего образования </a:t>
            </a:r>
          </a:p>
          <a:p>
            <a:pPr algn="ctr">
              <a:buNone/>
            </a:pPr>
            <a:endParaRPr lang="ru-RU" sz="2400" b="1" dirty="0">
              <a:latin typeface="Times New Roman" pitchFamily="18" charset="0"/>
              <a:cs typeface="Times New Roman" pitchFamily="18" charset="0"/>
            </a:endParaRPr>
          </a:p>
        </p:txBody>
      </p:sp>
      <p:sp>
        <p:nvSpPr>
          <p:cNvPr id="9" name="Прямоугольник 8">
            <a:extLst>
              <a:ext uri="{FF2B5EF4-FFF2-40B4-BE49-F238E27FC236}">
                <a16:creationId xmlns:a16="http://schemas.microsoft.com/office/drawing/2014/main" id="{291B33FF-4FC8-4C7C-B43B-CD0226546422}"/>
              </a:ext>
            </a:extLst>
          </p:cNvPr>
          <p:cNvSpPr/>
          <p:nvPr/>
        </p:nvSpPr>
        <p:spPr>
          <a:xfrm>
            <a:off x="8025414" y="5020609"/>
            <a:ext cx="3506679" cy="1077218"/>
          </a:xfrm>
          <a:prstGeom prst="rect">
            <a:avLst/>
          </a:prstGeom>
        </p:spPr>
        <p:txBody>
          <a:bodyPr wrap="square">
            <a:spAutoFit/>
          </a:bodyPr>
          <a:lstStyle/>
          <a:p>
            <a:pPr algn="ctr"/>
            <a:r>
              <a:rPr lang="ru-RU" sz="1600" dirty="0">
                <a:latin typeface="Times New Roman" pitchFamily="18" charset="0"/>
                <a:cs typeface="Times New Roman" pitchFamily="18" charset="0"/>
              </a:rPr>
              <a:t>Разработчик: Пятышева М.В.., </a:t>
            </a:r>
          </a:p>
          <a:p>
            <a:pPr algn="ctr"/>
            <a:r>
              <a:rPr lang="ru-RU" sz="1600" dirty="0">
                <a:latin typeface="Times New Roman" pitchFamily="18" charset="0"/>
                <a:cs typeface="Times New Roman" pitchFamily="18" charset="0"/>
              </a:rPr>
              <a:t>преподаватель высшей квалификационной категории</a:t>
            </a:r>
          </a:p>
          <a:p>
            <a:pPr algn="ctr"/>
            <a:r>
              <a:rPr lang="ru-RU" sz="1600" dirty="0">
                <a:latin typeface="Times New Roman" pitchFamily="18" charset="0"/>
                <a:cs typeface="Times New Roman" pitchFamily="18" charset="0"/>
              </a:rPr>
              <a:t> </a:t>
            </a:r>
          </a:p>
        </p:txBody>
      </p:sp>
      <p:sp>
        <p:nvSpPr>
          <p:cNvPr id="10" name="Прямоугольник 9">
            <a:extLst>
              <a:ext uri="{FF2B5EF4-FFF2-40B4-BE49-F238E27FC236}">
                <a16:creationId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Tree>
    <p:extLst>
      <p:ext uri="{BB962C8B-B14F-4D97-AF65-F5344CB8AC3E}">
        <p14:creationId xmlns:p14="http://schemas.microsoft.com/office/powerpoint/2010/main" val="87448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9AB780-BB2B-4797-967C-9454AE5E7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a16="http://schemas.microsoft.com/office/drawing/2014/main" id="{F1C82E9E-BC4D-4EF5-97A9-FC811FE7C6AC}"/>
              </a:ext>
            </a:extLst>
          </p:cNvPr>
          <p:cNvSpPr/>
          <p:nvPr/>
        </p:nvSpPr>
        <p:spPr>
          <a:xfrm>
            <a:off x="923278" y="2469133"/>
            <a:ext cx="10608815" cy="1569660"/>
          </a:xfrm>
          <a:prstGeom prst="rect">
            <a:avLst/>
          </a:prstGeom>
        </p:spPr>
        <p:txBody>
          <a:bodyPr wrap="square">
            <a:spAutoFit/>
          </a:bodyPr>
          <a:lstStyle/>
          <a:p>
            <a:pPr algn="ctr">
              <a:buNone/>
            </a:pPr>
            <a:r>
              <a:rPr lang="ru-RU" b="1" dirty="0">
                <a:latin typeface="Times New Roman" panose="02020603050405020304" pitchFamily="18" charset="0"/>
                <a:cs typeface="Times New Roman" panose="02020603050405020304" pitchFamily="18" charset="0"/>
              </a:rPr>
              <a:t>Разработка методических комплектов  по общеобразовательной дисциплине </a:t>
            </a:r>
          </a:p>
          <a:p>
            <a:pPr algn="ctr">
              <a:buNone/>
            </a:pPr>
            <a:r>
              <a:rPr lang="ru-RU" b="1" dirty="0">
                <a:latin typeface="Times New Roman" panose="02020603050405020304" pitchFamily="18" charset="0"/>
                <a:cs typeface="Times New Roman" panose="02020603050405020304" pitchFamily="18" charset="0"/>
              </a:rPr>
              <a:t>ЛИТЕРАТУРА</a:t>
            </a:r>
          </a:p>
          <a:p>
            <a:pPr algn="ctr">
              <a:buNone/>
            </a:pPr>
            <a:r>
              <a:rPr lang="ru-RU" b="1" dirty="0">
                <a:latin typeface="Times New Roman" panose="02020603050405020304" pitchFamily="18" charset="0"/>
                <a:cs typeface="Times New Roman" panose="02020603050405020304" pitchFamily="18" charset="0"/>
              </a:rPr>
              <a:t>с учетом профессиональной направленности программ среднего профессионального образования, реализуемых на базе основного общего образования </a:t>
            </a:r>
          </a:p>
          <a:p>
            <a:pPr algn="ctr">
              <a:buNone/>
            </a:pPr>
            <a:endParaRPr lang="ru-RU" sz="2400" b="1" dirty="0">
              <a:latin typeface="Times New Roman" pitchFamily="18" charset="0"/>
              <a:cs typeface="Times New Roman" pitchFamily="18" charset="0"/>
            </a:endParaRPr>
          </a:p>
        </p:txBody>
      </p:sp>
      <p:sp>
        <p:nvSpPr>
          <p:cNvPr id="9" name="Прямоугольник 8">
            <a:extLst>
              <a:ext uri="{FF2B5EF4-FFF2-40B4-BE49-F238E27FC236}">
                <a16:creationId xmlns:a16="http://schemas.microsoft.com/office/drawing/2014/main" id="{291B33FF-4FC8-4C7C-B43B-CD0226546422}"/>
              </a:ext>
            </a:extLst>
          </p:cNvPr>
          <p:cNvSpPr/>
          <p:nvPr/>
        </p:nvSpPr>
        <p:spPr>
          <a:xfrm>
            <a:off x="8025414" y="5020609"/>
            <a:ext cx="3506679" cy="1077218"/>
          </a:xfrm>
          <a:prstGeom prst="rect">
            <a:avLst/>
          </a:prstGeom>
        </p:spPr>
        <p:txBody>
          <a:bodyPr wrap="square">
            <a:spAutoFit/>
          </a:bodyPr>
          <a:lstStyle/>
          <a:p>
            <a:pPr algn="ctr"/>
            <a:r>
              <a:rPr lang="ru-RU" sz="1600" dirty="0">
                <a:latin typeface="Times New Roman" pitchFamily="18" charset="0"/>
                <a:cs typeface="Times New Roman" pitchFamily="18" charset="0"/>
              </a:rPr>
              <a:t>Разработчик: Пятышева М.В.., </a:t>
            </a:r>
          </a:p>
          <a:p>
            <a:pPr algn="ctr"/>
            <a:r>
              <a:rPr lang="ru-RU" sz="1600" dirty="0">
                <a:latin typeface="Times New Roman" pitchFamily="18" charset="0"/>
                <a:cs typeface="Times New Roman" pitchFamily="18" charset="0"/>
              </a:rPr>
              <a:t>преподаватель первой квалификационной категории</a:t>
            </a:r>
          </a:p>
          <a:p>
            <a:pPr algn="ctr"/>
            <a:r>
              <a:rPr lang="ru-RU" sz="1600" dirty="0">
                <a:latin typeface="Times New Roman" pitchFamily="18" charset="0"/>
                <a:cs typeface="Times New Roman" pitchFamily="18" charset="0"/>
              </a:rPr>
              <a:t> </a:t>
            </a:r>
          </a:p>
        </p:txBody>
      </p:sp>
      <p:sp>
        <p:nvSpPr>
          <p:cNvPr id="10" name="Прямоугольник 9">
            <a:extLst>
              <a:ext uri="{FF2B5EF4-FFF2-40B4-BE49-F238E27FC236}">
                <a16:creationId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Tree>
    <p:extLst>
      <p:ext uri="{BB962C8B-B14F-4D97-AF65-F5344CB8AC3E}">
        <p14:creationId xmlns:p14="http://schemas.microsoft.com/office/powerpoint/2010/main" val="1317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9AB780-BB2B-4797-967C-9454AE5E7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Профессионально-ориентированное содержание</a:t>
            </a:r>
          </a:p>
        </p:txBody>
      </p:sp>
      <p:sp>
        <p:nvSpPr>
          <p:cNvPr id="10" name="Прямоугольник 9">
            <a:extLst>
              <a:ext uri="{FF2B5EF4-FFF2-40B4-BE49-F238E27FC236}">
                <a16:creationId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C7DBB8D0-6C67-4756-9F80-E86ADA4B47A6}"/>
              </a:ext>
            </a:extLst>
          </p:cNvPr>
          <p:cNvSpPr/>
          <p:nvPr/>
        </p:nvSpPr>
        <p:spPr>
          <a:xfrm>
            <a:off x="2272683" y="1811541"/>
            <a:ext cx="9685537" cy="4801314"/>
          </a:xfrm>
          <a:prstGeom prst="rect">
            <a:avLst/>
          </a:prstGeom>
        </p:spPr>
        <p:txBody>
          <a:bodyPr wrap="square">
            <a:spAutoFit/>
          </a:bodyPr>
          <a:lstStyle/>
          <a:p>
            <a:r>
              <a:rPr lang="ru-RU" i="1" dirty="0">
                <a:solidFill>
                  <a:srgbClr val="000000"/>
                </a:solidFill>
                <a:latin typeface="Times New Roman" panose="02020603050405020304" pitchFamily="18" charset="0"/>
                <a:ea typeface="Calibri" panose="020F0502020204030204" pitchFamily="34" charset="0"/>
              </a:rPr>
              <a:t>Например,</a:t>
            </a: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Кулинарные предпочтения как способ в раскрытии образов Стивы и Левина в романе </a:t>
            </a:r>
            <a:r>
              <a:rPr lang="ru-RU" dirty="0" err="1">
                <a:latin typeface="Times New Roman" panose="02020603050405020304" pitchFamily="18" charset="0"/>
                <a:cs typeface="Times New Roman" panose="02020603050405020304" pitchFamily="18" charset="0"/>
              </a:rPr>
              <a:t>Л.Н.Толстого</a:t>
            </a:r>
            <a:r>
              <a:rPr lang="ru-RU" dirty="0">
                <a:latin typeface="Times New Roman" panose="02020603050405020304" pitchFamily="18" charset="0"/>
                <a:cs typeface="Times New Roman" panose="02020603050405020304" pitchFamily="18" charset="0"/>
              </a:rPr>
              <a:t> «Анна Каренина». Составление сравнительной характеристики персонажей.</a:t>
            </a:r>
          </a:p>
          <a:p>
            <a:pPr algn="just"/>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Знакомство с традицией печь блины на Руси, основываясь на рассказе </a:t>
            </a:r>
            <a:r>
              <a:rPr lang="ru-RU" dirty="0" err="1">
                <a:latin typeface="Times New Roman" panose="02020603050405020304" pitchFamily="18" charset="0"/>
                <a:cs typeface="Times New Roman" panose="02020603050405020304" pitchFamily="18" charset="0"/>
              </a:rPr>
              <a:t>А.П.Чехова</a:t>
            </a:r>
            <a:r>
              <a:rPr lang="ru-RU" dirty="0">
                <a:latin typeface="Times New Roman" panose="02020603050405020304" pitchFamily="18" charset="0"/>
                <a:cs typeface="Times New Roman" panose="02020603050405020304" pitchFamily="18" charset="0"/>
              </a:rPr>
              <a:t> «Блины». Написание сочинения «Как на Руси блины пекли, и как пеку блины я».</a:t>
            </a:r>
          </a:p>
          <a:p>
            <a:pPr algn="just"/>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Крестьянская пища в творчестве </a:t>
            </a:r>
            <a:r>
              <a:rPr lang="ru-RU" dirty="0" err="1">
                <a:latin typeface="Times New Roman" panose="02020603050405020304" pitchFamily="18" charset="0"/>
                <a:cs typeface="Times New Roman" panose="02020603050405020304" pitchFamily="18" charset="0"/>
              </a:rPr>
              <a:t>С.А.Есенина</a:t>
            </a:r>
            <a:r>
              <a:rPr lang="ru-RU" dirty="0">
                <a:latin typeface="Times New Roman" panose="02020603050405020304" pitchFamily="18" charset="0"/>
                <a:cs typeface="Times New Roman" panose="02020603050405020304" pitchFamily="18" charset="0"/>
              </a:rPr>
              <a:t>. Написание эссе на тему: «Хлеб - результат тяжёлого физического  труда русского крестьянина».</a:t>
            </a:r>
          </a:p>
          <a:p>
            <a:pPr algn="just"/>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Кулинарные традиции в романе И.А. Гончарова «Обломов». Охарактеризовать главного героя  с точки зрения его кулинарных предпочтений и образа жизни. </a:t>
            </a:r>
          </a:p>
          <a:p>
            <a:pPr marL="285750" indent="-285750" algn="just">
              <a:buFont typeface="Wingdings" panose="05000000000000000000" pitchFamily="2" charset="2"/>
              <a:buChar char="§"/>
            </a:pP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
            </a:pP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dirty="0"/>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1411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9AB780-BB2B-4797-967C-9454AE5E7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Бинарные уроки </a:t>
            </a:r>
          </a:p>
        </p:txBody>
      </p:sp>
      <p:sp>
        <p:nvSpPr>
          <p:cNvPr id="10" name="Прямоугольник 9">
            <a:extLst>
              <a:ext uri="{FF2B5EF4-FFF2-40B4-BE49-F238E27FC236}">
                <a16:creationId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C7DBB8D0-6C67-4756-9F80-E86ADA4B47A6}"/>
              </a:ext>
            </a:extLst>
          </p:cNvPr>
          <p:cNvSpPr/>
          <p:nvPr/>
        </p:nvSpPr>
        <p:spPr>
          <a:xfrm>
            <a:off x="2450977" y="2394401"/>
            <a:ext cx="9685537" cy="3416320"/>
          </a:xfrm>
          <a:prstGeom prst="rect">
            <a:avLst/>
          </a:prstGeom>
        </p:spPr>
        <p:txBody>
          <a:bodyPr wrap="square">
            <a:spAutoFit/>
          </a:bodyPr>
          <a:lstStyle/>
          <a:p>
            <a:r>
              <a:rPr lang="ru-RU" i="1" dirty="0">
                <a:solidFill>
                  <a:srgbClr val="000000"/>
                </a:solidFill>
                <a:latin typeface="Times New Roman" panose="02020603050405020304" pitchFamily="18" charset="0"/>
                <a:ea typeface="Calibri" panose="020F0502020204030204" pitchFamily="34" charset="0"/>
              </a:rPr>
              <a:t>Например,</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Составить меню из блюд и закусок, которые предпочитал Евгений Онегин, и определить, к какой национальной кухне они относятся.</a:t>
            </a:r>
          </a:p>
          <a:p>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Написать сочинение-рассуждение «Мой профессиональный выбор».</a:t>
            </a:r>
          </a:p>
          <a:p>
            <a:pPr marL="285750" indent="-285750">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Составить меню для пекарни 19 века на основе произведений </a:t>
            </a:r>
            <a:r>
              <a:rPr lang="ru-RU" dirty="0" err="1">
                <a:latin typeface="Times New Roman" panose="02020603050405020304" pitchFamily="18" charset="0"/>
                <a:cs typeface="Times New Roman" panose="02020603050405020304" pitchFamily="18" charset="0"/>
              </a:rPr>
              <a:t>Н.В.Гоголя</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А.С.Пушкина</a:t>
            </a:r>
            <a:r>
              <a:rPr lang="ru-RU"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ru-RU" i="1" dirty="0">
              <a:solidFill>
                <a:srgbClr val="000000"/>
              </a:solidFill>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
            </a:pPr>
            <a:endParaRPr lang="ru-RU" dirty="0"/>
          </a:p>
          <a:p>
            <a:pPr marL="285750" indent="-285750">
              <a:buFont typeface="Wingdings" panose="05000000000000000000" pitchFamily="2" charset="2"/>
              <a:buChar char="§"/>
            </a:pPr>
            <a:endParaRPr lang="ru-RU" dirty="0"/>
          </a:p>
          <a:p>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8786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9AB780-BB2B-4797-967C-9454AE5E7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9460" y="97653"/>
            <a:ext cx="938761" cy="9394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B8297EF-4E05-4D15-BE29-6C238F8EEE1F}"/>
              </a:ext>
            </a:extLst>
          </p:cNvPr>
          <p:cNvSpPr/>
          <p:nvPr/>
        </p:nvSpPr>
        <p:spPr>
          <a:xfrm>
            <a:off x="7903399" y="207705"/>
            <a:ext cx="3116061" cy="523220"/>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Институт развития</a:t>
            </a:r>
          </a:p>
          <a:p>
            <a:pPr algn="r"/>
            <a:r>
              <a:rPr lang="ru-RU" sz="1400" b="1" dirty="0">
                <a:solidFill>
                  <a:schemeClr val="tx2">
                    <a:lumMod val="75000"/>
                  </a:schemeClr>
                </a:solidFill>
                <a:latin typeface="Times New Roman" pitchFamily="18" charset="0"/>
                <a:cs typeface="Times New Roman" pitchFamily="18" charset="0"/>
              </a:rPr>
              <a:t> профессионального образования</a:t>
            </a:r>
          </a:p>
        </p:txBody>
      </p:sp>
      <p:pic>
        <p:nvPicPr>
          <p:cNvPr id="5" name="Picture 2" descr="F:\логотип\Логотип ВКС.png">
            <a:extLst>
              <a:ext uri="{FF2B5EF4-FFF2-40B4-BE49-F238E27FC236}">
                <a16:creationId xmlns:a16="http://schemas.microsoft.com/office/drawing/2014/main" id="{D675C0E6-AB2F-48F3-AACD-1A2996BAD40E}"/>
              </a:ext>
            </a:extLst>
          </p:cNvPr>
          <p:cNvPicPr>
            <a:picLocks noChangeAspect="1" noChangeArrowheads="1"/>
          </p:cNvPicPr>
          <p:nvPr/>
        </p:nvPicPr>
        <p:blipFill>
          <a:blip r:embed="rId4" cstate="print"/>
          <a:srcRect/>
          <a:stretch>
            <a:fillRect/>
          </a:stretch>
        </p:blipFill>
        <p:spPr bwMode="auto">
          <a:xfrm>
            <a:off x="239697" y="97653"/>
            <a:ext cx="857255" cy="857255"/>
          </a:xfrm>
          <a:prstGeom prst="rect">
            <a:avLst/>
          </a:prstGeom>
          <a:noFill/>
        </p:spPr>
      </p:pic>
      <p:sp>
        <p:nvSpPr>
          <p:cNvPr id="2" name="Прямоугольник 1">
            <a:extLst>
              <a:ext uri="{FF2B5EF4-FFF2-40B4-BE49-F238E27FC236}">
                <a16:creationId xmlns:a16="http://schemas.microsoft.com/office/drawing/2014/main" id="{F1C82E9E-BC4D-4EF5-97A9-FC811FE7C6AC}"/>
              </a:ext>
            </a:extLst>
          </p:cNvPr>
          <p:cNvSpPr/>
          <p:nvPr/>
        </p:nvSpPr>
        <p:spPr>
          <a:xfrm>
            <a:off x="330746" y="1082952"/>
            <a:ext cx="10608815" cy="461665"/>
          </a:xfrm>
          <a:prstGeom prst="rect">
            <a:avLst/>
          </a:prstGeom>
        </p:spPr>
        <p:txBody>
          <a:bodyPr wrap="square">
            <a:spAutoFit/>
          </a:bodyPr>
          <a:lstStyle/>
          <a:p>
            <a:pPr algn="ctr">
              <a:buNone/>
            </a:pPr>
            <a:r>
              <a:rPr lang="ru-RU" sz="2400" b="1" dirty="0">
                <a:latin typeface="Times New Roman" panose="02020603050405020304" pitchFamily="18" charset="0"/>
                <a:cs typeface="Times New Roman" panose="02020603050405020304" pitchFamily="18" charset="0"/>
              </a:rPr>
              <a:t>Междисциплинарные задания</a:t>
            </a:r>
          </a:p>
        </p:txBody>
      </p:sp>
      <p:sp>
        <p:nvSpPr>
          <p:cNvPr id="10" name="Прямоугольник 9">
            <a:extLst>
              <a:ext uri="{FF2B5EF4-FFF2-40B4-BE49-F238E27FC236}">
                <a16:creationId xmlns:a16="http://schemas.microsoft.com/office/drawing/2014/main" id="{5B56663D-A344-4A3A-B301-E68978F80A2E}"/>
              </a:ext>
            </a:extLst>
          </p:cNvPr>
          <p:cNvSpPr/>
          <p:nvPr/>
        </p:nvSpPr>
        <p:spPr>
          <a:xfrm>
            <a:off x="525261" y="218503"/>
            <a:ext cx="3116061" cy="307777"/>
          </a:xfrm>
          <a:prstGeom prst="rect">
            <a:avLst/>
          </a:prstGeom>
        </p:spPr>
        <p:txBody>
          <a:bodyPr wrap="square">
            <a:spAutoFit/>
          </a:bodyPr>
          <a:lstStyle/>
          <a:p>
            <a:pPr algn="r"/>
            <a:r>
              <a:rPr lang="ru-RU" sz="1400" b="1" dirty="0">
                <a:solidFill>
                  <a:schemeClr val="tx2">
                    <a:lumMod val="75000"/>
                  </a:schemeClr>
                </a:solidFill>
                <a:latin typeface="Times New Roman" pitchFamily="18" charset="0"/>
                <a:cs typeface="Times New Roman" pitchFamily="18" charset="0"/>
              </a:rPr>
              <a:t>Вологодский колледж сервиса</a:t>
            </a:r>
          </a:p>
        </p:txBody>
      </p:sp>
      <p:sp>
        <p:nvSpPr>
          <p:cNvPr id="8" name="Прямоугольник 7">
            <a:extLst>
              <a:ext uri="{FF2B5EF4-FFF2-40B4-BE49-F238E27FC236}">
                <a16:creationId xmlns:a16="http://schemas.microsoft.com/office/drawing/2014/main" id="{6F6BDBC8-09E0-46A0-8AAE-42A4375658D1}"/>
              </a:ext>
            </a:extLst>
          </p:cNvPr>
          <p:cNvSpPr/>
          <p:nvPr/>
        </p:nvSpPr>
        <p:spPr>
          <a:xfrm>
            <a:off x="233780" y="2394401"/>
            <a:ext cx="2388093" cy="1323439"/>
          </a:xfrm>
          <a:prstGeom prst="rect">
            <a:avLst/>
          </a:prstGeom>
        </p:spPr>
        <p:txBody>
          <a:bodyPr wrap="square">
            <a:spAutoFit/>
          </a:bodyPr>
          <a:lstStyle/>
          <a:p>
            <a:r>
              <a:rPr lang="ru-RU" sz="1600" b="1" dirty="0">
                <a:solidFill>
                  <a:srgbClr val="002060"/>
                </a:solidFill>
                <a:latin typeface="Times New Roman" pitchFamily="18" charset="0"/>
                <a:cs typeface="Times New Roman" pitchFamily="18" charset="0"/>
              </a:rPr>
              <a:t>19.01.04 Пекарь</a:t>
            </a:r>
          </a:p>
          <a:p>
            <a:r>
              <a:rPr lang="ru-RU" sz="1600" b="1" dirty="0">
                <a:solidFill>
                  <a:srgbClr val="002060"/>
                </a:solidFill>
                <a:latin typeface="Times New Roman" pitchFamily="18" charset="0"/>
                <a:cs typeface="Times New Roman" pitchFamily="18" charset="0"/>
              </a:rPr>
              <a:t>43.01.09 Повар, кондитер</a:t>
            </a:r>
          </a:p>
          <a:p>
            <a:r>
              <a:rPr lang="ru-RU" sz="1600" b="1" dirty="0">
                <a:solidFill>
                  <a:srgbClr val="002060"/>
                </a:solidFill>
                <a:latin typeface="Times New Roman" pitchFamily="18" charset="0"/>
                <a:cs typeface="Times New Roman" pitchFamily="18" charset="0"/>
              </a:rPr>
              <a:t>43.02.15 Поварское и кондитерское дело  </a:t>
            </a:r>
          </a:p>
        </p:txBody>
      </p:sp>
      <p:sp>
        <p:nvSpPr>
          <p:cNvPr id="11" name="Прямоугольник 10">
            <a:extLst>
              <a:ext uri="{FF2B5EF4-FFF2-40B4-BE49-F238E27FC236}">
                <a16:creationId xmlns:a16="http://schemas.microsoft.com/office/drawing/2014/main" id="{8C7C70F9-4582-4D08-8C26-14ADD150ECF3}"/>
              </a:ext>
            </a:extLst>
          </p:cNvPr>
          <p:cNvSpPr/>
          <p:nvPr/>
        </p:nvSpPr>
        <p:spPr>
          <a:xfrm>
            <a:off x="2806824" y="1897251"/>
            <a:ext cx="8973844" cy="338554"/>
          </a:xfrm>
          <a:prstGeom prst="rect">
            <a:avLst/>
          </a:prstGeom>
        </p:spPr>
        <p:txBody>
          <a:bodyPr wrap="square">
            <a:spAutoFit/>
          </a:bodyPr>
          <a:lstStyle/>
          <a:p>
            <a:endParaRPr lang="ru-RU" sz="1600" b="1"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C7DBB8D0-6C67-4756-9F80-E86ADA4B47A6}"/>
              </a:ext>
            </a:extLst>
          </p:cNvPr>
          <p:cNvSpPr/>
          <p:nvPr/>
        </p:nvSpPr>
        <p:spPr>
          <a:xfrm>
            <a:off x="2272683" y="1811542"/>
            <a:ext cx="9507985" cy="4524315"/>
          </a:xfrm>
          <a:prstGeom prst="rect">
            <a:avLst/>
          </a:prstGeom>
        </p:spPr>
        <p:txBody>
          <a:bodyPr wrap="square">
            <a:spAutoFit/>
          </a:bodyPr>
          <a:lstStyle/>
          <a:p>
            <a:pPr algn="just"/>
            <a:r>
              <a:rPr lang="ru-RU" i="1" dirty="0">
                <a:solidFill>
                  <a:srgbClr val="000000"/>
                </a:solidFill>
                <a:latin typeface="Times New Roman" panose="02020603050405020304" pitchFamily="18" charset="0"/>
                <a:ea typeface="Calibri" panose="020F0502020204030204" pitchFamily="34" charset="0"/>
              </a:rPr>
              <a:t>Например:</a:t>
            </a:r>
          </a:p>
          <a:p>
            <a:pPr algn="just"/>
            <a:endParaRPr lang="ru-RU" i="1" dirty="0">
              <a:solidFill>
                <a:srgbClr val="000000"/>
              </a:solidFill>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Используя материалы книги жены Л.Н. Толстого «Поваренная книга» напишите эссе на тему: «Лев Толстой, как зеркало русской гастрономии». </a:t>
            </a:r>
          </a:p>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Напишите сочинение-рассуждение на тему: «Голод </a:t>
            </a:r>
            <a:r>
              <a:rPr lang="ru-RU">
                <a:latin typeface="Times New Roman" panose="02020603050405020304" pitchFamily="18" charset="0"/>
                <a:cs typeface="Times New Roman" panose="02020603050405020304" pitchFamily="18" charset="0"/>
              </a:rPr>
              <a:t>и бедность </a:t>
            </a:r>
            <a:r>
              <a:rPr lang="ru-RU" dirty="0">
                <a:latin typeface="Times New Roman" panose="02020603050405020304" pitchFamily="18" charset="0"/>
                <a:cs typeface="Times New Roman" panose="02020603050405020304" pitchFamily="18" charset="0"/>
              </a:rPr>
              <a:t>в лирике Н.А. Некрасова.</a:t>
            </a:r>
          </a:p>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Найдите в рассказе И.А. Бунина «Антоновские яблоки» описание яблок. Подберите рецепты блюд из яблок, оформите их в виде буклета. </a:t>
            </a:r>
          </a:p>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Напишите рецензию на книгу </a:t>
            </a:r>
            <a:r>
              <a:rPr lang="ru-RU" dirty="0" err="1">
                <a:latin typeface="Times New Roman" panose="02020603050405020304" pitchFamily="18" charset="0"/>
                <a:cs typeface="Times New Roman" panose="02020603050405020304" pitchFamily="18" charset="0"/>
              </a:rPr>
              <a:t>Самоделовой</a:t>
            </a:r>
            <a:r>
              <a:rPr lang="ru-RU" dirty="0">
                <a:latin typeface="Times New Roman" panose="02020603050405020304" pitchFamily="18" charset="0"/>
                <a:cs typeface="Times New Roman" panose="02020603050405020304" pitchFamily="18" charset="0"/>
              </a:rPr>
              <a:t> Е.А. «Гастрономическая поэтика С.А. Есенина и народная пищевая культура». </a:t>
            </a:r>
          </a:p>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Охарактеризуйте мотив еды, его значение и влияние на идейное содержание романа </a:t>
            </a:r>
            <a:r>
              <a:rPr lang="ru-RU" dirty="0" err="1">
                <a:latin typeface="Times New Roman" panose="02020603050405020304" pitchFamily="18" charset="0"/>
                <a:cs typeface="Times New Roman" panose="02020603050405020304" pitchFamily="18" charset="0"/>
              </a:rPr>
              <a:t>М.А.Булгакова</a:t>
            </a:r>
            <a:r>
              <a:rPr lang="ru-RU" dirty="0">
                <a:latin typeface="Times New Roman" panose="02020603050405020304" pitchFamily="18" charset="0"/>
                <a:cs typeface="Times New Roman" panose="02020603050405020304" pitchFamily="18" charset="0"/>
              </a:rPr>
              <a:t> «Мастер и Маргарита».</a:t>
            </a:r>
            <a:endParaRPr lang="ru-RU" dirty="0"/>
          </a:p>
          <a:p>
            <a:endParaRPr lang="ru-RU" dirty="0"/>
          </a:p>
        </p:txBody>
      </p:sp>
    </p:spTree>
    <p:extLst>
      <p:ext uri="{BB962C8B-B14F-4D97-AF65-F5344CB8AC3E}">
        <p14:creationId xmlns:p14="http://schemas.microsoft.com/office/powerpoint/2010/main" val="139143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DD2204-0ABB-2EF3-E928-370680A90D6E}"/>
              </a:ext>
            </a:extLst>
          </p:cNvPr>
          <p:cNvSpPr>
            <a:spLocks noGrp="1"/>
          </p:cNvSpPr>
          <p:nvPr>
            <p:ph type="title"/>
          </p:nvPr>
        </p:nvSpPr>
        <p:spPr>
          <a:xfrm>
            <a:off x="838200" y="365125"/>
            <a:ext cx="10515600" cy="597913"/>
          </a:xfrm>
        </p:spPr>
        <p:txBody>
          <a:bodyPr>
            <a:normAutofit/>
          </a:bodyPr>
          <a:lstStyle/>
          <a:p>
            <a:pPr algn="ctr"/>
            <a:r>
              <a:rPr lang="ru-RU" sz="1800" b="1" dirty="0">
                <a:latin typeface="Times New Roman" panose="02020603050405020304" pitchFamily="18" charset="0"/>
                <a:cs typeface="Times New Roman" panose="02020603050405020304" pitchFamily="18" charset="0"/>
              </a:rPr>
              <a:t>Соотнесите выдержку из текста и произведение А.П. Чехова:</a:t>
            </a:r>
          </a:p>
        </p:txBody>
      </p:sp>
      <p:sp>
        <p:nvSpPr>
          <p:cNvPr id="3" name="Объект 2">
            <a:extLst>
              <a:ext uri="{FF2B5EF4-FFF2-40B4-BE49-F238E27FC236}">
                <a16:creationId xmlns:a16="http://schemas.microsoft.com/office/drawing/2014/main" id="{E00EF812-3ACF-5483-0C22-E6A417CDDA65}"/>
              </a:ext>
            </a:extLst>
          </p:cNvPr>
          <p:cNvSpPr>
            <a:spLocks noGrp="1"/>
          </p:cNvSpPr>
          <p:nvPr>
            <p:ph sz="half" idx="1"/>
          </p:nvPr>
        </p:nvSpPr>
        <p:spPr>
          <a:xfrm>
            <a:off x="214010" y="1215957"/>
            <a:ext cx="7140102" cy="5496128"/>
          </a:xfrm>
        </p:spPr>
        <p:txBody>
          <a:bodyPr>
            <a:normAutofit/>
          </a:bodyPr>
          <a:lstStyle/>
          <a:p>
            <a:r>
              <a:rPr lang="ru-RU" sz="1400" b="1" dirty="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a:t>
            </a:r>
            <a:r>
              <a:rPr lang="ru-RU" sz="1400" b="0" i="0" dirty="0">
                <a:solidFill>
                  <a:srgbClr val="000000"/>
                </a:solidFill>
                <a:effectLst/>
                <a:latin typeface="Times New Roman" panose="02020603050405020304" pitchFamily="18" charset="0"/>
              </a:rPr>
              <a:t>«Как, однако, много подают в русских ресторанах — Пять блинов! Разве один человек может съесть так много теста?» Сосед между тем помазал блины икрой, разрезал все их на половинки и проглотил скорее, чем в пять минут…— Подай еще порцию! Да что у вас за порции такие? Подай сразу штук десять или пятнадцать! Дай балыка... семги, что ли?</a:t>
            </a:r>
          </a:p>
          <a:p>
            <a:r>
              <a:rPr lang="ru-RU" sz="1400" b="1" dirty="0">
                <a:solidFill>
                  <a:srgbClr val="000000"/>
                </a:solidFill>
                <a:latin typeface="Times New Roman" panose="02020603050405020304" pitchFamily="18" charset="0"/>
                <a:cs typeface="Times New Roman" panose="02020603050405020304" pitchFamily="18" charset="0"/>
              </a:rPr>
              <a:t>2.</a:t>
            </a:r>
            <a:r>
              <a:rPr lang="ru-RU" sz="1400" dirty="0">
                <a:solidFill>
                  <a:srgbClr val="000000"/>
                </a:solidFill>
                <a:latin typeface="Times New Roman" panose="02020603050405020304" pitchFamily="18" charset="0"/>
                <a:cs typeface="Times New Roman" panose="02020603050405020304" pitchFamily="18" charset="0"/>
              </a:rPr>
              <a:t> </a:t>
            </a:r>
            <a:r>
              <a:rPr lang="ru-RU" sz="1400" b="0" i="0" dirty="0">
                <a:solidFill>
                  <a:srgbClr val="000000"/>
                </a:solidFill>
                <a:effectLst/>
                <a:latin typeface="Times New Roman" panose="02020603050405020304" pitchFamily="18" charset="0"/>
              </a:rPr>
              <a:t>— Кулебяка должна быть аппетитная, бесстыдная, во всей своей наготе, чтоб соблазн был. Подмигнешь на нее глазом, отрежешь этакий кусище и пальцами над ней пошевелишь вот этак, от избытка чувств. Станешь ее есть, а с нее масло, как слезы, начинка жирная, сочная, с яйцами, с потрохами, с луком...</a:t>
            </a:r>
            <a:endParaRPr lang="ru-RU" sz="1400" dirty="0">
              <a:solidFill>
                <a:srgbClr val="000000"/>
              </a:solidFill>
              <a:latin typeface="Times New Roman" panose="02020603050405020304" pitchFamily="18" charset="0"/>
              <a:cs typeface="Times New Roman" panose="02020603050405020304" pitchFamily="18" charset="0"/>
            </a:endParaRPr>
          </a:p>
          <a:p>
            <a:r>
              <a:rPr lang="ru-RU" sz="1400" b="1" dirty="0">
                <a:solidFill>
                  <a:srgbClr val="000000"/>
                </a:solidFill>
                <a:latin typeface="Times New Roman" panose="02020603050405020304" pitchFamily="18" charset="0"/>
                <a:cs typeface="Times New Roman" panose="02020603050405020304" pitchFamily="18" charset="0"/>
              </a:rPr>
              <a:t>3</a:t>
            </a:r>
            <a:r>
              <a:rPr lang="ru-RU" sz="1400" dirty="0">
                <a:solidFill>
                  <a:srgbClr val="000000"/>
                </a:solidFill>
                <a:latin typeface="Times New Roman" panose="02020603050405020304" pitchFamily="18" charset="0"/>
                <a:cs typeface="Times New Roman" panose="02020603050405020304" pitchFamily="18" charset="0"/>
              </a:rPr>
              <a:t>. </a:t>
            </a:r>
            <a:r>
              <a:rPr lang="ru-RU" sz="1400" b="0" i="0" dirty="0">
                <a:solidFill>
                  <a:srgbClr val="000000"/>
                </a:solidFill>
                <a:effectLst/>
                <a:latin typeface="Times New Roman" panose="02020603050405020304" pitchFamily="18" charset="0"/>
              </a:rPr>
              <a:t>Блины были поджаристые, пористые, пухлые, как плечо купеческой дочки… Засим, как бы разжигая свой аппетит и наслаждаясь предвкушением, он медленно, с расстановкой обмазал блины икрой. Места, на которые не попала икра, он облил сметаной… Оставалось теперь только есть, не правда ли? Но нет!.. Подумав немного, он положил на блины самый жирный кусок семги, кильку и сардинку, потом уж, млея и задыхаясь, свернул оба блина в трубку…</a:t>
            </a:r>
          </a:p>
          <a:p>
            <a:pPr algn="l"/>
            <a:r>
              <a:rPr lang="ru-RU" sz="1400" b="1" dirty="0">
                <a:solidFill>
                  <a:srgbClr val="000000"/>
                </a:solidFill>
                <a:latin typeface="Times New Roman" panose="02020603050405020304" pitchFamily="18" charset="0"/>
                <a:cs typeface="Times New Roman" panose="02020603050405020304" pitchFamily="18" charset="0"/>
              </a:rPr>
              <a:t>4.</a:t>
            </a:r>
            <a:r>
              <a:rPr lang="ru-RU" sz="1400" dirty="0">
                <a:solidFill>
                  <a:srgbClr val="000000"/>
                </a:solidFill>
                <a:latin typeface="Times New Roman" panose="02020603050405020304" pitchFamily="18" charset="0"/>
                <a:cs typeface="Times New Roman" panose="02020603050405020304" pitchFamily="18" charset="0"/>
              </a:rPr>
              <a:t> </a:t>
            </a:r>
            <a:r>
              <a:rPr lang="ru-RU" sz="1400" b="0" i="0" dirty="0">
                <a:effectLst/>
                <a:latin typeface="Times New Roman" panose="02020603050405020304" pitchFamily="18" charset="0"/>
                <a:cs typeface="Times New Roman" panose="02020603050405020304" pitchFamily="18" charset="0"/>
              </a:rPr>
              <a:t>— Эти дрожжи никуда не годятся. Поди, скверный мальчишка, скажи, чтобы тебе получше дали…Мальчишка бежит и приносит новые дрожжи… За сим берётся большая черепяная банка и наливается водой, в которой распускаются дрожжи и немного муки… Когда дрожжи распустились, барыня и кухарка бледнеют, покрывают банку старой скатертью и ставят её в тёплое место.</a:t>
            </a:r>
          </a:p>
          <a:p>
            <a:r>
              <a:rPr lang="ru-RU" sz="1400" b="1" dirty="0">
                <a:latin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cs typeface="Times New Roman" panose="02020603050405020304" pitchFamily="18" charset="0"/>
              </a:rPr>
              <a:t> </a:t>
            </a:r>
            <a:r>
              <a:rPr lang="ru-RU" sz="1400" b="0" i="0" dirty="0">
                <a:solidFill>
                  <a:srgbClr val="000000"/>
                </a:solidFill>
                <a:effectLst/>
                <a:latin typeface="Times New Roman" panose="02020603050405020304" pitchFamily="18" charset="0"/>
              </a:rPr>
              <a:t>В прежнее время, лет сорок-пятьдесят назад, вишню сушили, мочили, мариновали, варенье варили, и, бывало сушеную вишню возами отправляли в Москву и в Харьков. Денег было! И сушеная вишня тогда была мягкая, сочная, сладкая, душистая... Способ тогда знали...</a:t>
            </a:r>
            <a:endParaRPr lang="ru-RU" sz="1400"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D40915A0-7090-CC7F-3A30-4179084528D7}"/>
              </a:ext>
            </a:extLst>
          </p:cNvPr>
          <p:cNvSpPr>
            <a:spLocks noGrp="1"/>
          </p:cNvSpPr>
          <p:nvPr>
            <p:ph sz="half" idx="2"/>
          </p:nvPr>
        </p:nvSpPr>
        <p:spPr>
          <a:xfrm>
            <a:off x="7266563" y="846304"/>
            <a:ext cx="4805464" cy="6011695"/>
          </a:xfrm>
        </p:spPr>
        <p:txBody>
          <a:bodyPr>
            <a:normAutofit/>
          </a:bodyPr>
          <a:lstStyle/>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«Сирена»</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Б) </a:t>
            </a:r>
            <a:r>
              <a:rPr lang="ru-RU" sz="1400" dirty="0">
                <a:latin typeface="Times New Roman" panose="02020603050405020304" pitchFamily="18" charset="0"/>
                <a:cs typeface="Times New Roman" panose="02020603050405020304" pitchFamily="18" charset="0"/>
              </a:rPr>
              <a:t>«Глупый француз</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«Вишнёвый сад»</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Г) </a:t>
            </a:r>
            <a:r>
              <a:rPr lang="ru-RU" sz="1400" dirty="0">
                <a:latin typeface="Times New Roman" panose="02020603050405020304" pitchFamily="18" charset="0"/>
                <a:cs typeface="Times New Roman" panose="02020603050405020304" pitchFamily="18" charset="0"/>
              </a:rPr>
              <a:t>«Блины»</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Д) </a:t>
            </a:r>
            <a:r>
              <a:rPr lang="ru-RU" sz="1400" dirty="0">
                <a:latin typeface="Times New Roman" panose="02020603050405020304" pitchFamily="18" charset="0"/>
                <a:cs typeface="Times New Roman" panose="02020603050405020304" pitchFamily="18" charset="0"/>
              </a:rPr>
              <a:t>«Крыжовник»</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Е) </a:t>
            </a:r>
            <a:r>
              <a:rPr lang="ru-RU" sz="1400" dirty="0">
                <a:latin typeface="Times New Roman" panose="02020603050405020304" pitchFamily="18" charset="0"/>
                <a:cs typeface="Times New Roman" panose="02020603050405020304" pitchFamily="18" charset="0"/>
              </a:rPr>
              <a:t>«О бренности»</a:t>
            </a:r>
          </a:p>
          <a:p>
            <a:endParaRPr lang="ru-RU" sz="1400" dirty="0">
              <a:latin typeface="Times New Roman" panose="02020603050405020304" pitchFamily="18" charset="0"/>
              <a:cs typeface="Times New Roman" panose="02020603050405020304" pitchFamily="18" charset="0"/>
            </a:endParaRPr>
          </a:p>
          <a:p>
            <a:r>
              <a:rPr lang="ru-RU" sz="1400" b="1" dirty="0">
                <a:latin typeface="Times New Roman" panose="02020603050405020304" pitchFamily="18" charset="0"/>
                <a:cs typeface="Times New Roman" panose="02020603050405020304" pitchFamily="18" charset="0"/>
              </a:rPr>
              <a:t>Ж) </a:t>
            </a:r>
            <a:r>
              <a:rPr lang="ru-RU" sz="1400" dirty="0">
                <a:latin typeface="Times New Roman" panose="02020603050405020304" pitchFamily="18" charset="0"/>
                <a:cs typeface="Times New Roman" panose="02020603050405020304" pitchFamily="18" charset="0"/>
              </a:rPr>
              <a:t>«Палата </a:t>
            </a:r>
            <a:r>
              <a:rPr lang="en-US" sz="1400" dirty="0">
                <a:latin typeface="Times New Roman" panose="02020603050405020304" pitchFamily="18" charset="0"/>
                <a:cs typeface="Times New Roman" panose="02020603050405020304" pitchFamily="18" charset="0"/>
              </a:rPr>
              <a:t>N</a:t>
            </a:r>
            <a:r>
              <a:rPr lang="ru-RU" sz="1400" dirty="0">
                <a:latin typeface="Times New Roman" panose="02020603050405020304" pitchFamily="18" charset="0"/>
                <a:cs typeface="Times New Roman" panose="02020603050405020304" pitchFamily="18" charset="0"/>
              </a:rPr>
              <a:t>6»</a:t>
            </a:r>
          </a:p>
        </p:txBody>
      </p:sp>
      <p:pic>
        <p:nvPicPr>
          <p:cNvPr id="5" name="Рисунок 4">
            <a:extLst>
              <a:ext uri="{FF2B5EF4-FFF2-40B4-BE49-F238E27FC236}">
                <a16:creationId xmlns:a16="http://schemas.microsoft.com/office/drawing/2014/main" id="{F1ED9A9B-EA5B-66AC-FFCC-B8265AC8BE5C}"/>
              </a:ext>
            </a:extLst>
          </p:cNvPr>
          <p:cNvPicPr>
            <a:picLocks noChangeAspect="1"/>
          </p:cNvPicPr>
          <p:nvPr/>
        </p:nvPicPr>
        <p:blipFill>
          <a:blip r:embed="rId2"/>
          <a:stretch>
            <a:fillRect/>
          </a:stretch>
        </p:blipFill>
        <p:spPr>
          <a:xfrm>
            <a:off x="9328826" y="963039"/>
            <a:ext cx="2558375" cy="2743200"/>
          </a:xfrm>
          <a:prstGeom prst="rect">
            <a:avLst/>
          </a:prstGeom>
        </p:spPr>
      </p:pic>
      <p:pic>
        <p:nvPicPr>
          <p:cNvPr id="6" name="Рисунок 5">
            <a:extLst>
              <a:ext uri="{FF2B5EF4-FFF2-40B4-BE49-F238E27FC236}">
                <a16:creationId xmlns:a16="http://schemas.microsoft.com/office/drawing/2014/main" id="{C478904A-D1B6-A83B-3B98-31E671231B77}"/>
              </a:ext>
            </a:extLst>
          </p:cNvPr>
          <p:cNvPicPr>
            <a:picLocks noChangeAspect="1"/>
          </p:cNvPicPr>
          <p:nvPr/>
        </p:nvPicPr>
        <p:blipFill>
          <a:blip r:embed="rId3"/>
          <a:stretch>
            <a:fillRect/>
          </a:stretch>
        </p:blipFill>
        <p:spPr>
          <a:xfrm>
            <a:off x="9052727" y="4105326"/>
            <a:ext cx="3139273" cy="2353586"/>
          </a:xfrm>
          <a:prstGeom prst="rect">
            <a:avLst/>
          </a:prstGeom>
        </p:spPr>
      </p:pic>
    </p:spTree>
    <p:extLst>
      <p:ext uri="{BB962C8B-B14F-4D97-AF65-F5344CB8AC3E}">
        <p14:creationId xmlns:p14="http://schemas.microsoft.com/office/powerpoint/2010/main" val="282914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8A50F3-A211-C7F5-C10A-947374EA9085}"/>
              </a:ext>
            </a:extLst>
          </p:cNvPr>
          <p:cNvSpPr>
            <a:spLocks noGrp="1"/>
          </p:cNvSpPr>
          <p:nvPr>
            <p:ph type="title"/>
          </p:nvPr>
        </p:nvSpPr>
        <p:spPr>
          <a:xfrm>
            <a:off x="838200" y="365125"/>
            <a:ext cx="10515600" cy="559003"/>
          </a:xfrm>
        </p:spPr>
        <p:txBody>
          <a:bodyPr>
            <a:normAutofit/>
          </a:bodyPr>
          <a:lstStyle/>
          <a:p>
            <a:pPr algn="ctr"/>
            <a:r>
              <a:rPr lang="ru-RU" sz="1600" b="1" dirty="0">
                <a:latin typeface="Times New Roman" panose="02020603050405020304" pitchFamily="18" charset="0"/>
                <a:cs typeface="Times New Roman" panose="02020603050405020304" pitchFamily="18" charset="0"/>
              </a:rPr>
              <a:t>В строках стихотворений </a:t>
            </a:r>
            <a:r>
              <a:rPr lang="ru-RU" sz="1600" b="1">
                <a:latin typeface="Times New Roman" panose="02020603050405020304" pitchFamily="18" charset="0"/>
                <a:cs typeface="Times New Roman" panose="02020603050405020304" pitchFamily="18" charset="0"/>
              </a:rPr>
              <a:t>С.А.Есенина</a:t>
            </a:r>
            <a:r>
              <a:rPr lang="ru-RU" sz="1600" b="1" dirty="0">
                <a:latin typeface="Times New Roman" panose="02020603050405020304" pitchFamily="18" charset="0"/>
                <a:cs typeface="Times New Roman" panose="02020603050405020304" pitchFamily="18" charset="0"/>
              </a:rPr>
              <a:t> найдите образы еды, выступающие в роли средств художественной выразительности. Обозначьте их.</a:t>
            </a:r>
          </a:p>
        </p:txBody>
      </p:sp>
      <p:sp>
        <p:nvSpPr>
          <p:cNvPr id="3" name="Объект 2">
            <a:extLst>
              <a:ext uri="{FF2B5EF4-FFF2-40B4-BE49-F238E27FC236}">
                <a16:creationId xmlns:a16="http://schemas.microsoft.com/office/drawing/2014/main" id="{57090C75-E69A-1F31-7E3F-A66637118421}"/>
              </a:ext>
            </a:extLst>
          </p:cNvPr>
          <p:cNvSpPr>
            <a:spLocks noGrp="1"/>
          </p:cNvSpPr>
          <p:nvPr>
            <p:ph sz="half" idx="1"/>
          </p:nvPr>
        </p:nvSpPr>
        <p:spPr>
          <a:xfrm>
            <a:off x="838200" y="1298980"/>
            <a:ext cx="4405009" cy="5442288"/>
          </a:xfrm>
        </p:spPr>
        <p:txBody>
          <a:bodyPr>
            <a:noAutofit/>
          </a:bodyPr>
          <a:lstStyle/>
          <a:p>
            <a:r>
              <a:rPr lang="ru-RU" sz="1400" b="1" dirty="0">
                <a:latin typeface="Times New Roman" panose="02020603050405020304" pitchFamily="18" charset="0"/>
                <a:cs typeface="Times New Roman" panose="02020603050405020304" pitchFamily="18" charset="0"/>
              </a:rPr>
              <a:t>1. </a:t>
            </a:r>
            <a:r>
              <a:rPr lang="ru-RU" sz="1400" b="0" i="0" dirty="0">
                <a:solidFill>
                  <a:srgbClr val="303030"/>
                </a:solidFill>
                <a:effectLst/>
                <a:latin typeface="Times New Roman" panose="02020603050405020304" pitchFamily="18" charset="0"/>
                <a:cs typeface="Times New Roman" panose="02020603050405020304" pitchFamily="18" charset="0"/>
              </a:rPr>
              <a:t>За </a:t>
            </a:r>
            <a:r>
              <a:rPr lang="ru-RU" sz="1400" b="0" i="0" dirty="0">
                <a:effectLst/>
                <a:latin typeface="Times New Roman" panose="02020603050405020304" pitchFamily="18" charset="0"/>
                <a:cs typeface="Times New Roman" panose="02020603050405020304" pitchFamily="18" charset="0"/>
              </a:rPr>
              <a:t>перепаханною нивой                                </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Малиновая лебеда.</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На ветке облака, как слива,</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Златится спелая звезда.</a:t>
            </a:r>
          </a:p>
          <a:p>
            <a:pPr marL="0" indent="0">
              <a:buNone/>
            </a:pPr>
            <a:endParaRPr lang="ru-RU" sz="1400" dirty="0">
              <a:solidFill>
                <a:srgbClr val="303030"/>
              </a:solidFill>
              <a:latin typeface="Times New Roman" panose="02020603050405020304" pitchFamily="18" charset="0"/>
              <a:cs typeface="Times New Roman" panose="02020603050405020304" pitchFamily="18" charset="0"/>
            </a:endParaRPr>
          </a:p>
          <a:p>
            <a:r>
              <a:rPr lang="ru-RU" sz="1400" b="1" dirty="0">
                <a:solidFill>
                  <a:srgbClr val="303030"/>
                </a:solidFill>
                <a:latin typeface="Times New Roman" panose="02020603050405020304" pitchFamily="18" charset="0"/>
                <a:cs typeface="Times New Roman" panose="02020603050405020304" pitchFamily="18" charset="0"/>
              </a:rPr>
              <a:t> 2. </a:t>
            </a:r>
            <a:r>
              <a:rPr lang="ru-RU" sz="1400" b="0" i="0" dirty="0">
                <a:solidFill>
                  <a:srgbClr val="303030"/>
                </a:solidFill>
                <a:effectLst/>
                <a:latin typeface="Times New Roman" panose="02020603050405020304" pitchFamily="18" charset="0"/>
                <a:cs typeface="Times New Roman" panose="02020603050405020304" pitchFamily="18" charset="0"/>
              </a:rPr>
              <a:t>Тихо. От хлебного духа</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Снится кому-то апрель.</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Кашляет бабка-старуха,</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Грудью </a:t>
            </a:r>
            <a:r>
              <a:rPr lang="ru-RU" sz="1400" b="0" i="0" dirty="0" err="1">
                <a:solidFill>
                  <a:srgbClr val="303030"/>
                </a:solidFill>
                <a:effectLst/>
                <a:latin typeface="Times New Roman" panose="02020603050405020304" pitchFamily="18" charset="0"/>
                <a:cs typeface="Times New Roman" panose="02020603050405020304" pitchFamily="18" charset="0"/>
              </a:rPr>
              <a:t>склонясь</a:t>
            </a:r>
            <a:r>
              <a:rPr lang="ru-RU" sz="1400" b="0" i="0" dirty="0">
                <a:solidFill>
                  <a:srgbClr val="303030"/>
                </a:solidFill>
                <a:effectLst/>
                <a:latin typeface="Times New Roman" panose="02020603050405020304" pitchFamily="18" charset="0"/>
                <a:cs typeface="Times New Roman" panose="02020603050405020304" pitchFamily="18" charset="0"/>
              </a:rPr>
              <a:t> на кудель.</a:t>
            </a:r>
          </a:p>
          <a:p>
            <a:endParaRPr lang="ru-RU" sz="1400" dirty="0">
              <a:solidFill>
                <a:srgbClr val="303030"/>
              </a:solidFill>
              <a:latin typeface="Times New Roman" panose="02020603050405020304" pitchFamily="18" charset="0"/>
              <a:cs typeface="Times New Roman" panose="02020603050405020304" pitchFamily="18" charset="0"/>
            </a:endParaRPr>
          </a:p>
          <a:p>
            <a:r>
              <a:rPr lang="ru-RU" sz="1400" b="1" dirty="0">
                <a:solidFill>
                  <a:srgbClr val="303030"/>
                </a:solidFill>
                <a:latin typeface="Times New Roman" panose="02020603050405020304" pitchFamily="18" charset="0"/>
                <a:cs typeface="Times New Roman" panose="02020603050405020304" pitchFamily="18" charset="0"/>
              </a:rPr>
              <a:t>3. </a:t>
            </a:r>
            <a:r>
              <a:rPr lang="ru-RU" sz="1400" b="0" i="0" dirty="0">
                <a:solidFill>
                  <a:srgbClr val="303030"/>
                </a:solidFill>
                <a:effectLst/>
                <a:latin typeface="Times New Roman" panose="02020603050405020304" pitchFamily="18" charset="0"/>
                <a:cs typeface="Times New Roman" panose="02020603050405020304" pitchFamily="18" charset="0"/>
              </a:rPr>
              <a:t>Снег, словно мед ноздреватый,</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Лег под прямой частокол.</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Лижет теленок горбатый</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Вечера красный подол.</a:t>
            </a:r>
          </a:p>
          <a:p>
            <a:endParaRPr lang="ru-RU" sz="1400" dirty="0">
              <a:solidFill>
                <a:srgbClr val="303030"/>
              </a:solidFill>
              <a:latin typeface="Times New Roman" panose="02020603050405020304" pitchFamily="18" charset="0"/>
              <a:cs typeface="Times New Roman" panose="02020603050405020304" pitchFamily="18" charset="0"/>
            </a:endParaRPr>
          </a:p>
          <a:p>
            <a:r>
              <a:rPr lang="ru-RU" sz="1400" b="1" dirty="0">
                <a:solidFill>
                  <a:srgbClr val="303030"/>
                </a:solidFill>
                <a:latin typeface="Times New Roman" panose="02020603050405020304" pitchFamily="18" charset="0"/>
                <a:cs typeface="Times New Roman" panose="02020603050405020304" pitchFamily="18" charset="0"/>
              </a:rPr>
              <a:t>4. </a:t>
            </a:r>
            <a:r>
              <a:rPr lang="ru-RU" sz="1400" dirty="0">
                <a:effectLst/>
                <a:latin typeface="Times New Roman" panose="02020603050405020304" pitchFamily="18" charset="0"/>
                <a:cs typeface="Times New Roman" panose="02020603050405020304" pitchFamily="18" charset="0"/>
              </a:rPr>
              <a:t>Небо сметаной обмазано,</a:t>
            </a:r>
            <a:br>
              <a:rPr lang="ru-RU" sz="1400" dirty="0">
                <a:latin typeface="Times New Roman" panose="02020603050405020304" pitchFamily="18" charset="0"/>
                <a:cs typeface="Times New Roman" panose="02020603050405020304" pitchFamily="18" charset="0"/>
              </a:rPr>
            </a:br>
            <a:r>
              <a:rPr lang="ru-RU" sz="1400" dirty="0">
                <a:effectLst/>
                <a:latin typeface="Times New Roman" panose="02020603050405020304" pitchFamily="18" charset="0"/>
                <a:cs typeface="Times New Roman" panose="02020603050405020304" pitchFamily="18" charset="0"/>
              </a:rPr>
              <a:t>Месяц как сырный кусок.</a:t>
            </a:r>
            <a:br>
              <a:rPr lang="ru-RU" sz="1400" dirty="0">
                <a:latin typeface="Times New Roman" panose="02020603050405020304" pitchFamily="18" charset="0"/>
                <a:cs typeface="Times New Roman" panose="02020603050405020304" pitchFamily="18" charset="0"/>
              </a:rPr>
            </a:br>
            <a:r>
              <a:rPr lang="ru-RU" sz="1400" dirty="0">
                <a:effectLst/>
                <a:latin typeface="Times New Roman" panose="02020603050405020304" pitchFamily="18" charset="0"/>
                <a:cs typeface="Times New Roman" panose="02020603050405020304" pitchFamily="18" charset="0"/>
              </a:rPr>
              <a:t>Только не с </a:t>
            </a:r>
            <a:r>
              <a:rPr lang="ru-RU" sz="1400" dirty="0" err="1">
                <a:effectLst/>
                <a:latin typeface="Times New Roman" panose="02020603050405020304" pitchFamily="18" charset="0"/>
                <a:cs typeface="Times New Roman" panose="02020603050405020304" pitchFamily="18" charset="0"/>
              </a:rPr>
              <a:t>пищею</a:t>
            </a:r>
            <a:r>
              <a:rPr lang="ru-RU" sz="1400" dirty="0">
                <a:effectLst/>
                <a:latin typeface="Times New Roman" panose="02020603050405020304" pitchFamily="18" charset="0"/>
                <a:cs typeface="Times New Roman" panose="02020603050405020304" pitchFamily="18" charset="0"/>
              </a:rPr>
              <a:t> связано</a:t>
            </a:r>
            <a:br>
              <a:rPr lang="ru-RU" sz="1400" dirty="0">
                <a:latin typeface="Times New Roman" panose="02020603050405020304" pitchFamily="18" charset="0"/>
                <a:cs typeface="Times New Roman" panose="02020603050405020304" pitchFamily="18" charset="0"/>
              </a:rPr>
            </a:br>
            <a:r>
              <a:rPr lang="ru-RU" sz="1400" b="0" i="0" dirty="0">
                <a:solidFill>
                  <a:srgbClr val="000000"/>
                </a:solidFill>
                <a:effectLst/>
                <a:latin typeface="Times New Roman" panose="02020603050405020304" pitchFamily="18" charset="0"/>
                <a:cs typeface="Times New Roman" panose="02020603050405020304" pitchFamily="18" charset="0"/>
              </a:rPr>
              <a:t>Сердце, больной уголок.</a:t>
            </a:r>
            <a:br>
              <a:rPr lang="ru-RU" sz="1400" dirty="0">
                <a:effectLst/>
                <a:latin typeface="Times New Roman" panose="02020603050405020304" pitchFamily="18" charset="0"/>
                <a:cs typeface="Times New Roman" panose="02020603050405020304" pitchFamily="18" charset="0"/>
              </a:rPr>
            </a:br>
            <a:endParaRPr lang="ru-RU" sz="1400" dirty="0">
              <a:effectLst/>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C2603082-8C9A-F14E-9E48-AAE1E07D4E33}"/>
              </a:ext>
            </a:extLst>
          </p:cNvPr>
          <p:cNvSpPr>
            <a:spLocks noGrp="1"/>
          </p:cNvSpPr>
          <p:nvPr>
            <p:ph sz="half" idx="2"/>
          </p:nvPr>
        </p:nvSpPr>
        <p:spPr>
          <a:xfrm>
            <a:off x="4503906" y="1298980"/>
            <a:ext cx="7402749" cy="519389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a:t>
            </a: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аждый труд благослови, удача!</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Рыбаку — чтоб с рыбой невода,</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Пахарю — чтоб плуг его и кляча</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Доставали хлеба на года.</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6. </a:t>
            </a: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И, из мелева заквашивая тесто,</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Выпекают груды вкусных яств...</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Вот тогда-то входит яд белесый</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В жбан желудка яйца злобы класть.</a:t>
            </a:r>
          </a:p>
          <a:p>
            <a:pPr marL="0" marR="0" lvl="0" indent="0" algn="l" defTabSz="914400" rtl="0" eaLnBrk="1" fontAlgn="auto" latinLnBrk="0" hangingPunct="1">
              <a:lnSpc>
                <a:spcPct val="90000"/>
              </a:lnSpc>
              <a:spcBef>
                <a:spcPts val="1000"/>
              </a:spcBef>
              <a:spcAft>
                <a:spcPts val="0"/>
              </a:spcAft>
              <a:buClrTx/>
              <a:buSzTx/>
              <a:buNone/>
              <a:tabLst/>
              <a:defRPr/>
            </a:pPr>
            <a:endParaRPr lang="ru-RU" sz="1400" dirty="0">
              <a:solidFill>
                <a:srgbClr val="30303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7. </a:t>
            </a: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На плетнях висят баранки,</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Хлебной брагой льет теплынь.</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Солнца струганые дранки</a:t>
            </a:r>
            <a:b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ru-RU" sz="1400" b="0"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Загораживают синь.</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ru-RU" sz="1400" dirty="0">
              <a:solidFill>
                <a:srgbClr val="30303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1" i="0" u="none" strike="noStrike" kern="1200" cap="none" spc="0" normalizeH="0" baseline="0" noProof="0" dirty="0">
                <a:ln>
                  <a:noFill/>
                </a:ln>
                <a:solidFill>
                  <a:srgbClr val="303030"/>
                </a:solidFill>
                <a:effectLst/>
                <a:uLnTx/>
                <a:uFillTx/>
                <a:latin typeface="Times New Roman" panose="02020603050405020304" pitchFamily="18" charset="0"/>
                <a:ea typeface="+mn-ea"/>
                <a:cs typeface="Times New Roman" panose="02020603050405020304" pitchFamily="18" charset="0"/>
              </a:rPr>
              <a:t>8</a:t>
            </a:r>
            <a:r>
              <a:rPr kumimoji="0" lang="ru-RU" sz="1400" b="1" i="0" u="none" strike="noStrike" kern="1200" cap="none" spc="0" normalizeH="0" baseline="0" noProof="0" dirty="0">
                <a:ln>
                  <a:noFill/>
                </a:ln>
                <a:solidFill>
                  <a:srgbClr val="303030"/>
                </a:solidFill>
                <a:effectLst/>
                <a:uLnTx/>
                <a:uFillTx/>
                <a:latin typeface="Times New Roman" panose="02020603050405020304" pitchFamily="18" charset="0"/>
                <a:cs typeface="Times New Roman" panose="02020603050405020304" pitchFamily="18" charset="0"/>
              </a:rPr>
              <a:t>. </a:t>
            </a:r>
            <a:r>
              <a:rPr lang="ru-RU" sz="1400" b="0" i="0" dirty="0">
                <a:solidFill>
                  <a:srgbClr val="303030"/>
                </a:solidFill>
                <a:effectLst/>
                <a:latin typeface="Times New Roman" panose="02020603050405020304" pitchFamily="18" charset="0"/>
                <a:cs typeface="Times New Roman" panose="02020603050405020304" pitchFamily="18" charset="0"/>
              </a:rPr>
              <a:t>Наша вера не погасла,</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Святы песни и псалмы.</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Льется солнечное масло</a:t>
            </a:r>
            <a:br>
              <a:rPr lang="ru-RU" sz="1400" dirty="0">
                <a:latin typeface="Times New Roman" panose="02020603050405020304" pitchFamily="18" charset="0"/>
                <a:cs typeface="Times New Roman" panose="02020603050405020304" pitchFamily="18" charset="0"/>
              </a:rPr>
            </a:br>
            <a:r>
              <a:rPr lang="ru-RU" sz="1400" b="0" i="0" dirty="0">
                <a:solidFill>
                  <a:srgbClr val="303030"/>
                </a:solidFill>
                <a:effectLst/>
                <a:latin typeface="Times New Roman" panose="02020603050405020304" pitchFamily="18" charset="0"/>
                <a:cs typeface="Times New Roman" panose="02020603050405020304" pitchFamily="18" charset="0"/>
              </a:rPr>
              <a:t>На зеленые холмы.</a:t>
            </a:r>
            <a:endParaRPr kumimoji="0" lang="ru-RU" sz="1400" b="1" i="0" u="none" strike="noStrike" kern="1200" cap="none" spc="0" normalizeH="0" baseline="0" noProof="0" dirty="0">
              <a:ln>
                <a:noFill/>
              </a:ln>
              <a:solidFill>
                <a:srgbClr val="30303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E66548B6-9A45-D963-901A-F77424FCCF7D}"/>
              </a:ext>
            </a:extLst>
          </p:cNvPr>
          <p:cNvPicPr>
            <a:picLocks noChangeAspect="1"/>
          </p:cNvPicPr>
          <p:nvPr/>
        </p:nvPicPr>
        <p:blipFill>
          <a:blip r:embed="rId2"/>
          <a:stretch>
            <a:fillRect/>
          </a:stretch>
        </p:blipFill>
        <p:spPr>
          <a:xfrm>
            <a:off x="7675123" y="1682885"/>
            <a:ext cx="3678677" cy="3876135"/>
          </a:xfrm>
          <a:prstGeom prst="rect">
            <a:avLst/>
          </a:prstGeom>
        </p:spPr>
      </p:pic>
    </p:spTree>
    <p:extLst>
      <p:ext uri="{BB962C8B-B14F-4D97-AF65-F5344CB8AC3E}">
        <p14:creationId xmlns:p14="http://schemas.microsoft.com/office/powerpoint/2010/main" val="167843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23E1AA6-C8D6-4FBA-A08E-D1D9AADA5A85}"/>
              </a:ext>
            </a:extLst>
          </p:cNvPr>
          <p:cNvSpPr>
            <a:spLocks noGrp="1"/>
          </p:cNvSpPr>
          <p:nvPr>
            <p:ph type="title"/>
          </p:nvPr>
        </p:nvSpPr>
        <p:spPr>
          <a:xfrm>
            <a:off x="659958" y="365125"/>
            <a:ext cx="11120916" cy="652641"/>
          </a:xfrm>
        </p:spPr>
        <p:txBody>
          <a:bodyPr>
            <a:noAutofit/>
          </a:bodyPr>
          <a:lstStyle/>
          <a:p>
            <a:r>
              <a:rPr lang="ru-RU" sz="1800" b="1" dirty="0">
                <a:latin typeface="Times New Roman" panose="02020603050405020304" pitchFamily="18" charset="0"/>
                <a:cs typeface="Times New Roman" panose="02020603050405020304" pitchFamily="18" charset="0"/>
              </a:rPr>
              <a:t>Кулинарный тест по роману «Мастер и Маргарита» (профессионально - ориентированное содержание)</a:t>
            </a:r>
            <a:br>
              <a:rPr lang="ru-RU" sz="1800" b="1" dirty="0">
                <a:latin typeface="Times New Roman" panose="02020603050405020304" pitchFamily="18" charset="0"/>
                <a:cs typeface="Times New Roman" panose="02020603050405020304" pitchFamily="18" charset="0"/>
              </a:rPr>
            </a:br>
            <a:endParaRPr lang="ru-RU" sz="1800" b="1"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56B1DB77-FF66-4F21-A966-FE2DFA43BCE2}"/>
              </a:ext>
            </a:extLst>
          </p:cNvPr>
          <p:cNvSpPr>
            <a:spLocks noGrp="1"/>
          </p:cNvSpPr>
          <p:nvPr>
            <p:ph idx="1"/>
          </p:nvPr>
        </p:nvSpPr>
        <p:spPr>
          <a:xfrm>
            <a:off x="411126" y="1017766"/>
            <a:ext cx="11120916" cy="5680746"/>
          </a:xfrm>
        </p:spPr>
        <p:txBody>
          <a:bodyPr>
            <a:normAutofit fontScale="25000" lnSpcReduction="20000"/>
          </a:bodyPr>
          <a:lstStyle/>
          <a:p>
            <a:pPr marL="0" indent="0">
              <a:lnSpc>
                <a:spcPct val="120000"/>
              </a:lnSpc>
              <a:buNone/>
            </a:pPr>
            <a:r>
              <a:rPr lang="ru-RU" sz="7200" b="1" dirty="0">
                <a:latin typeface="Times New Roman" panose="02020603050405020304" pitchFamily="18" charset="0"/>
                <a:cs typeface="Times New Roman" panose="02020603050405020304" pitchFamily="18" charset="0"/>
              </a:rPr>
              <a:t>1. </a:t>
            </a:r>
            <a:r>
              <a:rPr lang="ru-RU" sz="7200" dirty="0">
                <a:latin typeface="Times New Roman" panose="02020603050405020304" pitchFamily="18" charset="0"/>
                <a:cs typeface="Times New Roman" panose="02020603050405020304" pitchFamily="18" charset="0"/>
              </a:rPr>
              <a:t>Что вкуснее всего на свете: </a:t>
            </a:r>
            <a:r>
              <a:rPr lang="ru-RU" sz="7200" i="1" dirty="0">
                <a:latin typeface="Times New Roman" panose="02020603050405020304" pitchFamily="18" charset="0"/>
                <a:cs typeface="Times New Roman" panose="02020603050405020304" pitchFamily="18" charset="0"/>
              </a:rPr>
              <a:t>"Пелагея Антоновна внесла дымящуюся кастрюлю, при одном взгляде на которую сразу можно было догадаться, что в ней, в гуще огненного борща, находится то, чего вкуснее нет в мире,– ____"?                                                                                                                                                                               </a:t>
            </a:r>
            <a:r>
              <a:rPr lang="ru-RU" sz="7200" dirty="0">
                <a:latin typeface="Times New Roman" panose="02020603050405020304" pitchFamily="18" charset="0"/>
                <a:cs typeface="Times New Roman" panose="02020603050405020304" pitchFamily="18" charset="0"/>
              </a:rPr>
              <a:t>А) сало Б) мозговая часть В) перчик</a:t>
            </a:r>
          </a:p>
          <a:p>
            <a:pPr marL="0" indent="0">
              <a:buNone/>
            </a:pPr>
            <a:endParaRPr lang="ru-RU" sz="7200" dirty="0">
              <a:latin typeface="Times New Roman" panose="02020603050405020304" pitchFamily="18" charset="0"/>
              <a:cs typeface="Times New Roman" panose="02020603050405020304" pitchFamily="18" charset="0"/>
            </a:endParaRPr>
          </a:p>
          <a:p>
            <a:pPr marL="0" indent="0">
              <a:buNone/>
            </a:pPr>
            <a:r>
              <a:rPr lang="ru-RU" sz="7200" b="1" dirty="0">
                <a:latin typeface="Times New Roman" panose="02020603050405020304" pitchFamily="18" charset="0"/>
                <a:cs typeface="Times New Roman" panose="02020603050405020304" pitchFamily="18" charset="0"/>
              </a:rPr>
              <a:t>2. </a:t>
            </a:r>
            <a:r>
              <a:rPr lang="ru-RU" sz="7200" dirty="0">
                <a:latin typeface="Times New Roman" panose="02020603050405020304" pitchFamily="18" charset="0"/>
                <a:cs typeface="Times New Roman" panose="02020603050405020304" pitchFamily="18" charset="0"/>
              </a:rPr>
              <a:t>Что в буфете Варьете было зеленого цвета, а не полагающегося ему белого?</a:t>
            </a:r>
          </a:p>
          <a:p>
            <a:pPr marL="0" indent="0">
              <a:buNone/>
            </a:pPr>
            <a:r>
              <a:rPr lang="ru-RU" sz="7200" dirty="0">
                <a:latin typeface="Times New Roman" panose="02020603050405020304" pitchFamily="18" charset="0"/>
                <a:cs typeface="Times New Roman" panose="02020603050405020304" pitchFamily="18" charset="0"/>
              </a:rPr>
              <a:t>А) брынза Б) творог В) йогурт</a:t>
            </a:r>
          </a:p>
          <a:p>
            <a:pPr marL="0" indent="0">
              <a:buNone/>
            </a:pPr>
            <a:endParaRPr lang="ru-RU" sz="7200" dirty="0">
              <a:latin typeface="Times New Roman" panose="02020603050405020304" pitchFamily="18" charset="0"/>
              <a:cs typeface="Times New Roman" panose="02020603050405020304" pitchFamily="18" charset="0"/>
            </a:endParaRPr>
          </a:p>
          <a:p>
            <a:pPr marL="0" indent="0">
              <a:lnSpc>
                <a:spcPct val="120000"/>
              </a:lnSpc>
              <a:buNone/>
            </a:pPr>
            <a:r>
              <a:rPr lang="ru-RU" sz="7200" b="1" dirty="0">
                <a:latin typeface="Times New Roman" panose="02020603050405020304" pitchFamily="18" charset="0"/>
                <a:cs typeface="Times New Roman" panose="02020603050405020304" pitchFamily="18" charset="0"/>
              </a:rPr>
              <a:t>3. </a:t>
            </a:r>
            <a:r>
              <a:rPr lang="ru-RU" sz="7200" dirty="0">
                <a:latin typeface="Times New Roman" panose="02020603050405020304" pitchFamily="18" charset="0"/>
                <a:cs typeface="Times New Roman" panose="02020603050405020304" pitchFamily="18" charset="0"/>
              </a:rPr>
              <a:t>Какой, по мнению Воланда, должна быть свежесть? А) первая Б) единственная                                                                                                            </a:t>
            </a:r>
          </a:p>
          <a:p>
            <a:pPr marL="0" indent="0">
              <a:buNone/>
            </a:pPr>
            <a:endParaRPr lang="ru-RU" sz="7200" dirty="0">
              <a:latin typeface="Times New Roman" panose="02020603050405020304" pitchFamily="18" charset="0"/>
              <a:cs typeface="Times New Roman" panose="02020603050405020304" pitchFamily="18" charset="0"/>
            </a:endParaRPr>
          </a:p>
          <a:p>
            <a:pPr marL="0" indent="0">
              <a:lnSpc>
                <a:spcPct val="120000"/>
              </a:lnSpc>
              <a:buNone/>
            </a:pPr>
            <a:r>
              <a:rPr lang="ru-RU" sz="7200" b="1" dirty="0">
                <a:latin typeface="Times New Roman" panose="02020603050405020304" pitchFamily="18" charset="0"/>
                <a:cs typeface="Times New Roman" panose="02020603050405020304" pitchFamily="18" charset="0"/>
              </a:rPr>
              <a:t>4. </a:t>
            </a:r>
            <a:r>
              <a:rPr lang="ru-RU" sz="7200" dirty="0">
                <a:latin typeface="Times New Roman" panose="02020603050405020304" pitchFamily="18" charset="0"/>
                <a:cs typeface="Times New Roman" panose="02020603050405020304" pitchFamily="18" charset="0"/>
              </a:rPr>
              <a:t>Что сделал Бегемот с ананасом: </a:t>
            </a:r>
            <a:r>
              <a:rPr lang="ru-RU" sz="7200" i="1" dirty="0">
                <a:latin typeface="Times New Roman" panose="02020603050405020304" pitchFamily="18" charset="0"/>
                <a:cs typeface="Times New Roman" panose="02020603050405020304" pitchFamily="18" charset="0"/>
              </a:rPr>
              <a:t>"Бегемот отрезал кусок ананаса, ___ съел и после этого так залихватски тяпнул вторую стопку спирта, что все зааплодировали»                                                                                                                </a:t>
            </a:r>
            <a:r>
              <a:rPr lang="ru-RU" sz="7200" dirty="0">
                <a:latin typeface="Times New Roman" panose="02020603050405020304" pitchFamily="18" charset="0"/>
                <a:cs typeface="Times New Roman" panose="02020603050405020304" pitchFamily="18" charset="0"/>
              </a:rPr>
              <a:t>А) посыпал ванильным сахаром Б) посыпал сахаром и корицей В) посолил его, поперчил</a:t>
            </a:r>
          </a:p>
          <a:p>
            <a:pPr marL="0" indent="0">
              <a:buNone/>
            </a:pPr>
            <a:endParaRPr lang="ru-RU" sz="7200" dirty="0">
              <a:latin typeface="Times New Roman" panose="02020603050405020304" pitchFamily="18" charset="0"/>
              <a:cs typeface="Times New Roman" panose="02020603050405020304" pitchFamily="18" charset="0"/>
            </a:endParaRPr>
          </a:p>
          <a:p>
            <a:pPr marL="0" indent="0">
              <a:lnSpc>
                <a:spcPct val="120000"/>
              </a:lnSpc>
              <a:buNone/>
            </a:pPr>
            <a:r>
              <a:rPr lang="ru-RU" sz="7200" b="1" dirty="0">
                <a:latin typeface="Times New Roman" panose="02020603050405020304" pitchFamily="18" charset="0"/>
                <a:cs typeface="Times New Roman" panose="02020603050405020304" pitchFamily="18" charset="0"/>
              </a:rPr>
              <a:t>5. </a:t>
            </a:r>
            <a:r>
              <a:rPr lang="ru-RU" sz="7200" dirty="0">
                <a:latin typeface="Times New Roman" panose="02020603050405020304" pitchFamily="18" charset="0"/>
                <a:cs typeface="Times New Roman" panose="02020603050405020304" pitchFamily="18" charset="0"/>
              </a:rPr>
              <a:t>Вставьте пропущенное: </a:t>
            </a:r>
            <a:r>
              <a:rPr lang="ru-RU" sz="7200" i="1" dirty="0">
                <a:latin typeface="Times New Roman" panose="02020603050405020304" pitchFamily="18" charset="0"/>
                <a:cs typeface="Times New Roman" panose="02020603050405020304" pitchFamily="18" charset="0"/>
              </a:rPr>
              <a:t>"Тут в багровом свете от камина блеснула перед буфетчиком шпага, и Азазелло выложил на золотую тарелку шипящий кусок мяса, полил его ____ и подал буфетчику золотую двузубую вилку.»                                                                                                                                                                                                     </a:t>
            </a:r>
            <a:r>
              <a:rPr lang="ru-RU" sz="7200" dirty="0">
                <a:latin typeface="Times New Roman" panose="02020603050405020304" pitchFamily="18" charset="0"/>
                <a:cs typeface="Times New Roman" panose="02020603050405020304" pitchFamily="18" charset="0"/>
              </a:rPr>
              <a:t>А) лимонным соком Б) томатным соусом В) перечным соусом </a:t>
            </a:r>
          </a:p>
          <a:p>
            <a:pPr marL="0" indent="0">
              <a:buNone/>
            </a:pPr>
            <a:endParaRPr lang="ru-RU" sz="72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55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EAFA8-A4A0-0DDF-84B1-6F0232BBAC02}"/>
              </a:ext>
            </a:extLst>
          </p:cNvPr>
          <p:cNvSpPr>
            <a:spLocks noGrp="1"/>
          </p:cNvSpPr>
          <p:nvPr>
            <p:ph type="title"/>
          </p:nvPr>
        </p:nvSpPr>
        <p:spPr>
          <a:xfrm>
            <a:off x="838200" y="170673"/>
            <a:ext cx="10515600" cy="374076"/>
          </a:xfrm>
        </p:spPr>
        <p:txBody>
          <a:bodyPr>
            <a:normAutofit/>
          </a:bodyPr>
          <a:lstStyle/>
          <a:p>
            <a:pPr algn="ctr"/>
            <a:r>
              <a:rPr lang="ru-RU" sz="1800" b="1" dirty="0">
                <a:latin typeface="Times New Roman" panose="02020603050405020304" pitchFamily="18" charset="0"/>
                <a:cs typeface="Times New Roman" panose="02020603050405020304" pitchFamily="18" charset="0"/>
              </a:rPr>
              <a:t>Соотнесите писателя и его любимое кушанье.</a:t>
            </a:r>
          </a:p>
        </p:txBody>
      </p:sp>
      <p:sp>
        <p:nvSpPr>
          <p:cNvPr id="3" name="Объект 2">
            <a:extLst>
              <a:ext uri="{FF2B5EF4-FFF2-40B4-BE49-F238E27FC236}">
                <a16:creationId xmlns:a16="http://schemas.microsoft.com/office/drawing/2014/main" id="{57154011-71CE-947D-4167-6483DD8BD2A7}"/>
              </a:ext>
            </a:extLst>
          </p:cNvPr>
          <p:cNvSpPr>
            <a:spLocks noGrp="1"/>
          </p:cNvSpPr>
          <p:nvPr>
            <p:ph sz="half" idx="1"/>
          </p:nvPr>
        </p:nvSpPr>
        <p:spPr>
          <a:xfrm>
            <a:off x="301557" y="544749"/>
            <a:ext cx="5077839" cy="6142577"/>
          </a:xfrm>
        </p:spPr>
        <p:txBody>
          <a:bodyPr>
            <a:normAutofit/>
          </a:bodyPr>
          <a:lstStyle/>
          <a:p>
            <a:r>
              <a:rPr lang="ru-RU" sz="1600" dirty="0">
                <a:latin typeface="Times New Roman" panose="02020603050405020304" pitchFamily="18" charset="0"/>
                <a:cs typeface="Times New Roman" panose="02020603050405020304" pitchFamily="18" charset="0"/>
              </a:rPr>
              <a:t>1. </a:t>
            </a: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2.</a:t>
            </a: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3. </a:t>
            </a:r>
          </a:p>
        </p:txBody>
      </p:sp>
      <p:sp>
        <p:nvSpPr>
          <p:cNvPr id="4" name="Объект 3">
            <a:extLst>
              <a:ext uri="{FF2B5EF4-FFF2-40B4-BE49-F238E27FC236}">
                <a16:creationId xmlns:a16="http://schemas.microsoft.com/office/drawing/2014/main" id="{56E4E027-746E-BEFA-8115-AECC5027F811}"/>
              </a:ext>
            </a:extLst>
          </p:cNvPr>
          <p:cNvSpPr>
            <a:spLocks noGrp="1"/>
          </p:cNvSpPr>
          <p:nvPr>
            <p:ph sz="half" idx="2"/>
          </p:nvPr>
        </p:nvSpPr>
        <p:spPr>
          <a:xfrm>
            <a:off x="5291847" y="642026"/>
            <a:ext cx="6061953" cy="6215974"/>
          </a:xfrm>
        </p:spPr>
        <p:txBody>
          <a:bodyPr>
            <a:normAutofit/>
          </a:bodyPr>
          <a:lstStyle/>
          <a:p>
            <a:pPr marL="0" indent="0">
              <a:buNone/>
            </a:pPr>
            <a:r>
              <a:rPr lang="ru-RU" sz="1400" dirty="0">
                <a:latin typeface="Times New Roman" panose="02020603050405020304" pitchFamily="18" charset="0"/>
                <a:cs typeface="Times New Roman" panose="02020603050405020304" pitchFamily="18" charset="0"/>
              </a:rPr>
              <a:t>А)</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Б) </a:t>
            </a: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В) </a:t>
            </a:r>
          </a:p>
        </p:txBody>
      </p:sp>
      <p:pic>
        <p:nvPicPr>
          <p:cNvPr id="6" name="Рисунок 5">
            <a:extLst>
              <a:ext uri="{FF2B5EF4-FFF2-40B4-BE49-F238E27FC236}">
                <a16:creationId xmlns:a16="http://schemas.microsoft.com/office/drawing/2014/main" id="{5B0F4CAD-84E1-C9B6-2A5C-954EC8018D49}"/>
              </a:ext>
            </a:extLst>
          </p:cNvPr>
          <p:cNvPicPr>
            <a:picLocks noChangeAspect="1"/>
          </p:cNvPicPr>
          <p:nvPr/>
        </p:nvPicPr>
        <p:blipFill>
          <a:blip r:embed="rId2"/>
          <a:stretch>
            <a:fillRect/>
          </a:stretch>
        </p:blipFill>
        <p:spPr>
          <a:xfrm>
            <a:off x="6508614" y="642026"/>
            <a:ext cx="3628417" cy="1982280"/>
          </a:xfrm>
          <a:prstGeom prst="rect">
            <a:avLst/>
          </a:prstGeom>
        </p:spPr>
      </p:pic>
      <p:pic>
        <p:nvPicPr>
          <p:cNvPr id="7" name="Рисунок 6">
            <a:extLst>
              <a:ext uri="{FF2B5EF4-FFF2-40B4-BE49-F238E27FC236}">
                <a16:creationId xmlns:a16="http://schemas.microsoft.com/office/drawing/2014/main" id="{6201B3B0-8DC7-8510-2E74-25005F4536FA}"/>
              </a:ext>
            </a:extLst>
          </p:cNvPr>
          <p:cNvPicPr>
            <a:picLocks noChangeAspect="1"/>
          </p:cNvPicPr>
          <p:nvPr/>
        </p:nvPicPr>
        <p:blipFill>
          <a:blip r:embed="rId3"/>
          <a:stretch>
            <a:fillRect/>
          </a:stretch>
        </p:blipFill>
        <p:spPr>
          <a:xfrm>
            <a:off x="6508613" y="2766268"/>
            <a:ext cx="3628417" cy="1967490"/>
          </a:xfrm>
          <a:prstGeom prst="rect">
            <a:avLst/>
          </a:prstGeom>
        </p:spPr>
      </p:pic>
      <p:pic>
        <p:nvPicPr>
          <p:cNvPr id="8" name="Рисунок 7">
            <a:extLst>
              <a:ext uri="{FF2B5EF4-FFF2-40B4-BE49-F238E27FC236}">
                <a16:creationId xmlns:a16="http://schemas.microsoft.com/office/drawing/2014/main" id="{1F7333E4-D605-A60B-40F1-86236BD8B506}"/>
              </a:ext>
            </a:extLst>
          </p:cNvPr>
          <p:cNvPicPr>
            <a:picLocks noChangeAspect="1"/>
          </p:cNvPicPr>
          <p:nvPr/>
        </p:nvPicPr>
        <p:blipFill>
          <a:blip r:embed="rId4"/>
          <a:stretch>
            <a:fillRect/>
          </a:stretch>
        </p:blipFill>
        <p:spPr>
          <a:xfrm>
            <a:off x="6508613" y="4875719"/>
            <a:ext cx="3628417" cy="1811607"/>
          </a:xfrm>
          <a:prstGeom prst="rect">
            <a:avLst/>
          </a:prstGeom>
        </p:spPr>
      </p:pic>
      <p:pic>
        <p:nvPicPr>
          <p:cNvPr id="9" name="Рисунок 8">
            <a:extLst>
              <a:ext uri="{FF2B5EF4-FFF2-40B4-BE49-F238E27FC236}">
                <a16:creationId xmlns:a16="http://schemas.microsoft.com/office/drawing/2014/main" id="{01C60B3B-5BAC-74D1-ACDA-75FA652029AD}"/>
              </a:ext>
            </a:extLst>
          </p:cNvPr>
          <p:cNvPicPr>
            <a:picLocks noChangeAspect="1"/>
          </p:cNvPicPr>
          <p:nvPr/>
        </p:nvPicPr>
        <p:blipFill>
          <a:blip r:embed="rId5"/>
          <a:stretch>
            <a:fillRect/>
          </a:stretch>
        </p:blipFill>
        <p:spPr>
          <a:xfrm>
            <a:off x="1465796" y="642026"/>
            <a:ext cx="2869174" cy="1982280"/>
          </a:xfrm>
          <a:prstGeom prst="rect">
            <a:avLst/>
          </a:prstGeom>
        </p:spPr>
      </p:pic>
      <p:pic>
        <p:nvPicPr>
          <p:cNvPr id="10" name="Рисунок 9">
            <a:extLst>
              <a:ext uri="{FF2B5EF4-FFF2-40B4-BE49-F238E27FC236}">
                <a16:creationId xmlns:a16="http://schemas.microsoft.com/office/drawing/2014/main" id="{E02296BF-F0F9-B583-A4B3-B4DAEAEE7083}"/>
              </a:ext>
            </a:extLst>
          </p:cNvPr>
          <p:cNvPicPr>
            <a:picLocks noChangeAspect="1"/>
          </p:cNvPicPr>
          <p:nvPr/>
        </p:nvPicPr>
        <p:blipFill>
          <a:blip r:embed="rId6"/>
          <a:stretch>
            <a:fillRect/>
          </a:stretch>
        </p:blipFill>
        <p:spPr>
          <a:xfrm>
            <a:off x="1465795" y="2766268"/>
            <a:ext cx="2869174" cy="1890361"/>
          </a:xfrm>
          <a:prstGeom prst="rect">
            <a:avLst/>
          </a:prstGeom>
        </p:spPr>
      </p:pic>
      <p:pic>
        <p:nvPicPr>
          <p:cNvPr id="11" name="Рисунок 10">
            <a:extLst>
              <a:ext uri="{FF2B5EF4-FFF2-40B4-BE49-F238E27FC236}">
                <a16:creationId xmlns:a16="http://schemas.microsoft.com/office/drawing/2014/main" id="{7469072F-62F6-1AF7-F13D-0EAE0DC21624}"/>
              </a:ext>
            </a:extLst>
          </p:cNvPr>
          <p:cNvPicPr>
            <a:picLocks noChangeAspect="1"/>
          </p:cNvPicPr>
          <p:nvPr/>
        </p:nvPicPr>
        <p:blipFill>
          <a:blip r:embed="rId7"/>
          <a:stretch>
            <a:fillRect/>
          </a:stretch>
        </p:blipFill>
        <p:spPr>
          <a:xfrm>
            <a:off x="1465795" y="4796965"/>
            <a:ext cx="2869174" cy="1890361"/>
          </a:xfrm>
          <a:prstGeom prst="rect">
            <a:avLst/>
          </a:prstGeom>
        </p:spPr>
      </p:pic>
    </p:spTree>
    <p:extLst>
      <p:ext uri="{BB962C8B-B14F-4D97-AF65-F5344CB8AC3E}">
        <p14:creationId xmlns:p14="http://schemas.microsoft.com/office/powerpoint/2010/main" val="3408496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CEC60-0BAF-4037-930F-56E7C9F4ACF9}"/>
              </a:ext>
            </a:extLst>
          </p:cNvPr>
          <p:cNvSpPr>
            <a:spLocks noGrp="1"/>
          </p:cNvSpPr>
          <p:nvPr>
            <p:ph type="title"/>
          </p:nvPr>
        </p:nvSpPr>
        <p:spPr>
          <a:xfrm>
            <a:off x="876300" y="106326"/>
            <a:ext cx="10439400" cy="485480"/>
          </a:xfrm>
        </p:spPr>
        <p:txBody>
          <a:bodyPr>
            <a:normAutofit/>
          </a:bodyPr>
          <a:lstStyle/>
          <a:p>
            <a:pPr algn="ctr"/>
            <a:r>
              <a:rPr lang="ru-RU" sz="1800" b="1" dirty="0">
                <a:latin typeface="Times New Roman" panose="02020603050405020304" pitchFamily="18" charset="0"/>
                <a:cs typeface="Times New Roman" panose="02020603050405020304" pitchFamily="18" charset="0"/>
              </a:rPr>
              <a:t>Кулинарный тест по теме: «Еда в художественной литературе XIX века»</a:t>
            </a:r>
          </a:p>
        </p:txBody>
      </p:sp>
      <p:sp>
        <p:nvSpPr>
          <p:cNvPr id="3" name="Объект 2">
            <a:extLst>
              <a:ext uri="{FF2B5EF4-FFF2-40B4-BE49-F238E27FC236}">
                <a16:creationId xmlns:a16="http://schemas.microsoft.com/office/drawing/2014/main" id="{12D15C5A-475D-461F-8ACA-52ED9F514F29}"/>
              </a:ext>
            </a:extLst>
          </p:cNvPr>
          <p:cNvSpPr>
            <a:spLocks noGrp="1"/>
          </p:cNvSpPr>
          <p:nvPr>
            <p:ph idx="1"/>
          </p:nvPr>
        </p:nvSpPr>
        <p:spPr>
          <a:xfrm>
            <a:off x="233916" y="754912"/>
            <a:ext cx="11727711" cy="5996762"/>
          </a:xfrm>
        </p:spPr>
        <p:txBody>
          <a:bodyPr>
            <a:normAutofit lnSpcReduction="10000"/>
          </a:bodyPr>
          <a:lstStyle/>
          <a:p>
            <a:pPr marL="0" indent="0">
              <a:buNone/>
            </a:pPr>
            <a:r>
              <a:rPr lang="ru-RU" sz="1800" b="1" dirty="0">
                <a:latin typeface="Times New Roman" panose="02020603050405020304" pitchFamily="18" charset="0"/>
                <a:cs typeface="Times New Roman" panose="02020603050405020304" pitchFamily="18" charset="0"/>
              </a:rPr>
              <a:t>1. Что представил себе герой рассказа А.П. Чехова «Сирена»?</a:t>
            </a:r>
          </a:p>
          <a:p>
            <a:pPr marL="0" indent="0">
              <a:buNone/>
            </a:pPr>
            <a:r>
              <a:rPr lang="ru-RU" sz="1800" i="1" dirty="0">
                <a:latin typeface="Times New Roman" panose="02020603050405020304" pitchFamily="18" charset="0"/>
                <a:cs typeface="Times New Roman" panose="02020603050405020304" pitchFamily="18" charset="0"/>
              </a:rPr>
              <a:t>«Я раз дорогою закрыл глаза и вообразил себе …, так со мной от аппетита истерика сделалась»</a:t>
            </a:r>
          </a:p>
          <a:p>
            <a:pPr marL="0" indent="0">
              <a:buNone/>
            </a:pPr>
            <a:r>
              <a:rPr lang="ru-RU" sz="1800" dirty="0">
                <a:latin typeface="Times New Roman" panose="02020603050405020304" pitchFamily="18" charset="0"/>
                <a:cs typeface="Times New Roman" panose="02020603050405020304" pitchFamily="18" charset="0"/>
              </a:rPr>
              <a:t> А) борщок из свеклы, на хохлацкий манер, с ветчинкой и сосисками      Б) поросеночка с хреном</a:t>
            </a:r>
          </a:p>
          <a:p>
            <a:pPr marL="0" indent="0">
              <a:buNone/>
            </a:pPr>
            <a:r>
              <a:rPr lang="ru-RU" sz="1800" dirty="0">
                <a:latin typeface="Times New Roman" panose="02020603050405020304" pitchFamily="18" charset="0"/>
                <a:cs typeface="Times New Roman" panose="02020603050405020304" pitchFamily="18" charset="0"/>
              </a:rPr>
              <a:t> В) графинчик и закусочку                                                                               Г) налимью печенку</a:t>
            </a:r>
          </a:p>
          <a:p>
            <a:pPr marL="0" indent="0">
              <a:buNone/>
            </a:pPr>
            <a:r>
              <a:rPr lang="ru-RU" sz="1800" b="1" dirty="0">
                <a:latin typeface="Times New Roman" panose="02020603050405020304" pitchFamily="18" charset="0"/>
                <a:cs typeface="Times New Roman" panose="02020603050405020304" pitchFamily="18" charset="0"/>
              </a:rPr>
              <a:t>2. В каком известном доме так готовились к трапезе?                                                      </a:t>
            </a:r>
          </a:p>
          <a:p>
            <a:pPr marL="0" indent="0">
              <a:lnSpc>
                <a:spcPct val="110000"/>
              </a:lnSpc>
              <a:buNone/>
            </a:pPr>
            <a:r>
              <a:rPr lang="ru-RU" sz="1800" dirty="0">
                <a:latin typeface="Times New Roman" panose="02020603050405020304" pitchFamily="18" charset="0"/>
                <a:cs typeface="Times New Roman" panose="02020603050405020304" pitchFamily="18" charset="0"/>
              </a:rPr>
              <a:t> </a:t>
            </a:r>
            <a:r>
              <a:rPr lang="ru-RU" sz="1800" i="1" dirty="0">
                <a:latin typeface="Times New Roman" panose="02020603050405020304" pitchFamily="18" charset="0"/>
                <a:cs typeface="Times New Roman" panose="02020603050405020304" pitchFamily="18" charset="0"/>
              </a:rPr>
              <a:t>«Об обеде совещались целым домом... Всякий предлагал свое блюдо: кто суп с потрохами, кто лапшу или желудок, кто рубцы, кто красную, кто белую подливку к соусу..»</a:t>
            </a:r>
          </a:p>
          <a:p>
            <a:pPr marL="0" indent="0">
              <a:buNone/>
            </a:pPr>
            <a:r>
              <a:rPr lang="ru-RU" sz="1800" dirty="0">
                <a:latin typeface="Times New Roman" panose="02020603050405020304" pitchFamily="18" charset="0"/>
                <a:cs typeface="Times New Roman" panose="02020603050405020304" pitchFamily="18" charset="0"/>
              </a:rPr>
              <a:t>  А) у Карениных  Б) у Обломовых  В) у Маниловых  Г) у Раневской</a:t>
            </a:r>
          </a:p>
          <a:p>
            <a:pPr marL="0" indent="0">
              <a:buNone/>
            </a:pPr>
            <a:r>
              <a:rPr lang="ru-RU" sz="1800" b="1" dirty="0">
                <a:latin typeface="Times New Roman" panose="02020603050405020304" pitchFamily="18" charset="0"/>
                <a:cs typeface="Times New Roman" panose="02020603050405020304" pitchFamily="18" charset="0"/>
              </a:rPr>
              <a:t>3. Какие слова пропущены в диалоге Стивы и Левина?</a:t>
            </a:r>
          </a:p>
          <a:p>
            <a:pPr marL="0" indent="0">
              <a:buNone/>
            </a:pPr>
            <a:r>
              <a:rPr lang="ru-RU" sz="1800" i="1" dirty="0">
                <a:latin typeface="Times New Roman" panose="02020603050405020304" pitchFamily="18" charset="0"/>
                <a:cs typeface="Times New Roman" panose="02020603050405020304" pitchFamily="18" charset="0"/>
              </a:rPr>
              <a:t>- Так что ж, не начать ли с устриц, а потом уж и весь план изменить? А?</a:t>
            </a:r>
          </a:p>
          <a:p>
            <a:pPr marL="0" indent="0">
              <a:buNone/>
            </a:pPr>
            <a:r>
              <a:rPr lang="ru-RU" sz="1800" i="1" dirty="0">
                <a:latin typeface="Times New Roman" panose="02020603050405020304" pitchFamily="18" charset="0"/>
                <a:cs typeface="Times New Roman" panose="02020603050405020304" pitchFamily="18" charset="0"/>
              </a:rPr>
              <a:t>- Мне все равно. Мне лучше всего________________; но ведь здесь этого нет.</a:t>
            </a:r>
          </a:p>
          <a:p>
            <a:pPr marL="0" indent="0">
              <a:buNone/>
            </a:pPr>
            <a:r>
              <a:rPr lang="ru-RU" sz="1800" dirty="0">
                <a:latin typeface="Times New Roman" panose="02020603050405020304" pitchFamily="18" charset="0"/>
                <a:cs typeface="Times New Roman" panose="02020603050405020304" pitchFamily="18" charset="0"/>
              </a:rPr>
              <a:t>А) сало да кусок чёрного хлеба  Б) щи и каша  В) раки отварные  Г) селёдочки с картошкой</a:t>
            </a:r>
          </a:p>
          <a:p>
            <a:pPr marL="0" indent="0">
              <a:buNone/>
            </a:pPr>
            <a:r>
              <a:rPr lang="ru-RU" sz="1800" b="1" dirty="0">
                <a:latin typeface="Times New Roman" panose="02020603050405020304" pitchFamily="18" charset="0"/>
                <a:cs typeface="Times New Roman" panose="02020603050405020304" pitchFamily="18" charset="0"/>
              </a:rPr>
              <a:t>4. О каком таинственном процессе идет речь в рассказе </a:t>
            </a:r>
            <a:r>
              <a:rPr lang="ru-RU" sz="1800" b="1" dirty="0" err="1">
                <a:latin typeface="Times New Roman" panose="02020603050405020304" pitchFamily="18" charset="0"/>
                <a:cs typeface="Times New Roman" panose="02020603050405020304" pitchFamily="18" charset="0"/>
              </a:rPr>
              <a:t>А.П.Чехова</a:t>
            </a:r>
            <a:r>
              <a:rPr lang="ru-RU" sz="1800" b="1" dirty="0">
                <a:latin typeface="Times New Roman" panose="02020603050405020304" pitchFamily="18" charset="0"/>
                <a:cs typeface="Times New Roman" panose="02020603050405020304" pitchFamily="18" charset="0"/>
              </a:rPr>
              <a:t>?</a:t>
            </a:r>
          </a:p>
          <a:p>
            <a:pPr marL="0" indent="0">
              <a:lnSpc>
                <a:spcPct val="110000"/>
              </a:lnSpc>
              <a:buNone/>
            </a:pPr>
            <a:r>
              <a:rPr lang="ru-RU" sz="1800" i="1" dirty="0">
                <a:latin typeface="Times New Roman" panose="02020603050405020304" pitchFamily="18" charset="0"/>
                <a:cs typeface="Times New Roman" panose="02020603050405020304" pitchFamily="18" charset="0"/>
              </a:rPr>
              <a:t>Со времён доисторических русская женщина свято блюдёт эту тайну, передавая её из рода в род не иначе, как только через дочерей и внучек. Если, храни бог, узнает её хоть один мужчина, то произойдёт что-то такое ужасное, чего даже женщины не могут представить себе. </a:t>
            </a:r>
          </a:p>
          <a:p>
            <a:pPr marL="0" indent="0">
              <a:lnSpc>
                <a:spcPct val="100000"/>
              </a:lnSpc>
              <a:buNone/>
            </a:pPr>
            <a:r>
              <a:rPr lang="ru-RU" sz="1800" dirty="0">
                <a:latin typeface="Times New Roman" panose="02020603050405020304" pitchFamily="18" charset="0"/>
                <a:cs typeface="Times New Roman" panose="02020603050405020304" pitchFamily="18" charset="0"/>
              </a:rPr>
              <a:t>А) выпекание хлеба  Б) выпекание блинов  В) выпекание булочек  Г) выпекание куличей</a:t>
            </a:r>
          </a:p>
          <a:p>
            <a:pPr marL="0" indent="0">
              <a:lnSpc>
                <a:spcPct val="100000"/>
              </a:lnSpc>
              <a:buNone/>
            </a:pPr>
            <a:endParaRPr lang="ru-RU" sz="1800" i="1"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3520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1565</Words>
  <Application>Microsoft Office PowerPoint</Application>
  <PresentationFormat>Широкоэкранный</PresentationFormat>
  <Paragraphs>166</Paragraphs>
  <Slides>10</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Соотнесите выдержку из текста и произведение А.П. Чехова:</vt:lpstr>
      <vt:lpstr>В строках стихотворений С.А.Есенина найдите образы еды, выступающие в роли средств художественной выразительности. Обозначьте их.</vt:lpstr>
      <vt:lpstr>Кулинарный тест по роману «Мастер и Маргарита» (профессионально - ориентированное содержание) </vt:lpstr>
      <vt:lpstr>Соотнесите писателя и его любимое кушанье.</vt:lpstr>
      <vt:lpstr>Кулинарный тест по теме: «Еда в художественной литературе XIX века»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01</dc:creator>
  <cp:lastModifiedBy>Lenovo</cp:lastModifiedBy>
  <cp:revision>76</cp:revision>
  <cp:lastPrinted>2023-01-31T14:01:44Z</cp:lastPrinted>
  <dcterms:created xsi:type="dcterms:W3CDTF">2023-01-28T07:53:49Z</dcterms:created>
  <dcterms:modified xsi:type="dcterms:W3CDTF">2023-04-05T19:26:00Z</dcterms:modified>
</cp:coreProperties>
</file>