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66" r:id="rId4"/>
    <p:sldId id="267" r:id="rId5"/>
    <p:sldId id="269" r:id="rId6"/>
    <p:sldId id="268" r:id="rId7"/>
    <p:sldId id="260" r:id="rId8"/>
    <p:sldId id="261" r:id="rId9"/>
    <p:sldId id="271" r:id="rId10"/>
    <p:sldId id="270" r:id="rId11"/>
    <p:sldId id="262" r:id="rId12"/>
  </p:sldIdLst>
  <p:sldSz cx="12192000" cy="6858000"/>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1" initials="0" lastIdx="1" clrIdx="0">
    <p:extLst>
      <p:ext uri="{19B8F6BF-5375-455C-9EA6-DF929625EA0E}">
        <p15:presenceInfo xmlns="" xmlns:p15="http://schemas.microsoft.com/office/powerpoint/2012/main" userId="0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03A72A7E-6E3D-460A-AF33-7499374E99A5}" type="datetimeFigureOut">
              <a:rPr lang="ru-RU" smtClean="0"/>
              <a:pPr/>
              <a:t>05.04.2023</a:t>
            </a:fld>
            <a:endParaRPr lang="ru-RU" dirty="0"/>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CB48D9A0-0BC8-4F5C-87B1-01E78EEDF1E0}" type="slidenum">
              <a:rPr lang="ru-RU" smtClean="0"/>
              <a:pPr/>
              <a:t>‹#›</a:t>
            </a:fld>
            <a:endParaRPr lang="ru-RU" dirty="0"/>
          </a:p>
        </p:txBody>
      </p:sp>
    </p:spTree>
    <p:extLst>
      <p:ext uri="{BB962C8B-B14F-4D97-AF65-F5344CB8AC3E}">
        <p14:creationId xmlns="" xmlns:p14="http://schemas.microsoft.com/office/powerpoint/2010/main" val="3450914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1</a:t>
            </a:fld>
            <a:endParaRPr lang="ru-RU" dirty="0"/>
          </a:p>
        </p:txBody>
      </p:sp>
    </p:spTree>
    <p:extLst>
      <p:ext uri="{BB962C8B-B14F-4D97-AF65-F5344CB8AC3E}">
        <p14:creationId xmlns="" xmlns:p14="http://schemas.microsoft.com/office/powerpoint/2010/main" val="3148106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10</a:t>
            </a:fld>
            <a:endParaRPr lang="ru-RU" dirty="0"/>
          </a:p>
        </p:txBody>
      </p:sp>
    </p:spTree>
    <p:extLst>
      <p:ext uri="{BB962C8B-B14F-4D97-AF65-F5344CB8AC3E}">
        <p14:creationId xmlns="" xmlns:p14="http://schemas.microsoft.com/office/powerpoint/2010/main" val="2587754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11</a:t>
            </a:fld>
            <a:endParaRPr lang="ru-RU" dirty="0"/>
          </a:p>
        </p:txBody>
      </p:sp>
    </p:spTree>
    <p:extLst>
      <p:ext uri="{BB962C8B-B14F-4D97-AF65-F5344CB8AC3E}">
        <p14:creationId xmlns="" xmlns:p14="http://schemas.microsoft.com/office/powerpoint/2010/main" val="3179445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2</a:t>
            </a:fld>
            <a:endParaRPr lang="ru-RU" dirty="0"/>
          </a:p>
        </p:txBody>
      </p:sp>
    </p:spTree>
    <p:extLst>
      <p:ext uri="{BB962C8B-B14F-4D97-AF65-F5344CB8AC3E}">
        <p14:creationId xmlns="" xmlns:p14="http://schemas.microsoft.com/office/powerpoint/2010/main" val="383713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3</a:t>
            </a:fld>
            <a:endParaRPr lang="ru-RU" dirty="0"/>
          </a:p>
        </p:txBody>
      </p:sp>
    </p:spTree>
    <p:extLst>
      <p:ext uri="{BB962C8B-B14F-4D97-AF65-F5344CB8AC3E}">
        <p14:creationId xmlns="" xmlns:p14="http://schemas.microsoft.com/office/powerpoint/2010/main" val="383713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4</a:t>
            </a:fld>
            <a:endParaRPr lang="ru-RU" dirty="0"/>
          </a:p>
        </p:txBody>
      </p:sp>
    </p:spTree>
    <p:extLst>
      <p:ext uri="{BB962C8B-B14F-4D97-AF65-F5344CB8AC3E}">
        <p14:creationId xmlns="" xmlns:p14="http://schemas.microsoft.com/office/powerpoint/2010/main" val="3837132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5</a:t>
            </a:fld>
            <a:endParaRPr lang="ru-RU" dirty="0"/>
          </a:p>
        </p:txBody>
      </p:sp>
    </p:spTree>
    <p:extLst>
      <p:ext uri="{BB962C8B-B14F-4D97-AF65-F5344CB8AC3E}">
        <p14:creationId xmlns="" xmlns:p14="http://schemas.microsoft.com/office/powerpoint/2010/main" val="38371326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6</a:t>
            </a:fld>
            <a:endParaRPr lang="ru-RU" dirty="0"/>
          </a:p>
        </p:txBody>
      </p:sp>
    </p:spTree>
    <p:extLst>
      <p:ext uri="{BB962C8B-B14F-4D97-AF65-F5344CB8AC3E}">
        <p14:creationId xmlns="" xmlns:p14="http://schemas.microsoft.com/office/powerpoint/2010/main" val="3837132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7</a:t>
            </a:fld>
            <a:endParaRPr lang="ru-RU" dirty="0"/>
          </a:p>
        </p:txBody>
      </p:sp>
    </p:spTree>
    <p:extLst>
      <p:ext uri="{BB962C8B-B14F-4D97-AF65-F5344CB8AC3E}">
        <p14:creationId xmlns="" xmlns:p14="http://schemas.microsoft.com/office/powerpoint/2010/main" val="380689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8</a:t>
            </a:fld>
            <a:endParaRPr lang="ru-RU" dirty="0"/>
          </a:p>
        </p:txBody>
      </p:sp>
    </p:spTree>
    <p:extLst>
      <p:ext uri="{BB962C8B-B14F-4D97-AF65-F5344CB8AC3E}">
        <p14:creationId xmlns="" xmlns:p14="http://schemas.microsoft.com/office/powerpoint/2010/main" val="2587754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B48D9A0-0BC8-4F5C-87B1-01E78EEDF1E0}" type="slidenum">
              <a:rPr lang="ru-RU" smtClean="0"/>
              <a:pPr/>
              <a:t>9</a:t>
            </a:fld>
            <a:endParaRPr lang="ru-RU" dirty="0"/>
          </a:p>
        </p:txBody>
      </p:sp>
    </p:spTree>
    <p:extLst>
      <p:ext uri="{BB962C8B-B14F-4D97-AF65-F5344CB8AC3E}">
        <p14:creationId xmlns="" xmlns:p14="http://schemas.microsoft.com/office/powerpoint/2010/main" val="2587754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C3DE03E-005A-4E09-998F-4BC141F07356}"/>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 xmlns:a16="http://schemas.microsoft.com/office/drawing/2014/main" id="{808711EF-D529-413C-A7BF-F9E56BD4D2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 xmlns:a16="http://schemas.microsoft.com/office/drawing/2014/main" id="{016F1D05-7D9E-4303-8343-8D4E819132A2}"/>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A30EE6A6-47E2-4C1E-B049-A7300A5212D6}"/>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 xmlns:a16="http://schemas.microsoft.com/office/drawing/2014/main" id="{FBB2C8FF-DC2B-47EA-A13B-A71FA877F12D}"/>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275406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C262A06-0985-4CA5-877D-A7D67A0BB7B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 xmlns:a16="http://schemas.microsoft.com/office/drawing/2014/main" id="{060CB3F7-8425-4766-B29B-4FCC862777B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FF4CBE2A-D6C6-4FC8-A062-FAE40783AA15}"/>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A390D2A4-DD9F-4D85-A334-454FFF744093}"/>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 xmlns:a16="http://schemas.microsoft.com/office/drawing/2014/main" id="{DC4C1BB0-03BC-486E-8CBA-2DE2F60DF17D}"/>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1086996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4D7A6EA1-97C8-41B5-B830-A5BE34D94AA7}"/>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 xmlns:a16="http://schemas.microsoft.com/office/drawing/2014/main" id="{6DAF4883-6166-4AC1-BF33-62400263C3B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76016EE0-5C95-4518-A6AC-521961A87D18}"/>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36113B9B-FFF3-4979-A5B8-2E22ACE63FEA}"/>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 xmlns:a16="http://schemas.microsoft.com/office/drawing/2014/main" id="{A2CDC025-585E-465D-89A5-01122E2AC43D}"/>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87575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528025DE-AD4E-46C8-9669-1C69AD49FB0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B99A7066-9851-4058-8C4C-BCA45891019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1205262F-8980-428A-864A-C7194144F7AC}"/>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E1DBF923-5D8E-4951-A27A-E63FB107DD1E}"/>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 xmlns:a16="http://schemas.microsoft.com/office/drawing/2014/main" id="{FEC3FFEF-6AC3-4612-9055-01A64910594B}"/>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7443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7C67563D-A394-49E0-B74C-98310DFBFBC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 xmlns:a16="http://schemas.microsoft.com/office/drawing/2014/main" id="{8CABD3BA-CC5D-4CEF-B954-A0879B87C6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ACCBD914-1EB6-4C14-9FDE-9F5163ED64C4}"/>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83C796CE-2844-42FD-ACDE-8F12FFCF6FD5}"/>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 xmlns:a16="http://schemas.microsoft.com/office/drawing/2014/main" id="{960A93F6-180C-40C0-B0C5-23DC99948366}"/>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1368351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9309303-1EB0-4E7C-BD67-15624D1BFC8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 xmlns:a16="http://schemas.microsoft.com/office/drawing/2014/main" id="{BDE5098A-A98B-45FC-876E-0B719681CC2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 xmlns:a16="http://schemas.microsoft.com/office/drawing/2014/main" id="{CB0D9A53-8A36-47D9-A50C-34487FC6BBC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 xmlns:a16="http://schemas.microsoft.com/office/drawing/2014/main" id="{65B8A003-4B69-464D-A272-8AA5C8707518}"/>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6" name="Нижний колонтитул 5">
            <a:extLst>
              <a:ext uri="{FF2B5EF4-FFF2-40B4-BE49-F238E27FC236}">
                <a16:creationId xmlns="" xmlns:a16="http://schemas.microsoft.com/office/drawing/2014/main" id="{0494E823-ECD5-4FFF-9F31-FBDF80BAA9CD}"/>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 xmlns:a16="http://schemas.microsoft.com/office/drawing/2014/main" id="{2D9350CD-178A-470E-A133-7770EE8E5743}"/>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381497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34CC40E-4ACF-44FB-8B20-D4C42F345EC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 xmlns:a16="http://schemas.microsoft.com/office/drawing/2014/main" id="{5569750E-8DBD-4D43-9232-F9E5A1C1F7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93249A6A-9F77-4AE9-8587-6E0F1AA51644}"/>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 xmlns:a16="http://schemas.microsoft.com/office/drawing/2014/main" id="{53CB46CB-DE8E-40CF-932A-612E60C8DB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402AEA75-E84C-4AE6-9A18-484EC0A2647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 xmlns:a16="http://schemas.microsoft.com/office/drawing/2014/main" id="{7C523838-DD0F-491A-82D0-969EA7753E4E}"/>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8" name="Нижний колонтитул 7">
            <a:extLst>
              <a:ext uri="{FF2B5EF4-FFF2-40B4-BE49-F238E27FC236}">
                <a16:creationId xmlns="" xmlns:a16="http://schemas.microsoft.com/office/drawing/2014/main" id="{AE9ED4F7-F487-4CEF-B4B5-DAFF82DB8720}"/>
              </a:ext>
            </a:extLst>
          </p:cNvPr>
          <p:cNvSpPr>
            <a:spLocks noGrp="1"/>
          </p:cNvSpPr>
          <p:nvPr>
            <p:ph type="ftr" sz="quarter" idx="11"/>
          </p:nvPr>
        </p:nvSpPr>
        <p:spPr/>
        <p:txBody>
          <a:bodyPr/>
          <a:lstStyle/>
          <a:p>
            <a:endParaRPr lang="ru-RU" dirty="0"/>
          </a:p>
        </p:txBody>
      </p:sp>
      <p:sp>
        <p:nvSpPr>
          <p:cNvPr id="9" name="Номер слайда 8">
            <a:extLst>
              <a:ext uri="{FF2B5EF4-FFF2-40B4-BE49-F238E27FC236}">
                <a16:creationId xmlns="" xmlns:a16="http://schemas.microsoft.com/office/drawing/2014/main" id="{0BF83621-A8B2-4675-BC2C-EE0D0B9E94FB}"/>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244613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0B66B75-08D4-4F20-8086-FFECDA262EA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 xmlns:a16="http://schemas.microsoft.com/office/drawing/2014/main" id="{F0B91FBD-C92D-4D12-97AF-AB5B030CFC5E}"/>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4" name="Нижний колонтитул 3">
            <a:extLst>
              <a:ext uri="{FF2B5EF4-FFF2-40B4-BE49-F238E27FC236}">
                <a16:creationId xmlns="" xmlns:a16="http://schemas.microsoft.com/office/drawing/2014/main" id="{AEA599FA-9565-49A4-946C-3AD2FE95A01E}"/>
              </a:ext>
            </a:extLst>
          </p:cNvPr>
          <p:cNvSpPr>
            <a:spLocks noGrp="1"/>
          </p:cNvSpPr>
          <p:nvPr>
            <p:ph type="ftr" sz="quarter" idx="11"/>
          </p:nvPr>
        </p:nvSpPr>
        <p:spPr/>
        <p:txBody>
          <a:bodyPr/>
          <a:lstStyle/>
          <a:p>
            <a:endParaRPr lang="ru-RU" dirty="0"/>
          </a:p>
        </p:txBody>
      </p:sp>
      <p:sp>
        <p:nvSpPr>
          <p:cNvPr id="5" name="Номер слайда 4">
            <a:extLst>
              <a:ext uri="{FF2B5EF4-FFF2-40B4-BE49-F238E27FC236}">
                <a16:creationId xmlns="" xmlns:a16="http://schemas.microsoft.com/office/drawing/2014/main" id="{6CFD625C-26DD-49AC-B6FD-EE609C1DE9DB}"/>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222180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FBF78FE4-0844-435A-AB8D-6E498DBE3750}"/>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3" name="Нижний колонтитул 2">
            <a:extLst>
              <a:ext uri="{FF2B5EF4-FFF2-40B4-BE49-F238E27FC236}">
                <a16:creationId xmlns="" xmlns:a16="http://schemas.microsoft.com/office/drawing/2014/main" id="{64D231C3-AAAA-4E73-916A-E026DCBD4F4C}"/>
              </a:ext>
            </a:extLst>
          </p:cNvPr>
          <p:cNvSpPr>
            <a:spLocks noGrp="1"/>
          </p:cNvSpPr>
          <p:nvPr>
            <p:ph type="ftr" sz="quarter" idx="11"/>
          </p:nvPr>
        </p:nvSpPr>
        <p:spPr/>
        <p:txBody>
          <a:bodyPr/>
          <a:lstStyle/>
          <a:p>
            <a:endParaRPr lang="ru-RU" dirty="0"/>
          </a:p>
        </p:txBody>
      </p:sp>
      <p:sp>
        <p:nvSpPr>
          <p:cNvPr id="4" name="Номер слайда 3">
            <a:extLst>
              <a:ext uri="{FF2B5EF4-FFF2-40B4-BE49-F238E27FC236}">
                <a16:creationId xmlns="" xmlns:a16="http://schemas.microsoft.com/office/drawing/2014/main" id="{9940D567-6B7A-4D2F-96C7-089BC15735AA}"/>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924873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D2AAEA9A-F649-40B0-BB7E-C2BF329EE2E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 xmlns:a16="http://schemas.microsoft.com/office/drawing/2014/main" id="{BF856565-C1A5-4FB8-A8FD-F4AF4A14BE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 xmlns:a16="http://schemas.microsoft.com/office/drawing/2014/main" id="{50B33773-CC7B-43B8-84F9-0FFD7D014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B4A58C66-2540-475A-84DC-22EC33F38CC6}"/>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6" name="Нижний колонтитул 5">
            <a:extLst>
              <a:ext uri="{FF2B5EF4-FFF2-40B4-BE49-F238E27FC236}">
                <a16:creationId xmlns="" xmlns:a16="http://schemas.microsoft.com/office/drawing/2014/main" id="{EB7C0202-6DA1-4CDA-B63A-2F16216DDA70}"/>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 xmlns:a16="http://schemas.microsoft.com/office/drawing/2014/main" id="{454243EA-1AFC-408B-89A9-F2362D548C86}"/>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2310452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1FB9FD77-ED0B-4B1C-81D6-4F7AB71F3661}"/>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 xmlns:a16="http://schemas.microsoft.com/office/drawing/2014/main" id="{E422A056-89C4-4CF0-BB3B-1F10127EFC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a:extLst>
              <a:ext uri="{FF2B5EF4-FFF2-40B4-BE49-F238E27FC236}">
                <a16:creationId xmlns="" xmlns:a16="http://schemas.microsoft.com/office/drawing/2014/main" id="{628E7EDF-5D21-4EBD-870D-E187B730B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BF980A9C-62A9-4A02-BCE3-70BCE99F4DB0}"/>
              </a:ext>
            </a:extLst>
          </p:cNvPr>
          <p:cNvSpPr>
            <a:spLocks noGrp="1"/>
          </p:cNvSpPr>
          <p:nvPr>
            <p:ph type="dt" sz="half" idx="10"/>
          </p:nvPr>
        </p:nvSpPr>
        <p:spPr/>
        <p:txBody>
          <a:bodyPr/>
          <a:lstStyle/>
          <a:p>
            <a:fld id="{00B36538-C1F0-43FF-9E6C-2227CB11A7D3}" type="datetimeFigureOut">
              <a:rPr lang="ru-RU" smtClean="0"/>
              <a:pPr/>
              <a:t>05.04.2023</a:t>
            </a:fld>
            <a:endParaRPr lang="ru-RU" dirty="0"/>
          </a:p>
        </p:txBody>
      </p:sp>
      <p:sp>
        <p:nvSpPr>
          <p:cNvPr id="6" name="Нижний колонтитул 5">
            <a:extLst>
              <a:ext uri="{FF2B5EF4-FFF2-40B4-BE49-F238E27FC236}">
                <a16:creationId xmlns="" xmlns:a16="http://schemas.microsoft.com/office/drawing/2014/main" id="{17D2FF44-D1D8-4E3B-9F23-2402875F812D}"/>
              </a:ext>
            </a:extLst>
          </p:cNvPr>
          <p:cNvSpPr>
            <a:spLocks noGrp="1"/>
          </p:cNvSpPr>
          <p:nvPr>
            <p:ph type="ftr" sz="quarter" idx="11"/>
          </p:nvPr>
        </p:nvSpPr>
        <p:spPr/>
        <p:txBody>
          <a:bodyPr/>
          <a:lstStyle/>
          <a:p>
            <a:endParaRPr lang="ru-RU" dirty="0"/>
          </a:p>
        </p:txBody>
      </p:sp>
      <p:sp>
        <p:nvSpPr>
          <p:cNvPr id="7" name="Номер слайда 6">
            <a:extLst>
              <a:ext uri="{FF2B5EF4-FFF2-40B4-BE49-F238E27FC236}">
                <a16:creationId xmlns="" xmlns:a16="http://schemas.microsoft.com/office/drawing/2014/main" id="{71778F68-3E68-4353-88EB-7158D456998D}"/>
              </a:ext>
            </a:extLst>
          </p:cNvPr>
          <p:cNvSpPr>
            <a:spLocks noGrp="1"/>
          </p:cNvSpPr>
          <p:nvPr>
            <p:ph type="sldNum" sz="quarter" idx="12"/>
          </p:nvPr>
        </p:nvSpPr>
        <p:spPr/>
        <p:txBody>
          <a:body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2929068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A996A09-682E-49EF-B3F0-30F544AEE9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 xmlns:a16="http://schemas.microsoft.com/office/drawing/2014/main" id="{4DB30115-2FE6-44C5-B76D-69F7365E72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 xmlns:a16="http://schemas.microsoft.com/office/drawing/2014/main" id="{73211081-49F6-4761-B36A-015EC2FCA9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B36538-C1F0-43FF-9E6C-2227CB11A7D3}" type="datetimeFigureOut">
              <a:rPr lang="ru-RU" smtClean="0"/>
              <a:pPr/>
              <a:t>05.04.2023</a:t>
            </a:fld>
            <a:endParaRPr lang="ru-RU" dirty="0"/>
          </a:p>
        </p:txBody>
      </p:sp>
      <p:sp>
        <p:nvSpPr>
          <p:cNvPr id="5" name="Нижний колонтитул 4">
            <a:extLst>
              <a:ext uri="{FF2B5EF4-FFF2-40B4-BE49-F238E27FC236}">
                <a16:creationId xmlns="" xmlns:a16="http://schemas.microsoft.com/office/drawing/2014/main" id="{3C4DDECC-1C7E-4F18-BF75-B860A5D49B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a:extLst>
              <a:ext uri="{FF2B5EF4-FFF2-40B4-BE49-F238E27FC236}">
                <a16:creationId xmlns="" xmlns:a16="http://schemas.microsoft.com/office/drawing/2014/main" id="{0690D4CE-8F86-421D-AAD1-842A10C231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D65EB-66F4-408E-8762-F006F6E393FA}" type="slidenum">
              <a:rPr lang="ru-RU" smtClean="0"/>
              <a:pPr/>
              <a:t>‹#›</a:t>
            </a:fld>
            <a:endParaRPr lang="ru-RU" dirty="0"/>
          </a:p>
        </p:txBody>
      </p:sp>
    </p:spTree>
    <p:extLst>
      <p:ext uri="{BB962C8B-B14F-4D97-AF65-F5344CB8AC3E}">
        <p14:creationId xmlns="" xmlns:p14="http://schemas.microsoft.com/office/powerpoint/2010/main" val="4247053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923278" y="2469133"/>
            <a:ext cx="10608815" cy="1569660"/>
          </a:xfrm>
          <a:prstGeom prst="rect">
            <a:avLst/>
          </a:prstGeom>
        </p:spPr>
        <p:txBody>
          <a:bodyPr wrap="square">
            <a:spAutoFit/>
          </a:bodyPr>
          <a:lstStyle/>
          <a:p>
            <a:pPr algn="ctr">
              <a:buNone/>
            </a:pPr>
            <a:r>
              <a:rPr lang="ru-RU" b="1" dirty="0">
                <a:latin typeface="Times New Roman" panose="02020603050405020304" pitchFamily="18" charset="0"/>
                <a:cs typeface="Times New Roman" panose="02020603050405020304" pitchFamily="18" charset="0"/>
              </a:rPr>
              <a:t>Разработка методических комплектов  по общеобразовательной дисциплине </a:t>
            </a:r>
          </a:p>
          <a:p>
            <a:pPr algn="ctr">
              <a:buNone/>
            </a:pPr>
            <a:r>
              <a:rPr lang="ru-RU" b="1" dirty="0">
                <a:latin typeface="Times New Roman" panose="02020603050405020304" pitchFamily="18" charset="0"/>
                <a:cs typeface="Times New Roman" panose="02020603050405020304" pitchFamily="18" charset="0"/>
              </a:rPr>
              <a:t>РУССКИЙ ЯЗЫК</a:t>
            </a:r>
          </a:p>
          <a:p>
            <a:pPr algn="ctr">
              <a:buNone/>
            </a:pPr>
            <a:r>
              <a:rPr lang="ru-RU" b="1" dirty="0">
                <a:latin typeface="Times New Roman" panose="02020603050405020304" pitchFamily="18" charset="0"/>
                <a:cs typeface="Times New Roman" panose="02020603050405020304" pitchFamily="18" charset="0"/>
              </a:rPr>
              <a:t>с учетом профессиональной направленности программ среднего профессионального образования, реализуемых на базе основного общего образования </a:t>
            </a:r>
          </a:p>
          <a:p>
            <a:pPr algn="ctr">
              <a:buNone/>
            </a:pPr>
            <a:endParaRPr lang="ru-RU" sz="2400" b="1" dirty="0">
              <a:latin typeface="Times New Roman" pitchFamily="18" charset="0"/>
              <a:cs typeface="Times New Roman" pitchFamily="18" charset="0"/>
            </a:endParaRPr>
          </a:p>
        </p:txBody>
      </p:sp>
      <p:sp>
        <p:nvSpPr>
          <p:cNvPr id="9" name="Прямоугольник 8">
            <a:extLst>
              <a:ext uri="{FF2B5EF4-FFF2-40B4-BE49-F238E27FC236}">
                <a16:creationId xmlns="" xmlns:a16="http://schemas.microsoft.com/office/drawing/2014/main" id="{291B33FF-4FC8-4C7C-B43B-CD0226546422}"/>
              </a:ext>
            </a:extLst>
          </p:cNvPr>
          <p:cNvSpPr/>
          <p:nvPr/>
        </p:nvSpPr>
        <p:spPr>
          <a:xfrm>
            <a:off x="8025414" y="5020609"/>
            <a:ext cx="3506679" cy="1077218"/>
          </a:xfrm>
          <a:prstGeom prst="rect">
            <a:avLst/>
          </a:prstGeom>
        </p:spPr>
        <p:txBody>
          <a:bodyPr wrap="square">
            <a:spAutoFit/>
          </a:bodyPr>
          <a:lstStyle/>
          <a:p>
            <a:pPr algn="ctr"/>
            <a:r>
              <a:rPr lang="ru-RU" sz="1600" dirty="0">
                <a:latin typeface="Times New Roman" pitchFamily="18" charset="0"/>
                <a:cs typeface="Times New Roman" pitchFamily="18" charset="0"/>
              </a:rPr>
              <a:t>Разработчик: Самохина С.В., </a:t>
            </a:r>
          </a:p>
          <a:p>
            <a:pPr algn="ctr"/>
            <a:r>
              <a:rPr lang="ru-RU" sz="1600" dirty="0">
                <a:latin typeface="Times New Roman" pitchFamily="18" charset="0"/>
                <a:cs typeface="Times New Roman" pitchFamily="18" charset="0"/>
              </a:rPr>
              <a:t>преподаватель первой квалификационной категории</a:t>
            </a:r>
          </a:p>
          <a:p>
            <a:pPr algn="ctr"/>
            <a:r>
              <a:rPr lang="ru-RU" sz="1600" dirty="0">
                <a:latin typeface="Times New Roman" pitchFamily="18" charset="0"/>
                <a:cs typeface="Times New Roman" pitchFamily="18" charset="0"/>
              </a:rPr>
              <a:t> </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Tree>
    <p:extLst>
      <p:ext uri="{BB962C8B-B14F-4D97-AF65-F5344CB8AC3E}">
        <p14:creationId xmlns="" xmlns:p14="http://schemas.microsoft.com/office/powerpoint/2010/main" val="874485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562707" y="1192564"/>
            <a:ext cx="11232029" cy="4247317"/>
          </a:xfrm>
          <a:prstGeom prst="rect">
            <a:avLst/>
          </a:prstGeom>
        </p:spPr>
        <p:txBody>
          <a:bodyPr wrap="square">
            <a:spAutoFit/>
          </a:bodyPr>
          <a:lstStyle/>
          <a:p>
            <a:pPr algn="just"/>
            <a:r>
              <a:rPr lang="ru-RU" i="1" dirty="0">
                <a:solidFill>
                  <a:srgbClr val="000000"/>
                </a:solidFill>
                <a:latin typeface="Times New Roman" panose="02020603050405020304" pitchFamily="18" charset="0"/>
                <a:ea typeface="Calibri" panose="020F0502020204030204" pitchFamily="34" charset="0"/>
              </a:rPr>
              <a:t>Например,</a:t>
            </a:r>
          </a:p>
          <a:p>
            <a:pPr marL="285750" indent="-285750" algn="just">
              <a:buFont typeface="Wingdings" panose="05000000000000000000" pitchFamily="2" charset="2"/>
              <a:buChar char="§"/>
            </a:pPr>
            <a:r>
              <a:rPr lang="ru-RU" dirty="0">
                <a:latin typeface="Times New Roman" pitchFamily="18" charset="0"/>
                <a:cs typeface="Times New Roman" pitchFamily="18" charset="0"/>
              </a:rPr>
              <a:t>Расставьте знаки препинания: укажите цифры, на месте которых в предложении должны стоять запятые. </a:t>
            </a:r>
            <a:endParaRPr lang="ru-RU" dirty="0" smtClean="0">
              <a:latin typeface="Times New Roman" pitchFamily="18" charset="0"/>
              <a:cs typeface="Times New Roman" pitchFamily="18" charset="0"/>
            </a:endParaRPr>
          </a:p>
          <a:p>
            <a:pPr marL="285750" indent="-285750" algn="just"/>
            <a:endParaRPr lang="ru-RU" dirty="0">
              <a:latin typeface="Times New Roman" pitchFamily="18" charset="0"/>
              <a:cs typeface="Times New Roman" pitchFamily="18" charset="0"/>
            </a:endParaRPr>
          </a:p>
          <a:p>
            <a:pPr algn="just"/>
            <a:r>
              <a:rPr lang="ru-RU" i="1" dirty="0">
                <a:latin typeface="Times New Roman" pitchFamily="18" charset="0"/>
                <a:cs typeface="Times New Roman" pitchFamily="18" charset="0"/>
              </a:rPr>
              <a:t>Технико-технологическая карта на продукцию общественного питания: технический документ (1) разрабатываемый на фирменные и новые блюда (2) </a:t>
            </a:r>
            <a:r>
              <a:rPr lang="ru-RU" i="1" dirty="0" smtClean="0">
                <a:latin typeface="Times New Roman" pitchFamily="18" charset="0"/>
                <a:cs typeface="Times New Roman" pitchFamily="18" charset="0"/>
              </a:rPr>
              <a:t>кулинарные </a:t>
            </a:r>
            <a:r>
              <a:rPr lang="ru-RU" i="1" dirty="0">
                <a:latin typeface="Times New Roman" pitchFamily="18" charset="0"/>
                <a:cs typeface="Times New Roman" pitchFamily="18" charset="0"/>
              </a:rPr>
              <a:t>(3) хлебобулочные и кондитерские изделия (4) изготавливаемые и реализуемые на конкретном предприятии питания (5) устанавливающий требования к качеству сырья (6) нормы закладки сырья (рецептуры) (7) и нормы выхода полуфабрикатов и готовых блюд (изделий) (8) требования к технологическому процессу изготовления (9) к оформлению, (10) реализации и хранению (11) показателям качества и безопасности (12) а также пищевую ценность продукции общественного питания</a:t>
            </a:r>
            <a:r>
              <a:rPr lang="ru-RU" i="1" dirty="0" smtClean="0">
                <a:latin typeface="Times New Roman" pitchFamily="18" charset="0"/>
                <a:cs typeface="Times New Roman" pitchFamily="18" charset="0"/>
              </a:rPr>
              <a:t>.</a:t>
            </a:r>
          </a:p>
          <a:p>
            <a:endParaRPr lang="ru-RU" i="1" dirty="0">
              <a:latin typeface="Times New Roman" pitchFamily="18" charset="0"/>
              <a:cs typeface="Times New Roman" pitchFamily="18" charset="0"/>
            </a:endParaRPr>
          </a:p>
          <a:p>
            <a:r>
              <a:rPr lang="ru-RU" dirty="0">
                <a:latin typeface="Times New Roman" pitchFamily="18" charset="0"/>
                <a:cs typeface="Times New Roman" pitchFamily="18" charset="0"/>
              </a:rPr>
              <a:t>Ответ: _________________________</a:t>
            </a:r>
          </a:p>
          <a:p>
            <a:pPr marL="285750" indent="-285750" algn="just">
              <a:buFont typeface="Wingdings" panose="05000000000000000000" pitchFamily="2" charset="2"/>
              <a:buChar char="§"/>
            </a:pPr>
            <a:endParaRPr lang="ru-RU" i="1" dirty="0">
              <a:latin typeface="Times New Roman" panose="02020603050405020304" pitchFamily="18" charset="0"/>
              <a:cs typeface="Times New Roman" panose="02020603050405020304" pitchFamily="18" charset="0"/>
            </a:endParaRPr>
          </a:p>
          <a:p>
            <a:pPr algn="just"/>
            <a:endParaRPr lang="ru-RU" i="1" dirty="0">
              <a:solidFill>
                <a:srgbClr val="000000"/>
              </a:solidFill>
              <a:latin typeface="Times New Roman" panose="02020603050405020304" pitchFamily="18" charset="0"/>
              <a:ea typeface="Calibri" panose="020F0502020204030204" pitchFamily="34" charset="0"/>
            </a:endParaRPr>
          </a:p>
          <a:p>
            <a:endParaRPr lang="ru-RU" dirty="0"/>
          </a:p>
        </p:txBody>
      </p:sp>
    </p:spTree>
    <p:extLst>
      <p:ext uri="{BB962C8B-B14F-4D97-AF65-F5344CB8AC3E}">
        <p14:creationId xmlns="" xmlns:p14="http://schemas.microsoft.com/office/powerpoint/2010/main" val="13914362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923278" y="2469133"/>
            <a:ext cx="10608815" cy="1569660"/>
          </a:xfrm>
          <a:prstGeom prst="rect">
            <a:avLst/>
          </a:prstGeom>
        </p:spPr>
        <p:txBody>
          <a:bodyPr wrap="square">
            <a:spAutoFit/>
          </a:bodyPr>
          <a:lstStyle/>
          <a:p>
            <a:pPr algn="ctr">
              <a:buNone/>
            </a:pPr>
            <a:r>
              <a:rPr lang="ru-RU" b="1" dirty="0">
                <a:latin typeface="Times New Roman" panose="02020603050405020304" pitchFamily="18" charset="0"/>
                <a:cs typeface="Times New Roman" panose="02020603050405020304" pitchFamily="18" charset="0"/>
              </a:rPr>
              <a:t>Разработка методических комплектов  по общеобразовательной дисциплине </a:t>
            </a:r>
          </a:p>
          <a:p>
            <a:pPr algn="ctr">
              <a:buNone/>
            </a:pPr>
            <a:r>
              <a:rPr lang="ru-RU" b="1" dirty="0">
                <a:latin typeface="Times New Roman" panose="02020603050405020304" pitchFamily="18" charset="0"/>
                <a:cs typeface="Times New Roman" panose="02020603050405020304" pitchFamily="18" charset="0"/>
              </a:rPr>
              <a:t>РУССКИЙ ЯЗЫК</a:t>
            </a:r>
          </a:p>
          <a:p>
            <a:pPr algn="ctr">
              <a:buNone/>
            </a:pPr>
            <a:r>
              <a:rPr lang="ru-RU" b="1" dirty="0">
                <a:latin typeface="Times New Roman" panose="02020603050405020304" pitchFamily="18" charset="0"/>
                <a:cs typeface="Times New Roman" panose="02020603050405020304" pitchFamily="18" charset="0"/>
              </a:rPr>
              <a:t>с учетом профессиональной направленности программ среднего профессионального образования, реализуемых на базе основного общего образования </a:t>
            </a:r>
          </a:p>
          <a:p>
            <a:pPr algn="ctr">
              <a:buNone/>
            </a:pPr>
            <a:endParaRPr lang="ru-RU" sz="2400" b="1" dirty="0">
              <a:latin typeface="Times New Roman" pitchFamily="18" charset="0"/>
              <a:cs typeface="Times New Roman" pitchFamily="18" charset="0"/>
            </a:endParaRPr>
          </a:p>
        </p:txBody>
      </p:sp>
      <p:sp>
        <p:nvSpPr>
          <p:cNvPr id="9" name="Прямоугольник 8">
            <a:extLst>
              <a:ext uri="{FF2B5EF4-FFF2-40B4-BE49-F238E27FC236}">
                <a16:creationId xmlns="" xmlns:a16="http://schemas.microsoft.com/office/drawing/2014/main" id="{291B33FF-4FC8-4C7C-B43B-CD0226546422}"/>
              </a:ext>
            </a:extLst>
          </p:cNvPr>
          <p:cNvSpPr/>
          <p:nvPr/>
        </p:nvSpPr>
        <p:spPr>
          <a:xfrm>
            <a:off x="8025414" y="5020609"/>
            <a:ext cx="3506679" cy="1077218"/>
          </a:xfrm>
          <a:prstGeom prst="rect">
            <a:avLst/>
          </a:prstGeom>
        </p:spPr>
        <p:txBody>
          <a:bodyPr wrap="square">
            <a:spAutoFit/>
          </a:bodyPr>
          <a:lstStyle/>
          <a:p>
            <a:pPr algn="ctr"/>
            <a:r>
              <a:rPr lang="ru-RU" sz="1600" dirty="0">
                <a:latin typeface="Times New Roman" pitchFamily="18" charset="0"/>
                <a:cs typeface="Times New Roman" pitchFamily="18" charset="0"/>
              </a:rPr>
              <a:t>Разработчик: Самохина С.В., </a:t>
            </a:r>
          </a:p>
          <a:p>
            <a:pPr algn="ctr"/>
            <a:r>
              <a:rPr lang="ru-RU" sz="1600" dirty="0">
                <a:latin typeface="Times New Roman" pitchFamily="18" charset="0"/>
                <a:cs typeface="Times New Roman" pitchFamily="18" charset="0"/>
              </a:rPr>
              <a:t>преподаватель первой квалификационной категории</a:t>
            </a:r>
          </a:p>
          <a:p>
            <a:pPr algn="ctr"/>
            <a:r>
              <a:rPr lang="ru-RU" sz="1600" dirty="0">
                <a:latin typeface="Times New Roman" pitchFamily="18" charset="0"/>
                <a:cs typeface="Times New Roman" pitchFamily="18" charset="0"/>
              </a:rPr>
              <a:t> </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Tree>
    <p:extLst>
      <p:ext uri="{BB962C8B-B14F-4D97-AF65-F5344CB8AC3E}">
        <p14:creationId xmlns="" xmlns:p14="http://schemas.microsoft.com/office/powerpoint/2010/main" val="1772573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330746" y="1082952"/>
            <a:ext cx="10608815" cy="461665"/>
          </a:xfrm>
          <a:prstGeom prst="rect">
            <a:avLst/>
          </a:prstGeom>
        </p:spPr>
        <p:txBody>
          <a:bodyPr wrap="square">
            <a:spAutoFit/>
          </a:bodyPr>
          <a:lstStyle/>
          <a:p>
            <a:pPr algn="ctr">
              <a:buNone/>
            </a:pPr>
            <a:r>
              <a:rPr lang="ru-RU" sz="2400" b="1" dirty="0">
                <a:latin typeface="Times New Roman" panose="02020603050405020304" pitchFamily="18" charset="0"/>
                <a:cs typeface="Times New Roman" panose="02020603050405020304" pitchFamily="18" charset="0"/>
              </a:rPr>
              <a:t>Профессионально-ориентированное содержание</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8" name="Прямоугольник 7">
            <a:extLst>
              <a:ext uri="{FF2B5EF4-FFF2-40B4-BE49-F238E27FC236}">
                <a16:creationId xmlns="" xmlns:a16="http://schemas.microsoft.com/office/drawing/2014/main" id="{6F6BDBC8-09E0-46A0-8AAE-42A4375658D1}"/>
              </a:ext>
            </a:extLst>
          </p:cNvPr>
          <p:cNvSpPr/>
          <p:nvPr/>
        </p:nvSpPr>
        <p:spPr>
          <a:xfrm>
            <a:off x="233780" y="2394401"/>
            <a:ext cx="2388093" cy="1323439"/>
          </a:xfrm>
          <a:prstGeom prst="rect">
            <a:avLst/>
          </a:prstGeom>
        </p:spPr>
        <p:txBody>
          <a:bodyPr wrap="square">
            <a:spAutoFit/>
          </a:bodyPr>
          <a:lstStyle/>
          <a:p>
            <a:r>
              <a:rPr lang="ru-RU" sz="1600" b="1" dirty="0">
                <a:solidFill>
                  <a:srgbClr val="002060"/>
                </a:solidFill>
                <a:latin typeface="Times New Roman" pitchFamily="18" charset="0"/>
                <a:cs typeface="Times New Roman" pitchFamily="18" charset="0"/>
              </a:rPr>
              <a:t>19.01.04 Пекарь</a:t>
            </a:r>
          </a:p>
          <a:p>
            <a:r>
              <a:rPr lang="ru-RU" sz="1600" b="1" dirty="0">
                <a:solidFill>
                  <a:srgbClr val="002060"/>
                </a:solidFill>
                <a:latin typeface="Times New Roman" pitchFamily="18" charset="0"/>
                <a:cs typeface="Times New Roman" pitchFamily="18" charset="0"/>
              </a:rPr>
              <a:t>43.01.09 Повар, кондитер</a:t>
            </a:r>
          </a:p>
          <a:p>
            <a:r>
              <a:rPr lang="ru-RU" sz="1600" b="1" dirty="0">
                <a:solidFill>
                  <a:srgbClr val="002060"/>
                </a:solidFill>
                <a:latin typeface="Times New Roman" pitchFamily="18" charset="0"/>
                <a:cs typeface="Times New Roman" pitchFamily="18" charset="0"/>
              </a:rPr>
              <a:t>43.02.15 Поварское и кондитерское дело  </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2272683" y="1811541"/>
            <a:ext cx="9685537" cy="3139321"/>
          </a:xfrm>
          <a:prstGeom prst="rect">
            <a:avLst/>
          </a:prstGeom>
        </p:spPr>
        <p:txBody>
          <a:bodyPr wrap="square">
            <a:spAutoFit/>
          </a:bodyPr>
          <a:lstStyle/>
          <a:p>
            <a:r>
              <a:rPr lang="ru-RU" i="1" dirty="0">
                <a:solidFill>
                  <a:srgbClr val="000000"/>
                </a:solidFill>
                <a:latin typeface="Times New Roman" panose="02020603050405020304" pitchFamily="18" charset="0"/>
                <a:ea typeface="Calibri" panose="020F0502020204030204" pitchFamily="34" charset="0"/>
              </a:rPr>
              <a:t>Например,</a:t>
            </a: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Информационная переработка текстов профессиональной направленности</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Составление связного высказывания на заданную тему, в том числе профессиональную.</a:t>
            </a: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Исследование возможностей лексики в различных функциональных стилях. Лексика, ограниченная по сфере использования. Профессионализмы</a:t>
            </a:r>
            <a:r>
              <a:rPr lang="ru-RU" dirty="0">
                <a:solidFill>
                  <a:srgbClr val="FF0000"/>
                </a:solidFill>
                <a:latin typeface="Times New Roman" panose="02020603050405020304" pitchFamily="18" charset="0"/>
                <a:cs typeface="Times New Roman" panose="02020603050405020304" pitchFamily="18" charset="0"/>
              </a:rPr>
              <a:t>.</a:t>
            </a: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Выявление закономерностей функционирования фонетической, орфоэпической, орфографической системы языка в образцах устной и письменной речи профессиональной направленности.  </a:t>
            </a: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1014110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377483" y="1075758"/>
            <a:ext cx="11437034" cy="5355312"/>
          </a:xfrm>
          <a:prstGeom prst="rect">
            <a:avLst/>
          </a:prstGeom>
        </p:spPr>
        <p:txBody>
          <a:bodyPr wrap="square">
            <a:spAutoFit/>
          </a:bodyPr>
          <a:lstStyle/>
          <a:p>
            <a:pPr algn="just"/>
            <a:r>
              <a:rPr lang="ru-RU" b="1" dirty="0">
                <a:latin typeface="Times New Roman" panose="02020603050405020304" pitchFamily="18" charset="0"/>
                <a:cs typeface="Times New Roman" panose="02020603050405020304" pitchFamily="18" charset="0"/>
              </a:rPr>
              <a:t>Информационная переработка текстов профессиональной направленности</a:t>
            </a:r>
            <a:r>
              <a:rPr lang="ru-RU"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Составление связного высказывания на заданную тему, в том числе профессиональную. </a:t>
            </a:r>
            <a:endParaRPr lang="ru-RU" b="1" dirty="0">
              <a:latin typeface="Times New Roman" panose="02020603050405020304" pitchFamily="18" charset="0"/>
              <a:cs typeface="Times New Roman" panose="02020603050405020304" pitchFamily="18" charset="0"/>
            </a:endParaRPr>
          </a:p>
          <a:p>
            <a:pPr algn="just"/>
            <a:endParaRPr lang="ru-RU" sz="800" b="1" i="1" dirty="0">
              <a:latin typeface="Times New Roman" panose="02020603050405020304" pitchFamily="18" charset="0"/>
              <a:cs typeface="Times New Roman" panose="02020603050405020304" pitchFamily="18" charset="0"/>
            </a:endParaRPr>
          </a:p>
          <a:p>
            <a:pPr algn="just">
              <a:buFont typeface="Wingdings" pitchFamily="2" charset="2"/>
              <a:buChar char="§"/>
            </a:pPr>
            <a:r>
              <a:rPr lang="ru-RU" sz="16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Задание</a:t>
            </a:r>
          </a:p>
          <a:p>
            <a:pPr algn="just"/>
            <a:r>
              <a:rPr lang="ru-RU" sz="1400" dirty="0" smtClean="0">
                <a:latin typeface="Times New Roman" panose="02020603050405020304" pitchFamily="18" charset="0"/>
                <a:cs typeface="Times New Roman" panose="02020603050405020304" pitchFamily="18" charset="0"/>
              </a:rPr>
              <a:t>Сделайте </a:t>
            </a:r>
            <a:r>
              <a:rPr lang="ru-RU" sz="1400" dirty="0">
                <a:latin typeface="Times New Roman" panose="02020603050405020304" pitchFamily="18" charset="0"/>
                <a:cs typeface="Times New Roman" panose="02020603050405020304" pitchFamily="18" charset="0"/>
              </a:rPr>
              <a:t>лингвистический анализ статьи из книги В.И. Ермаковой «Кулинария» по  плану: Тема. Идея. Форма: 1. стиль текста;     2. тип текста;     3. композиция;     4. лексические средства выразительности;     5. стилистические фигуры речи; 6. синтаксический строй (способ связи предложений в тексте, преобладание сложных или простых предложений и др.)</a:t>
            </a:r>
          </a:p>
          <a:p>
            <a:pPr algn="just"/>
            <a:endParaRPr lang="ru-RU" sz="1400" dirty="0">
              <a:latin typeface="Times New Roman" panose="02020603050405020304" pitchFamily="18" charset="0"/>
              <a:cs typeface="Times New Roman" panose="02020603050405020304" pitchFamily="18" charset="0"/>
            </a:endParaRPr>
          </a:p>
          <a:p>
            <a:r>
              <a:rPr lang="ru-RU" sz="1400" b="1" dirty="0">
                <a:latin typeface="Times New Roman" pitchFamily="18" charset="0"/>
                <a:cs typeface="Times New Roman" pitchFamily="18" charset="0"/>
              </a:rPr>
              <a:t>					</a:t>
            </a:r>
            <a:r>
              <a:rPr lang="ru-RU" sz="1600" b="1" dirty="0">
                <a:latin typeface="Times New Roman" pitchFamily="18" charset="0"/>
                <a:cs typeface="Times New Roman" pitchFamily="18" charset="0"/>
              </a:rPr>
              <a:t>Пряничное тесто</a:t>
            </a:r>
            <a:endParaRPr lang="ru-RU"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	Изделия из пряничного теста отличаются разнообразной формой и содержат  большое количество сахара и различных пряностей, придающих им особый аромат. Смесь пряностей, добавляемая к пряничному тесту, называется «букет», или «сухие духи». Она состоит из корицы, гвоздики, душистого перца, кардамона. Кроме пряников, из того же теста выпекают коврижки, прослаивая их фруктовой начинкой или вареньем.</a:t>
            </a:r>
          </a:p>
          <a:p>
            <a:pPr algn="just"/>
            <a:r>
              <a:rPr lang="ru-RU" sz="1600" dirty="0">
                <a:latin typeface="Times New Roman" pitchFamily="18" charset="0"/>
                <a:cs typeface="Times New Roman" pitchFamily="18" charset="0"/>
              </a:rPr>
              <a:t>	Иногда вместо сахара кладут искусственный мёд или сироп, часть пшеничной муки заменяют ржаной. Это улучшает качество пряников, уменьшает их сушку при длительном хранении.</a:t>
            </a:r>
          </a:p>
          <a:p>
            <a:pPr algn="just"/>
            <a:r>
              <a:rPr lang="ru-RU" sz="1600" dirty="0">
                <a:latin typeface="Times New Roman" pitchFamily="18" charset="0"/>
                <a:cs typeface="Times New Roman" pitchFamily="18" charset="0"/>
              </a:rPr>
              <a:t> 	Рецептура и приготовление пряников способствуют тому, что многие виды их могут сохраняться долгое время. </a:t>
            </a:r>
            <a:r>
              <a:rPr lang="ru-RU" sz="1600" dirty="0" err="1">
                <a:latin typeface="Times New Roman" pitchFamily="18" charset="0"/>
                <a:cs typeface="Times New Roman" pitchFamily="18" charset="0"/>
              </a:rPr>
              <a:t>Черствение</a:t>
            </a:r>
            <a:r>
              <a:rPr lang="ru-RU" sz="1600" dirty="0">
                <a:latin typeface="Times New Roman" pitchFamily="18" charset="0"/>
                <a:cs typeface="Times New Roman" pitchFamily="18" charset="0"/>
              </a:rPr>
              <a:t> мучных изделий – это очень сложный процесс, связанный со старением крахмальных студней. Оно выражается в том, что поверхностная корочка изделия теряет хрупкость, делается эластичной, мякиш становится </a:t>
            </a:r>
            <a:r>
              <a:rPr lang="ru-RU" sz="1600" dirty="0" err="1">
                <a:latin typeface="Times New Roman" pitchFamily="18" charset="0"/>
                <a:cs typeface="Times New Roman" pitchFamily="18" charset="0"/>
              </a:rPr>
              <a:t>крошливым</a:t>
            </a:r>
            <a:r>
              <a:rPr lang="ru-RU" sz="1600" dirty="0">
                <a:latin typeface="Times New Roman" pitchFamily="18" charset="0"/>
                <a:cs typeface="Times New Roman" pitchFamily="18" charset="0"/>
              </a:rPr>
              <a:t>, а затем при высыхании плотным.</a:t>
            </a:r>
          </a:p>
          <a:p>
            <a:pPr algn="just"/>
            <a:r>
              <a:rPr lang="ru-RU" sz="1600" dirty="0">
                <a:latin typeface="Times New Roman" pitchFamily="18" charset="0"/>
                <a:cs typeface="Times New Roman" pitchFamily="18" charset="0"/>
              </a:rPr>
              <a:t>	В пряничное тесто входят мёд и патока, которые задерживают этот процесс, поэтому в дальнюю дорогу лучше взять с собой пряники. </a:t>
            </a:r>
          </a:p>
          <a:p>
            <a:r>
              <a:rPr lang="ru-RU" dirty="0">
                <a:latin typeface="Times New Roman" pitchFamily="18" charset="0"/>
                <a:cs typeface="Times New Roman" pitchFamily="18" charset="0"/>
              </a:rPr>
              <a:t>                                                            							</a:t>
            </a:r>
          </a:p>
        </p:txBody>
      </p:sp>
    </p:spTree>
    <p:extLst>
      <p:ext uri="{BB962C8B-B14F-4D97-AF65-F5344CB8AC3E}">
        <p14:creationId xmlns="" xmlns:p14="http://schemas.microsoft.com/office/powerpoint/2010/main" val="101411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464234" y="1154594"/>
            <a:ext cx="11582764" cy="4647426"/>
          </a:xfrm>
          <a:prstGeom prst="rect">
            <a:avLst/>
          </a:prstGeom>
        </p:spPr>
        <p:txBody>
          <a:bodyPr wrap="square">
            <a:spAutoFit/>
          </a:bodyPr>
          <a:lstStyle/>
          <a:p>
            <a:pPr marL="285750" indent="-285750" algn="just"/>
            <a:r>
              <a:rPr lang="ru-RU" b="1" dirty="0">
                <a:latin typeface="Times New Roman" panose="02020603050405020304" pitchFamily="18" charset="0"/>
                <a:cs typeface="Times New Roman" panose="02020603050405020304" pitchFamily="18" charset="0"/>
              </a:rPr>
              <a:t>Исследование возможностей лексики в различных функциональных стилях. Лексика, ограниченная по сфере использования. Профессионализмы.</a:t>
            </a:r>
          </a:p>
          <a:p>
            <a:pPr marL="285750" indent="-285750" algn="just"/>
            <a:endParaRPr lang="ru-RU" dirty="0">
              <a:latin typeface="Times New Roman" panose="02020603050405020304" pitchFamily="18" charset="0"/>
              <a:cs typeface="Times New Roman" panose="02020603050405020304" pitchFamily="18" charset="0"/>
            </a:endParaRPr>
          </a:p>
          <a:p>
            <a:pPr algn="just">
              <a:buFont typeface="Wingdings" pitchFamily="2" charset="2"/>
              <a:buChar char="§"/>
            </a:pP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Задание.</a:t>
            </a:r>
          </a:p>
          <a:p>
            <a:pPr algn="just"/>
            <a:r>
              <a:rPr lang="ru-RU" sz="1600" dirty="0" smtClean="0">
                <a:latin typeface="Times New Roman" panose="02020603050405020304" pitchFamily="18" charset="0"/>
                <a:cs typeface="Times New Roman" panose="02020603050405020304" pitchFamily="18" charset="0"/>
              </a:rPr>
              <a:t>Установите </a:t>
            </a:r>
            <a:r>
              <a:rPr lang="ru-RU" sz="1600" dirty="0">
                <a:latin typeface="Times New Roman" panose="02020603050405020304" pitchFamily="18" charset="0"/>
                <a:cs typeface="Times New Roman" panose="02020603050405020304" pitchFamily="18" charset="0"/>
              </a:rPr>
              <a:t>соответствия между словом и его лексическим значением, подобрав к предложенным определениям соответствующее название макаронного изделия</a:t>
            </a:r>
            <a:r>
              <a:rPr lang="ru-RU" sz="1600" dirty="0" smtClean="0">
                <a:latin typeface="Times New Roman" panose="02020603050405020304" pitchFamily="18" charset="0"/>
                <a:cs typeface="Times New Roman" panose="02020603050405020304" pitchFamily="18" charset="0"/>
              </a:rPr>
              <a:t>. </a:t>
            </a:r>
            <a:r>
              <a:rPr lang="ru-RU" sz="1600" smtClean="0">
                <a:latin typeface="Times New Roman" panose="02020603050405020304" pitchFamily="18" charset="0"/>
                <a:cs typeface="Times New Roman" panose="02020603050405020304" pitchFamily="18" charset="0"/>
              </a:rPr>
              <a:t>При работе над заданием обращайтесь к профессиональным справочникам и словарям.</a:t>
            </a:r>
            <a:endParaRPr lang="ru-RU" sz="1600" dirty="0">
              <a:latin typeface="Times New Roman" panose="02020603050405020304" pitchFamily="18" charset="0"/>
              <a:cs typeface="Times New Roman" panose="02020603050405020304" pitchFamily="18" charset="0"/>
            </a:endParaRPr>
          </a:p>
          <a:p>
            <a:pPr algn="just"/>
            <a:endParaRPr lang="ru-RU" sz="1600" b="1" i="1"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1) Макаронные изделия, представляющие собой  квадратные кусочки пасты, собранные в центре, чтобы получился бантик.</a:t>
            </a:r>
          </a:p>
          <a:p>
            <a:pPr algn="just"/>
            <a:r>
              <a:rPr lang="ru-RU" sz="1600" dirty="0">
                <a:latin typeface="Times New Roman" pitchFamily="18" charset="0"/>
                <a:cs typeface="Times New Roman" pitchFamily="18" charset="0"/>
              </a:rPr>
              <a:t>2) Макаронные изделия, представляющие собой миниатюрные колечки для супов.</a:t>
            </a:r>
          </a:p>
          <a:p>
            <a:pPr algn="just"/>
            <a:r>
              <a:rPr lang="ru-RU" sz="1600" dirty="0">
                <a:latin typeface="Times New Roman" pitchFamily="18" charset="0"/>
                <a:cs typeface="Times New Roman" pitchFamily="18" charset="0"/>
              </a:rPr>
              <a:t>3) Макаронные изделия, напоминающие и по размеру, и по форме рис или перловку.</a:t>
            </a:r>
          </a:p>
          <a:p>
            <a:pPr algn="just"/>
            <a:r>
              <a:rPr lang="ru-RU" sz="1600" dirty="0">
                <a:latin typeface="Times New Roman" pitchFamily="18" charset="0"/>
                <a:cs typeface="Times New Roman" pitchFamily="18" charset="0"/>
              </a:rPr>
              <a:t>4) Маленькие фаршированные пельмешки из макаронного теста, уголки которых соединяют, чтобы получилось кольцо или бутончик. Бывают разных цветов, в зависимости от начинки, которой может быть  свекла, помидоры, шпинат, кальмары и прочее.</a:t>
            </a:r>
          </a:p>
          <a:p>
            <a:pPr algn="just"/>
            <a:r>
              <a:rPr lang="ru-RU" sz="1600" dirty="0">
                <a:latin typeface="Times New Roman" pitchFamily="18" charset="0"/>
                <a:cs typeface="Times New Roman" pitchFamily="18" charset="0"/>
              </a:rPr>
              <a:t>5)  Макаронные изделия в форме колес от повозки.</a:t>
            </a:r>
          </a:p>
          <a:p>
            <a:pPr algn="just"/>
            <a:r>
              <a:rPr lang="ru-RU" sz="1600" dirty="0">
                <a:latin typeface="Times New Roman" pitchFamily="18" charset="0"/>
                <a:cs typeface="Times New Roman" pitchFamily="18" charset="0"/>
              </a:rPr>
              <a:t>6) Макаронные изделия, которые  представляют собой длинные и толстые полоски теста шириной 13 миллиметров, традиционно подаваемые с густыми сливочными или мясными соусами</a:t>
            </a:r>
            <a:r>
              <a:rPr lang="ru-RU" sz="1600" dirty="0" smtClean="0">
                <a:latin typeface="Times New Roman" pitchFamily="18" charset="0"/>
                <a:cs typeface="Times New Roman" pitchFamily="18" charset="0"/>
              </a:rPr>
              <a:t>.</a:t>
            </a:r>
          </a:p>
          <a:p>
            <a:pPr algn="just"/>
            <a:endParaRPr lang="ru-RU" sz="1600" dirty="0" smtClean="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А) </a:t>
            </a:r>
            <a:r>
              <a:rPr lang="ru-RU" sz="1600" b="1" dirty="0" err="1" smtClean="0">
                <a:latin typeface="Times New Roman" pitchFamily="18" charset="0"/>
                <a:cs typeface="Times New Roman" pitchFamily="18" charset="0"/>
              </a:rPr>
              <a:t>Анелли</a:t>
            </a:r>
            <a:r>
              <a:rPr lang="ru-RU" sz="1600" b="1" dirty="0" smtClean="0">
                <a:latin typeface="Times New Roman" pitchFamily="18" charset="0"/>
                <a:cs typeface="Times New Roman" pitchFamily="18" charset="0"/>
              </a:rPr>
              <a:t> </a:t>
            </a:r>
            <a:r>
              <a:rPr lang="ru-RU" sz="1600" b="1" dirty="0">
                <a:latin typeface="Times New Roman" pitchFamily="18" charset="0"/>
                <a:cs typeface="Times New Roman" pitchFamily="18" charset="0"/>
              </a:rPr>
              <a:t>Б) </a:t>
            </a:r>
            <a:r>
              <a:rPr lang="ru-RU" sz="1600" b="1" dirty="0" err="1">
                <a:latin typeface="Times New Roman" pitchFamily="18" charset="0"/>
                <a:cs typeface="Times New Roman" pitchFamily="18" charset="0"/>
              </a:rPr>
              <a:t>Орзо</a:t>
            </a:r>
            <a:r>
              <a:rPr lang="ru-RU" sz="1600" b="1" dirty="0">
                <a:latin typeface="Times New Roman" pitchFamily="18" charset="0"/>
                <a:cs typeface="Times New Roman" pitchFamily="18" charset="0"/>
              </a:rPr>
              <a:t> В) </a:t>
            </a:r>
            <a:r>
              <a:rPr lang="ru-RU" sz="1600" b="1" dirty="0" err="1">
                <a:latin typeface="Times New Roman" pitchFamily="18" charset="0"/>
                <a:cs typeface="Times New Roman" pitchFamily="18" charset="0"/>
              </a:rPr>
              <a:t>Паппарделле</a:t>
            </a:r>
            <a:r>
              <a:rPr lang="ru-RU" sz="1600" b="1" dirty="0">
                <a:latin typeface="Times New Roman" pitchFamily="18" charset="0"/>
                <a:cs typeface="Times New Roman" pitchFamily="18" charset="0"/>
              </a:rPr>
              <a:t>  Г) </a:t>
            </a:r>
            <a:r>
              <a:rPr lang="ru-RU" sz="1600" b="1" dirty="0" err="1">
                <a:latin typeface="Times New Roman" pitchFamily="18" charset="0"/>
                <a:cs typeface="Times New Roman" pitchFamily="18" charset="0"/>
              </a:rPr>
              <a:t>Тортеллини</a:t>
            </a:r>
            <a:r>
              <a:rPr lang="ru-RU" sz="1600" b="1" dirty="0">
                <a:latin typeface="Times New Roman" pitchFamily="18" charset="0"/>
                <a:cs typeface="Times New Roman" pitchFamily="18" charset="0"/>
              </a:rPr>
              <a:t>  Д) </a:t>
            </a:r>
            <a:r>
              <a:rPr lang="ru-RU" sz="1600" b="1" dirty="0" err="1">
                <a:latin typeface="Times New Roman" pitchFamily="18" charset="0"/>
                <a:cs typeface="Times New Roman" pitchFamily="18" charset="0"/>
              </a:rPr>
              <a:t>Фарфалле</a:t>
            </a:r>
            <a:r>
              <a:rPr lang="ru-RU" sz="1600" b="1" dirty="0">
                <a:latin typeface="Times New Roman" pitchFamily="18" charset="0"/>
                <a:cs typeface="Times New Roman" pitchFamily="18" charset="0"/>
              </a:rPr>
              <a:t>  Е) </a:t>
            </a:r>
            <a:r>
              <a:rPr lang="ru-RU" sz="1600" b="1" dirty="0" err="1">
                <a:latin typeface="Times New Roman" pitchFamily="18" charset="0"/>
                <a:cs typeface="Times New Roman" pitchFamily="18" charset="0"/>
              </a:rPr>
              <a:t>Руот</a:t>
            </a:r>
            <a:endParaRPr lang="ru-RU" sz="1600" dirty="0"/>
          </a:p>
        </p:txBody>
      </p:sp>
    </p:spTree>
    <p:extLst>
      <p:ext uri="{BB962C8B-B14F-4D97-AF65-F5344CB8AC3E}">
        <p14:creationId xmlns="" xmlns:p14="http://schemas.microsoft.com/office/powerpoint/2010/main" val="1014110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548639" y="1322363"/>
            <a:ext cx="11409581" cy="3416320"/>
          </a:xfrm>
          <a:prstGeom prst="rect">
            <a:avLst/>
          </a:prstGeom>
        </p:spPr>
        <p:txBody>
          <a:bodyPr wrap="square">
            <a:spAutoFit/>
          </a:bodyPr>
          <a:lstStyle/>
          <a:p>
            <a:pPr marL="285750" indent="-285750" algn="just"/>
            <a:r>
              <a:rPr lang="ru-RU" b="1" dirty="0">
                <a:latin typeface="Times New Roman" panose="02020603050405020304" pitchFamily="18" charset="0"/>
                <a:cs typeface="Times New Roman" panose="02020603050405020304" pitchFamily="18" charset="0"/>
              </a:rPr>
              <a:t>Исследование возможностей лексики в различных функциональных стилях. Лексика, ограниченная по сфере использования. Профессионализмы.</a:t>
            </a:r>
          </a:p>
          <a:p>
            <a:endParaRPr lang="ru-RU" b="1" i="1" dirty="0"/>
          </a:p>
          <a:p>
            <a:pPr>
              <a:buFont typeface="Wingdings" pitchFamily="2" charset="2"/>
              <a:buChar char="§"/>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Задание.</a:t>
            </a:r>
          </a:p>
          <a:p>
            <a:r>
              <a:rPr lang="ru-RU" dirty="0" smtClean="0">
                <a:latin typeface="Times New Roman" pitchFamily="18" charset="0"/>
                <a:cs typeface="Times New Roman" pitchFamily="18" charset="0"/>
              </a:rPr>
              <a:t>Объясните </a:t>
            </a:r>
            <a:r>
              <a:rPr lang="ru-RU" dirty="0">
                <a:latin typeface="Times New Roman" pitchFamily="18" charset="0"/>
                <a:cs typeface="Times New Roman" pitchFamily="18" charset="0"/>
              </a:rPr>
              <a:t>лексическое значение представленных ниже слов или </a:t>
            </a:r>
            <a:r>
              <a:rPr lang="ru-RU" dirty="0" smtClean="0">
                <a:latin typeface="Times New Roman" pitchFamily="18" charset="0"/>
                <a:cs typeface="Times New Roman" pitchFamily="18" charset="0"/>
              </a:rPr>
              <a:t>словосочетаний. </a:t>
            </a:r>
            <a:r>
              <a:rPr lang="ru-RU" dirty="0">
                <a:latin typeface="Times New Roman" pitchFamily="18" charset="0"/>
                <a:cs typeface="Times New Roman" pitchFamily="18" charset="0"/>
              </a:rPr>
              <a:t>При работе над заданием обращайтесь к профессиональным справочникам и словарям.</a:t>
            </a:r>
          </a:p>
          <a:p>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Общественное питание, </a:t>
            </a:r>
            <a:r>
              <a:rPr lang="ru-RU" dirty="0" err="1">
                <a:latin typeface="Times New Roman" pitchFamily="18" charset="0"/>
                <a:cs typeface="Times New Roman" pitchFamily="18" charset="0"/>
              </a:rPr>
              <a:t>кейтеринг</a:t>
            </a:r>
            <a:r>
              <a:rPr lang="ru-RU" dirty="0">
                <a:latin typeface="Times New Roman" pitchFamily="18" charset="0"/>
                <a:cs typeface="Times New Roman" pitchFamily="18" charset="0"/>
              </a:rPr>
              <a:t>, предприятие общественного питания, рациональное питание, рацион питания, скомплектованный обед, меню, винная карта, прейскурант, кулинарная продукция, кулинарное изделие, мучное кулинарное изделие, хлебобулочное изделие, кондитерское изделие, мучное кондитерское изделие, блюдо, заказное блюдо, банкетное блюдо, фирменное блюдо, порция, гарнир, </a:t>
            </a:r>
            <a:r>
              <a:rPr lang="ru-RU" dirty="0" err="1">
                <a:latin typeface="Times New Roman" pitchFamily="18" charset="0"/>
                <a:cs typeface="Times New Roman" pitchFamily="18" charset="0"/>
              </a:rPr>
              <a:t>крутон</a:t>
            </a:r>
            <a:r>
              <a:rPr lang="ru-RU" dirty="0">
                <a:latin typeface="Times New Roman" pitchFamily="18" charset="0"/>
                <a:cs typeface="Times New Roman" pitchFamily="18" charset="0"/>
              </a:rPr>
              <a:t>, тарталетка, </a:t>
            </a:r>
            <a:r>
              <a:rPr lang="ru-RU" dirty="0" err="1">
                <a:latin typeface="Times New Roman" pitchFamily="18" charset="0"/>
                <a:cs typeface="Times New Roman" pitchFamily="18" charset="0"/>
              </a:rPr>
              <a:t>волован</a:t>
            </a:r>
            <a:r>
              <a:rPr lang="ru-RU" dirty="0">
                <a:latin typeface="Times New Roman" pitchFamily="18" charset="0"/>
                <a:cs typeface="Times New Roman" pitchFamily="18" charset="0"/>
              </a:rPr>
              <a:t>, профитроли, кляр, </a:t>
            </a:r>
            <a:r>
              <a:rPr lang="ru-RU" dirty="0" err="1">
                <a:latin typeface="Times New Roman" pitchFamily="18" charset="0"/>
                <a:cs typeface="Times New Roman" pitchFamily="18" charset="0"/>
              </a:rPr>
              <a:t>льезон</a:t>
            </a:r>
            <a:r>
              <a:rPr lang="ru-RU" dirty="0">
                <a:latin typeface="Times New Roman" pitchFamily="18" charset="0"/>
                <a:cs typeface="Times New Roman" pitchFamily="18" charset="0"/>
              </a:rPr>
              <a:t>.</a:t>
            </a:r>
          </a:p>
        </p:txBody>
      </p:sp>
    </p:spTree>
    <p:extLst>
      <p:ext uri="{BB962C8B-B14F-4D97-AF65-F5344CB8AC3E}">
        <p14:creationId xmlns="" xmlns:p14="http://schemas.microsoft.com/office/powerpoint/2010/main" val="1014110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520505" y="1308295"/>
            <a:ext cx="11437716" cy="3693319"/>
          </a:xfrm>
          <a:prstGeom prst="rect">
            <a:avLst/>
          </a:prstGeom>
        </p:spPr>
        <p:txBody>
          <a:bodyPr wrap="square">
            <a:spAutoFit/>
          </a:bodyPr>
          <a:lstStyle/>
          <a:p>
            <a:pPr marL="285750" indent="-285750" algn="just"/>
            <a:r>
              <a:rPr lang="ru-RU" b="1" dirty="0">
                <a:latin typeface="Times New Roman" panose="02020603050405020304" pitchFamily="18" charset="0"/>
                <a:cs typeface="Times New Roman" panose="02020603050405020304" pitchFamily="18" charset="0"/>
              </a:rPr>
              <a:t>Выявление закономерностей функционирования фонетической, орфоэпической,  орфографической системы языка в образцах устной и письменной речи профессиональной направленности.  </a:t>
            </a:r>
            <a:r>
              <a:rPr lang="ru-RU"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marL="285750" indent="-285750" algn="just"/>
            <a:endPar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buFont typeface="Wingdings" pitchFamily="2" charset="2"/>
              <a:buChar char="§"/>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Задание.</a:t>
            </a:r>
          </a:p>
          <a:p>
            <a:pPr algn="just"/>
            <a:r>
              <a:rPr lang="ru-RU" dirty="0" smtClean="0">
                <a:latin typeface="Times New Roman" panose="02020603050405020304" pitchFamily="18" charset="0"/>
                <a:cs typeface="Times New Roman" panose="02020603050405020304" pitchFamily="18" charset="0"/>
              </a:rPr>
              <a:t>Перепишите</a:t>
            </a:r>
            <a:r>
              <a:rPr lang="ru-RU" dirty="0">
                <a:latin typeface="Times New Roman" panose="02020603050405020304" pitchFamily="18" charset="0"/>
                <a:cs typeface="Times New Roman" panose="02020603050405020304" pitchFamily="18" charset="0"/>
              </a:rPr>
              <a:t>, расставьте ударение, обратите внимание на правописание  слов. Объясните лексическое значение представленных ниже слов. При работе над заданием обращайтесь к профессиональным справочникам и словарям. </a:t>
            </a:r>
          </a:p>
          <a:p>
            <a:pPr algn="just"/>
            <a:endParaRPr lang="ru-RU"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А)</a:t>
            </a:r>
            <a:r>
              <a:rPr lang="ru-RU" b="1" dirty="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Анелли</a:t>
            </a:r>
            <a:r>
              <a:rPr lang="ru-RU" dirty="0" smtClean="0">
                <a:latin typeface="Times New Roman" pitchFamily="18" charset="0"/>
                <a:cs typeface="Times New Roman" pitchFamily="18" charset="0"/>
              </a:rPr>
              <a:t> , безе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глясировать</a:t>
            </a:r>
            <a:r>
              <a:rPr lang="ru-RU" dirty="0">
                <a:latin typeface="Times New Roman" pitchFamily="18" charset="0"/>
                <a:cs typeface="Times New Roman" pitchFamily="18" charset="0"/>
              </a:rPr>
              <a:t>, грильяж, мариновать, </a:t>
            </a:r>
            <a:r>
              <a:rPr lang="ru-RU" dirty="0" err="1">
                <a:latin typeface="Times New Roman" pitchFamily="18" charset="0"/>
                <a:cs typeface="Times New Roman" pitchFamily="18" charset="0"/>
              </a:rPr>
              <a:t>пассеровать</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пастеризовать, </a:t>
            </a:r>
            <a:r>
              <a:rPr lang="ru-RU" dirty="0" err="1">
                <a:latin typeface="Times New Roman" pitchFamily="18" charset="0"/>
                <a:cs typeface="Times New Roman" pitchFamily="18" charset="0"/>
              </a:rPr>
              <a:t>стейк</a:t>
            </a:r>
            <a:r>
              <a:rPr lang="ru-RU" dirty="0">
                <a:latin typeface="Times New Roman" pitchFamily="18" charset="0"/>
                <a:cs typeface="Times New Roman" pitchFamily="18" charset="0"/>
              </a:rPr>
              <a:t>, фраппировать.</a:t>
            </a:r>
          </a:p>
          <a:p>
            <a:pPr algn="just"/>
            <a:endParaRPr lang="ru-RU" dirty="0">
              <a:latin typeface="Times New Roman" pitchFamily="18" charset="0"/>
              <a:cs typeface="Times New Roman" pitchFamily="18" charset="0"/>
            </a:endParaRPr>
          </a:p>
          <a:p>
            <a:pPr algn="just"/>
            <a:r>
              <a:rPr lang="ru-RU" dirty="0">
                <a:latin typeface="Times New Roman" pitchFamily="18" charset="0"/>
                <a:cs typeface="Times New Roman" pitchFamily="18" charset="0"/>
              </a:rPr>
              <a:t>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Баветте</a:t>
            </a:r>
            <a:r>
              <a:rPr lang="ru-RU" dirty="0">
                <a:latin typeface="Times New Roman" pitchFamily="18" charset="0"/>
                <a:cs typeface="Times New Roman" pitchFamily="18" charset="0"/>
              </a:rPr>
              <a:t>, бланшировать, десерт, </a:t>
            </a:r>
            <a:r>
              <a:rPr lang="ru-RU" dirty="0" err="1">
                <a:latin typeface="Times New Roman" pitchFamily="18" charset="0"/>
                <a:cs typeface="Times New Roman" pitchFamily="18" charset="0"/>
              </a:rPr>
              <a:t>заколеровать</a:t>
            </a:r>
            <a:r>
              <a:rPr lang="ru-RU" dirty="0">
                <a:latin typeface="Times New Roman" pitchFamily="18" charset="0"/>
                <a:cs typeface="Times New Roman" pitchFamily="18" charset="0"/>
              </a:rPr>
              <a:t>, майоран, пахлава, </a:t>
            </a:r>
            <a:r>
              <a:rPr lang="ru-RU" dirty="0" err="1">
                <a:latin typeface="Times New Roman" pitchFamily="18" charset="0"/>
                <a:cs typeface="Times New Roman" pitchFamily="18" charset="0"/>
              </a:rPr>
              <a:t>пошировать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штрудель</a:t>
            </a:r>
            <a:r>
              <a:rPr lang="ru-RU" dirty="0">
                <a:latin typeface="Times New Roman" pitchFamily="18" charset="0"/>
                <a:cs typeface="Times New Roman" pitchFamily="18" charset="0"/>
              </a:rPr>
              <a:t>, шпиговать.</a:t>
            </a:r>
          </a:p>
          <a:p>
            <a:pPr marL="285750" indent="-285750" algn="just"/>
            <a:endPar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endPar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1014110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330746" y="1082952"/>
            <a:ext cx="10608815" cy="461665"/>
          </a:xfrm>
          <a:prstGeom prst="rect">
            <a:avLst/>
          </a:prstGeom>
        </p:spPr>
        <p:txBody>
          <a:bodyPr wrap="square">
            <a:spAutoFit/>
          </a:bodyPr>
          <a:lstStyle/>
          <a:p>
            <a:pPr algn="ctr">
              <a:buNone/>
            </a:pPr>
            <a:r>
              <a:rPr lang="ru-RU" sz="2400" b="1" dirty="0">
                <a:latin typeface="Times New Roman" panose="02020603050405020304" pitchFamily="18" charset="0"/>
                <a:cs typeface="Times New Roman" panose="02020603050405020304" pitchFamily="18" charset="0"/>
              </a:rPr>
              <a:t>Бинарные уроки </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8" name="Прямоугольник 7">
            <a:extLst>
              <a:ext uri="{FF2B5EF4-FFF2-40B4-BE49-F238E27FC236}">
                <a16:creationId xmlns="" xmlns:a16="http://schemas.microsoft.com/office/drawing/2014/main" id="{6F6BDBC8-09E0-46A0-8AAE-42A4375658D1}"/>
              </a:ext>
            </a:extLst>
          </p:cNvPr>
          <p:cNvSpPr/>
          <p:nvPr/>
        </p:nvSpPr>
        <p:spPr>
          <a:xfrm>
            <a:off x="233780" y="2394401"/>
            <a:ext cx="2388093" cy="1323439"/>
          </a:xfrm>
          <a:prstGeom prst="rect">
            <a:avLst/>
          </a:prstGeom>
        </p:spPr>
        <p:txBody>
          <a:bodyPr wrap="square">
            <a:spAutoFit/>
          </a:bodyPr>
          <a:lstStyle/>
          <a:p>
            <a:r>
              <a:rPr lang="ru-RU" sz="1600" b="1" dirty="0">
                <a:solidFill>
                  <a:srgbClr val="002060"/>
                </a:solidFill>
                <a:latin typeface="Times New Roman" pitchFamily="18" charset="0"/>
                <a:cs typeface="Times New Roman" pitchFamily="18" charset="0"/>
              </a:rPr>
              <a:t>19.01.04 Пекарь</a:t>
            </a:r>
          </a:p>
          <a:p>
            <a:r>
              <a:rPr lang="ru-RU" sz="1600" b="1" dirty="0">
                <a:solidFill>
                  <a:srgbClr val="002060"/>
                </a:solidFill>
                <a:latin typeface="Times New Roman" pitchFamily="18" charset="0"/>
                <a:cs typeface="Times New Roman" pitchFamily="18" charset="0"/>
              </a:rPr>
              <a:t>43.01.09 Повар, кондитер</a:t>
            </a:r>
          </a:p>
          <a:p>
            <a:r>
              <a:rPr lang="ru-RU" sz="1600" b="1" dirty="0">
                <a:solidFill>
                  <a:srgbClr val="002060"/>
                </a:solidFill>
                <a:latin typeface="Times New Roman" pitchFamily="18" charset="0"/>
                <a:cs typeface="Times New Roman" pitchFamily="18" charset="0"/>
              </a:rPr>
              <a:t>43.02.15 Поварское и кондитерское дело  </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2344445" y="1972279"/>
            <a:ext cx="9685537" cy="3416320"/>
          </a:xfrm>
          <a:prstGeom prst="rect">
            <a:avLst/>
          </a:prstGeom>
        </p:spPr>
        <p:txBody>
          <a:bodyPr wrap="square">
            <a:spAutoFit/>
          </a:bodyPr>
          <a:lstStyle/>
          <a:p>
            <a:r>
              <a:rPr lang="ru-RU" i="1" dirty="0">
                <a:solidFill>
                  <a:srgbClr val="000000"/>
                </a:solidFill>
                <a:latin typeface="Times New Roman" panose="02020603050405020304" pitchFamily="18" charset="0"/>
                <a:ea typeface="Calibri" panose="020F0502020204030204" pitchFamily="34" charset="0"/>
              </a:rPr>
              <a:t>Например,</a:t>
            </a:r>
          </a:p>
          <a:p>
            <a:endParaRPr lang="ru-RU" i="1" dirty="0">
              <a:solidFill>
                <a:srgbClr val="000000"/>
              </a:solidFill>
              <a:latin typeface="Times New Roman" panose="02020603050405020304" pitchFamily="18" charset="0"/>
              <a:ea typeface="Calibri" panose="020F0502020204030204" pitchFamily="34" charset="0"/>
            </a:endParaRPr>
          </a:p>
          <a:p>
            <a:pPr marL="285750" indent="-285750" algn="just">
              <a:buFont typeface="Wingdings" panose="05000000000000000000" pitchFamily="2" charset="2"/>
              <a:buChar char="§"/>
            </a:pPr>
            <a:r>
              <a:rPr lang="ru-RU" dirty="0" smtClean="0">
                <a:latin typeface="Times New Roman" panose="02020603050405020304" pitchFamily="18" charset="0"/>
                <a:cs typeface="Times New Roman" panose="02020603050405020304" pitchFamily="18" charset="0"/>
              </a:rPr>
              <a:t>«Заимствование </a:t>
            </a:r>
            <a:r>
              <a:rPr lang="ru-RU" dirty="0">
                <a:latin typeface="Times New Roman" panose="02020603050405020304" pitchFamily="18" charset="0"/>
                <a:cs typeface="Times New Roman" panose="02020603050405020304" pitchFamily="18" charset="0"/>
              </a:rPr>
              <a:t>как способ пополнения словарного запаса русского </a:t>
            </a:r>
            <a:r>
              <a:rPr lang="ru-RU" dirty="0" smtClean="0">
                <a:latin typeface="Times New Roman" panose="02020603050405020304" pitchFamily="18" charset="0"/>
                <a:cs typeface="Times New Roman" panose="02020603050405020304" pitchFamily="18" charset="0"/>
              </a:rPr>
              <a:t>языка». </a:t>
            </a:r>
          </a:p>
          <a:p>
            <a:pPr marL="3943350" lvl="8" indent="-285750" algn="just"/>
            <a:r>
              <a:rPr lang="ru-RU" dirty="0" smtClean="0">
                <a:latin typeface="Times New Roman" panose="02020603050405020304" pitchFamily="18" charset="0"/>
                <a:cs typeface="Times New Roman" panose="02020603050405020304" pitchFamily="18" charset="0"/>
              </a:rPr>
              <a:t>			(с ОУДБ.04 Иностранный язык)</a:t>
            </a:r>
          </a:p>
          <a:p>
            <a:pPr marL="3943350" lvl="8" indent="-285750" algn="just"/>
            <a:endParaRPr lang="ru-RU"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Составление текстов по профессиональной теме «Характерные особенности европейской кухни» с использованием нужных словоформ. Наблюдение над функционированием правил орфографии и пунктуации в образцах письменных текстов, документах профессиональной направленности</a:t>
            </a:r>
            <a:r>
              <a:rPr lang="ru-RU" dirty="0" smtClean="0">
                <a:latin typeface="Times New Roman" panose="02020603050405020304" pitchFamily="18" charset="0"/>
                <a:cs typeface="Times New Roman" panose="02020603050405020304" pitchFamily="18" charset="0"/>
              </a:rPr>
              <a:t>.</a:t>
            </a:r>
          </a:p>
          <a:p>
            <a:pPr marL="285750" indent="-285750" algn="just"/>
            <a:r>
              <a:rPr lang="ru-RU" dirty="0" smtClean="0">
                <a:latin typeface="Times New Roman" panose="02020603050405020304" pitchFamily="18" charset="0"/>
                <a:cs typeface="Times New Roman" panose="02020603050405020304" pitchFamily="18" charset="0"/>
              </a:rPr>
              <a:t>							(с ОП 13. Национальная кухня)</a:t>
            </a:r>
          </a:p>
          <a:p>
            <a:pPr marL="285750" indent="-285750"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3587861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330746" y="1082952"/>
            <a:ext cx="10608815" cy="461665"/>
          </a:xfrm>
          <a:prstGeom prst="rect">
            <a:avLst/>
          </a:prstGeom>
        </p:spPr>
        <p:txBody>
          <a:bodyPr wrap="square">
            <a:spAutoFit/>
          </a:bodyPr>
          <a:lstStyle/>
          <a:p>
            <a:pPr algn="ctr">
              <a:buNone/>
            </a:pPr>
            <a:r>
              <a:rPr lang="ru-RU" sz="2400" b="1" dirty="0">
                <a:latin typeface="Times New Roman" panose="02020603050405020304" pitchFamily="18" charset="0"/>
                <a:cs typeface="Times New Roman" panose="02020603050405020304" pitchFamily="18" charset="0"/>
              </a:rPr>
              <a:t>Междисциплинарные задания</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8" name="Прямоугольник 7">
            <a:extLst>
              <a:ext uri="{FF2B5EF4-FFF2-40B4-BE49-F238E27FC236}">
                <a16:creationId xmlns="" xmlns:a16="http://schemas.microsoft.com/office/drawing/2014/main" id="{6F6BDBC8-09E0-46A0-8AAE-42A4375658D1}"/>
              </a:ext>
            </a:extLst>
          </p:cNvPr>
          <p:cNvSpPr/>
          <p:nvPr/>
        </p:nvSpPr>
        <p:spPr>
          <a:xfrm>
            <a:off x="233780" y="2394401"/>
            <a:ext cx="2388093" cy="1323439"/>
          </a:xfrm>
          <a:prstGeom prst="rect">
            <a:avLst/>
          </a:prstGeom>
        </p:spPr>
        <p:txBody>
          <a:bodyPr wrap="square">
            <a:spAutoFit/>
          </a:bodyPr>
          <a:lstStyle/>
          <a:p>
            <a:r>
              <a:rPr lang="ru-RU" sz="1600" b="1" dirty="0">
                <a:solidFill>
                  <a:srgbClr val="002060"/>
                </a:solidFill>
                <a:latin typeface="Times New Roman" pitchFamily="18" charset="0"/>
                <a:cs typeface="Times New Roman" pitchFamily="18" charset="0"/>
              </a:rPr>
              <a:t>19.01.04 Пекарь</a:t>
            </a:r>
          </a:p>
          <a:p>
            <a:r>
              <a:rPr lang="ru-RU" sz="1600" b="1" dirty="0">
                <a:solidFill>
                  <a:srgbClr val="002060"/>
                </a:solidFill>
                <a:latin typeface="Times New Roman" pitchFamily="18" charset="0"/>
                <a:cs typeface="Times New Roman" pitchFamily="18" charset="0"/>
              </a:rPr>
              <a:t>43.01.09 Повар, кондитер</a:t>
            </a:r>
          </a:p>
          <a:p>
            <a:r>
              <a:rPr lang="ru-RU" sz="1600" b="1" dirty="0">
                <a:solidFill>
                  <a:srgbClr val="002060"/>
                </a:solidFill>
                <a:latin typeface="Times New Roman" pitchFamily="18" charset="0"/>
                <a:cs typeface="Times New Roman" pitchFamily="18" charset="0"/>
              </a:rPr>
              <a:t>43.02.15 Поварское и кондитерское дело  </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2272683" y="1811542"/>
            <a:ext cx="9507985" cy="4801314"/>
          </a:xfrm>
          <a:prstGeom prst="rect">
            <a:avLst/>
          </a:prstGeom>
        </p:spPr>
        <p:txBody>
          <a:bodyPr wrap="square">
            <a:spAutoFit/>
          </a:bodyPr>
          <a:lstStyle/>
          <a:p>
            <a:pPr algn="just"/>
            <a:r>
              <a:rPr lang="ru-RU" i="1" dirty="0">
                <a:solidFill>
                  <a:srgbClr val="000000"/>
                </a:solidFill>
                <a:latin typeface="Times New Roman" panose="02020603050405020304" pitchFamily="18" charset="0"/>
                <a:ea typeface="Calibri" panose="020F0502020204030204" pitchFamily="34" charset="0"/>
              </a:rPr>
              <a:t>Например,</a:t>
            </a: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Расставьте ударения в словах: </a:t>
            </a:r>
            <a:r>
              <a:rPr lang="ru-RU" i="1" dirty="0">
                <a:latin typeface="Times New Roman" panose="02020603050405020304" pitchFamily="18" charset="0"/>
                <a:cs typeface="Times New Roman" panose="02020603050405020304" pitchFamily="18" charset="0"/>
              </a:rPr>
              <a:t>йогурт, щавель, творог, торты, сливовый сок, </a:t>
            </a:r>
            <a:r>
              <a:rPr lang="ru-RU" i="1" dirty="0" err="1">
                <a:latin typeface="Times New Roman" panose="02020603050405020304" pitchFamily="18" charset="0"/>
                <a:cs typeface="Times New Roman" panose="02020603050405020304" pitchFamily="18" charset="0"/>
              </a:rPr>
              <a:t>латте</a:t>
            </a:r>
            <a:r>
              <a:rPr lang="ru-RU" i="1" dirty="0">
                <a:latin typeface="Times New Roman" panose="02020603050405020304" pitchFamily="18" charset="0"/>
                <a:cs typeface="Times New Roman" panose="02020603050405020304" pitchFamily="18" charset="0"/>
              </a:rPr>
              <a:t>, бармен, пиццерия, тирамису, </a:t>
            </a:r>
            <a:r>
              <a:rPr lang="ru-RU" i="1" dirty="0" err="1">
                <a:latin typeface="Times New Roman" panose="02020603050405020304" pitchFamily="18" charset="0"/>
                <a:cs typeface="Times New Roman" panose="02020603050405020304" pitchFamily="18" charset="0"/>
              </a:rPr>
              <a:t>чиа</a:t>
            </a:r>
            <a:r>
              <a:rPr lang="ru-RU" i="1" dirty="0">
                <a:latin typeface="Times New Roman" panose="02020603050405020304" pitchFamily="18" charset="0"/>
                <a:cs typeface="Times New Roman" panose="02020603050405020304" pitchFamily="18" charset="0"/>
              </a:rPr>
              <a:t>, фалафель, помело</a:t>
            </a:r>
            <a:r>
              <a:rPr lang="ru-RU" i="1" dirty="0" smtClean="0">
                <a:latin typeface="Times New Roman" panose="02020603050405020304" pitchFamily="18" charset="0"/>
                <a:cs typeface="Times New Roman" panose="02020603050405020304" pitchFamily="18" charset="0"/>
              </a:rPr>
              <a:t>.</a:t>
            </a:r>
          </a:p>
          <a:p>
            <a:pPr marL="285750" indent="-285750" algn="just"/>
            <a:endParaRPr lang="ru-RU"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Определите значение следующих фразеологизмов: </a:t>
            </a:r>
            <a:r>
              <a:rPr lang="ru-RU" i="1" dirty="0">
                <a:latin typeface="Times New Roman" panose="02020603050405020304" pitchFamily="18" charset="0"/>
                <a:cs typeface="Times New Roman" panose="02020603050405020304" pitchFamily="18" charset="0"/>
              </a:rPr>
              <a:t>калачом не заманишь, </a:t>
            </a:r>
            <a:r>
              <a:rPr lang="ru-RU" i="1" dirty="0" smtClean="0">
                <a:latin typeface="Times New Roman" panose="02020603050405020304" pitchFamily="18" charset="0"/>
                <a:cs typeface="Times New Roman" panose="02020603050405020304" pitchFamily="18" charset="0"/>
              </a:rPr>
              <a:t>как </a:t>
            </a:r>
            <a:r>
              <a:rPr lang="ru-RU" i="1" dirty="0">
                <a:latin typeface="Times New Roman" panose="02020603050405020304" pitchFamily="18" charset="0"/>
                <a:cs typeface="Times New Roman" panose="02020603050405020304" pitchFamily="18" charset="0"/>
              </a:rPr>
              <a:t>сыр в масле кататься, сыпать соль на рану, задать перцу, метод кнута и пряника, остаться на бобах, покраснеть как помидор, вырвать с мясом, подложить свинью, рыба гниет с головы, как рыба на сковородке, седьмая вода на киселе, как выжатый лимон</a:t>
            </a:r>
            <a:r>
              <a:rPr lang="ru-RU" dirty="0" smtClean="0">
                <a:latin typeface="Times New Roman" panose="02020603050405020304" pitchFamily="18" charset="0"/>
                <a:cs typeface="Times New Roman" panose="02020603050405020304" pitchFamily="18" charset="0"/>
              </a:rPr>
              <a:t>.</a:t>
            </a:r>
          </a:p>
          <a:p>
            <a:pPr marL="285750" indent="-285750" algn="just"/>
            <a:endParaRPr lang="ru-RU"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 Расставьте пропущенные орфограммы и знаки препинания в тексте: </a:t>
            </a:r>
            <a:r>
              <a:rPr lang="ru-RU" i="1" dirty="0">
                <a:latin typeface="Times New Roman" panose="02020603050405020304" pitchFamily="18" charset="0"/>
                <a:cs typeface="Times New Roman" panose="02020603050405020304" pitchFamily="18" charset="0"/>
              </a:rPr>
              <a:t>Греча </a:t>
            </a:r>
            <a:r>
              <a:rPr lang="ru-RU" i="1" dirty="0" err="1">
                <a:latin typeface="Times New Roman" panose="02020603050405020304" pitchFamily="18" charset="0"/>
                <a:cs typeface="Times New Roman" panose="02020603050405020304" pitchFamily="18" charset="0"/>
              </a:rPr>
              <a:t>томл</a:t>
            </a:r>
            <a:r>
              <a:rPr lang="ru-RU" i="1" dirty="0">
                <a:latin typeface="Times New Roman" panose="02020603050405020304" pitchFamily="18" charset="0"/>
                <a:cs typeface="Times New Roman" panose="02020603050405020304" pitchFamily="18" charset="0"/>
              </a:rPr>
              <a:t>….ная в горшочке с кури….</a:t>
            </a:r>
            <a:r>
              <a:rPr lang="ru-RU" i="1" dirty="0" err="1">
                <a:latin typeface="Times New Roman" panose="02020603050405020304" pitchFamily="18" charset="0"/>
                <a:cs typeface="Times New Roman" panose="02020603050405020304" pitchFamily="18" charset="0"/>
              </a:rPr>
              <a:t>ыми</a:t>
            </a:r>
            <a:r>
              <a:rPr lang="ru-RU" i="1" dirty="0">
                <a:latin typeface="Times New Roman" panose="02020603050405020304" pitchFamily="18" charset="0"/>
                <a:cs typeface="Times New Roman" panose="02020603050405020304" pitchFamily="18" charset="0"/>
              </a:rPr>
              <a:t> потрошками  с ржа…</a:t>
            </a:r>
            <a:r>
              <a:rPr lang="ru-RU" i="1" dirty="0" err="1">
                <a:latin typeface="Times New Roman" panose="02020603050405020304" pitchFamily="18" charset="0"/>
                <a:cs typeface="Times New Roman" panose="02020603050405020304" pitchFamily="18" charset="0"/>
              </a:rPr>
              <a:t>ыми</a:t>
            </a:r>
            <a:r>
              <a:rPr lang="ru-RU" i="1" dirty="0">
                <a:latin typeface="Times New Roman" panose="02020603050405020304" pitchFamily="18" charset="0"/>
                <a:cs typeface="Times New Roman" panose="02020603050405020304" pitchFamily="18" charset="0"/>
              </a:rPr>
              <a:t> булочками и </a:t>
            </a:r>
            <a:r>
              <a:rPr lang="ru-RU" i="1" dirty="0" err="1">
                <a:latin typeface="Times New Roman" panose="02020603050405020304" pitchFamily="18" charset="0"/>
                <a:cs typeface="Times New Roman" panose="02020603050405020304" pitchFamily="18" charset="0"/>
              </a:rPr>
              <a:t>кваше</a:t>
            </a:r>
            <a:r>
              <a:rPr lang="ru-RU" i="1" dirty="0">
                <a:latin typeface="Times New Roman" panose="02020603050405020304" pitchFamily="18" charset="0"/>
                <a:cs typeface="Times New Roman" panose="02020603050405020304" pitchFamily="18" charset="0"/>
              </a:rPr>
              <a:t>….ой капустой. </a:t>
            </a:r>
            <a:endParaRPr lang="ru-RU" i="1" dirty="0" smtClean="0">
              <a:latin typeface="Times New Roman" panose="02020603050405020304" pitchFamily="18" charset="0"/>
              <a:cs typeface="Times New Roman" panose="02020603050405020304" pitchFamily="18" charset="0"/>
            </a:endParaRPr>
          </a:p>
          <a:p>
            <a:pPr marL="285750" indent="-285750" algn="just"/>
            <a:endParaRPr lang="ru-RU" i="1" dirty="0">
              <a:latin typeface="Times New Roman" panose="02020603050405020304" pitchFamily="18" charset="0"/>
              <a:cs typeface="Times New Roman" panose="02020603050405020304" pitchFamily="18" charset="0"/>
            </a:endParaRPr>
          </a:p>
          <a:p>
            <a:pPr marL="285750" indent="-285750" algn="just">
              <a:buFont typeface="Wingdings" panose="05000000000000000000" pitchFamily="2" charset="2"/>
              <a:buChar char="§"/>
            </a:pP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Напишите словарный диктант: </a:t>
            </a:r>
            <a:r>
              <a:rPr lang="ru-RU" i="1" dirty="0">
                <a:latin typeface="Times New Roman" panose="02020603050405020304" pitchFamily="18" charset="0"/>
                <a:cs typeface="Times New Roman" panose="02020603050405020304" pitchFamily="18" charset="0"/>
              </a:rPr>
              <a:t>безе, мороженое, сэндвич, рикотта, корнишоны, пирожное, бефстроганов, картофель фри, матча, гаспачо, </a:t>
            </a:r>
            <a:r>
              <a:rPr lang="ru-RU" i="1" dirty="0" err="1">
                <a:latin typeface="Times New Roman" panose="02020603050405020304" pitchFamily="18" charset="0"/>
                <a:cs typeface="Times New Roman" panose="02020603050405020304" pitchFamily="18" charset="0"/>
              </a:rPr>
              <a:t>халапеньо</a:t>
            </a:r>
            <a:r>
              <a:rPr lang="ru-RU" i="1" dirty="0">
                <a:latin typeface="Times New Roman" panose="02020603050405020304" pitchFamily="18" charset="0"/>
                <a:cs typeface="Times New Roman" panose="02020603050405020304" pitchFamily="18" charset="0"/>
              </a:rPr>
              <a:t>, маракуйя, цукини, глясе, моцарелла, </a:t>
            </a:r>
            <a:r>
              <a:rPr lang="ru-RU" i="1" dirty="0" err="1">
                <a:latin typeface="Times New Roman" panose="02020603050405020304" pitchFamily="18" charset="0"/>
                <a:cs typeface="Times New Roman" panose="02020603050405020304" pitchFamily="18" charset="0"/>
              </a:rPr>
              <a:t>рукола</a:t>
            </a:r>
            <a:r>
              <a:rPr lang="ru-RU" i="1" dirty="0">
                <a:latin typeface="Times New Roman" panose="02020603050405020304" pitchFamily="18" charset="0"/>
                <a:cs typeface="Times New Roman" panose="02020603050405020304" pitchFamily="18" charset="0"/>
              </a:rPr>
              <a:t>, грейпфрут, винегрет, картофель по-деревенски, смузи, калории, </a:t>
            </a:r>
            <a:r>
              <a:rPr lang="ru-RU" i="1" dirty="0" err="1">
                <a:latin typeface="Times New Roman" panose="02020603050405020304" pitchFamily="18" charset="0"/>
                <a:cs typeface="Times New Roman" panose="02020603050405020304" pitchFamily="18" charset="0"/>
              </a:rPr>
              <a:t>тарт-татен</a:t>
            </a:r>
            <a:r>
              <a:rPr lang="ru-RU" i="1" dirty="0">
                <a:latin typeface="Times New Roman" panose="02020603050405020304" pitchFamily="18" charset="0"/>
                <a:cs typeface="Times New Roman" panose="02020603050405020304" pitchFamily="18" charset="0"/>
              </a:rPr>
              <a:t>, капуста маринованная по-корейски, поджаренный, карвинг, капкейк.</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1391436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0E9AB780-BB2B-4797-967C-9454AE5E740B}"/>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019460" y="97653"/>
            <a:ext cx="938761" cy="939413"/>
          </a:xfrm>
          <a:prstGeom prst="rect">
            <a:avLst/>
          </a:prstGeom>
          <a:noFill/>
          <a:extLst>
            <a:ext uri="{909E8E84-426E-40DD-AFC4-6F175D3DCCD1}">
              <a14:hiddenFill xmlns="" xmlns:a14="http://schemas.microsoft.com/office/drawing/2010/main">
                <a:solidFill>
                  <a:srgbClr val="FFFFFF"/>
                </a:solidFill>
              </a14:hiddenFill>
            </a:ext>
          </a:extLst>
        </p:spPr>
      </p:pic>
      <p:sp>
        <p:nvSpPr>
          <p:cNvPr id="4" name="Прямоугольник 3">
            <a:extLst>
              <a:ext uri="{FF2B5EF4-FFF2-40B4-BE49-F238E27FC236}">
                <a16:creationId xmlns="" xmlns:a16="http://schemas.microsoft.com/office/drawing/2014/main" id="{0B8297EF-4E05-4D15-BE29-6C238F8EEE1F}"/>
              </a:ext>
            </a:extLst>
          </p:cNvPr>
          <p:cNvSpPr/>
          <p:nvPr/>
        </p:nvSpPr>
        <p:spPr>
          <a:xfrm>
            <a:off x="7903399" y="207705"/>
            <a:ext cx="3116061" cy="523220"/>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Институт развития</a:t>
            </a:r>
          </a:p>
          <a:p>
            <a:pPr algn="r"/>
            <a:r>
              <a:rPr lang="ru-RU" sz="1400" b="1" dirty="0">
                <a:solidFill>
                  <a:schemeClr val="tx2">
                    <a:lumMod val="75000"/>
                  </a:schemeClr>
                </a:solidFill>
                <a:latin typeface="Times New Roman" pitchFamily="18" charset="0"/>
                <a:cs typeface="Times New Roman" pitchFamily="18" charset="0"/>
              </a:rPr>
              <a:t> профессионального образования</a:t>
            </a:r>
          </a:p>
        </p:txBody>
      </p:sp>
      <p:pic>
        <p:nvPicPr>
          <p:cNvPr id="5" name="Picture 2" descr="F:\логотип\Логотип ВКС.png">
            <a:extLst>
              <a:ext uri="{FF2B5EF4-FFF2-40B4-BE49-F238E27FC236}">
                <a16:creationId xmlns="" xmlns:a16="http://schemas.microsoft.com/office/drawing/2014/main" id="{D675C0E6-AB2F-48F3-AACD-1A2996BAD40E}"/>
              </a:ext>
            </a:extLst>
          </p:cNvPr>
          <p:cNvPicPr>
            <a:picLocks noChangeAspect="1" noChangeArrowheads="1"/>
          </p:cNvPicPr>
          <p:nvPr/>
        </p:nvPicPr>
        <p:blipFill>
          <a:blip r:embed="rId4" cstate="print"/>
          <a:srcRect/>
          <a:stretch>
            <a:fillRect/>
          </a:stretch>
        </p:blipFill>
        <p:spPr bwMode="auto">
          <a:xfrm>
            <a:off x="239697" y="97653"/>
            <a:ext cx="857255" cy="857255"/>
          </a:xfrm>
          <a:prstGeom prst="rect">
            <a:avLst/>
          </a:prstGeom>
          <a:noFill/>
        </p:spPr>
      </p:pic>
      <p:sp>
        <p:nvSpPr>
          <p:cNvPr id="2" name="Прямоугольник 1">
            <a:extLst>
              <a:ext uri="{FF2B5EF4-FFF2-40B4-BE49-F238E27FC236}">
                <a16:creationId xmlns="" xmlns:a16="http://schemas.microsoft.com/office/drawing/2014/main" id="{F1C82E9E-BC4D-4EF5-97A9-FC811FE7C6AC}"/>
              </a:ext>
            </a:extLst>
          </p:cNvPr>
          <p:cNvSpPr/>
          <p:nvPr/>
        </p:nvSpPr>
        <p:spPr>
          <a:xfrm>
            <a:off x="956603" y="1082952"/>
            <a:ext cx="9982958" cy="830997"/>
          </a:xfrm>
          <a:prstGeom prst="rect">
            <a:avLst/>
          </a:prstGeom>
        </p:spPr>
        <p:txBody>
          <a:bodyPr wrap="square">
            <a:spAutoFit/>
          </a:bodyPr>
          <a:lstStyle/>
          <a:p>
            <a:pPr algn="ctr">
              <a:buNone/>
            </a:pPr>
            <a:r>
              <a:rPr lang="ru-RU" sz="2400" b="1" dirty="0" smtClean="0">
                <a:latin typeface="Times New Roman" panose="02020603050405020304" pitchFamily="18" charset="0"/>
                <a:cs typeface="Times New Roman" panose="02020603050405020304" pitchFamily="18" charset="0"/>
              </a:rPr>
              <a:t>Междисциплинарные  задания,</a:t>
            </a:r>
          </a:p>
          <a:p>
            <a:pPr algn="ctr">
              <a:buNone/>
            </a:pPr>
            <a:r>
              <a:rPr lang="ru-RU" sz="2400" b="1" dirty="0" smtClean="0">
                <a:latin typeface="Times New Roman" panose="02020603050405020304" pitchFamily="18" charset="0"/>
                <a:cs typeface="Times New Roman" panose="02020603050405020304" pitchFamily="18" charset="0"/>
              </a:rPr>
              <a:t>включенные </a:t>
            </a:r>
            <a:r>
              <a:rPr lang="ru-RU" sz="2400" b="1" dirty="0">
                <a:latin typeface="Times New Roman" panose="02020603050405020304" pitchFamily="18" charset="0"/>
                <a:cs typeface="Times New Roman" panose="02020603050405020304" pitchFamily="18" charset="0"/>
              </a:rPr>
              <a:t>в промежуточную аттестацию</a:t>
            </a:r>
          </a:p>
        </p:txBody>
      </p:sp>
      <p:sp>
        <p:nvSpPr>
          <p:cNvPr id="10" name="Прямоугольник 9">
            <a:extLst>
              <a:ext uri="{FF2B5EF4-FFF2-40B4-BE49-F238E27FC236}">
                <a16:creationId xmlns="" xmlns:a16="http://schemas.microsoft.com/office/drawing/2014/main" id="{5B56663D-A344-4A3A-B301-E68978F80A2E}"/>
              </a:ext>
            </a:extLst>
          </p:cNvPr>
          <p:cNvSpPr/>
          <p:nvPr/>
        </p:nvSpPr>
        <p:spPr>
          <a:xfrm>
            <a:off x="525261" y="218503"/>
            <a:ext cx="3116061" cy="307777"/>
          </a:xfrm>
          <a:prstGeom prst="rect">
            <a:avLst/>
          </a:prstGeom>
        </p:spPr>
        <p:txBody>
          <a:bodyPr wrap="square">
            <a:spAutoFit/>
          </a:bodyPr>
          <a:lstStyle/>
          <a:p>
            <a:pPr algn="r"/>
            <a:r>
              <a:rPr lang="ru-RU" sz="1400" b="1" dirty="0">
                <a:solidFill>
                  <a:schemeClr val="tx2">
                    <a:lumMod val="75000"/>
                  </a:schemeClr>
                </a:solidFill>
                <a:latin typeface="Times New Roman" pitchFamily="18" charset="0"/>
                <a:cs typeface="Times New Roman" pitchFamily="18" charset="0"/>
              </a:rPr>
              <a:t>Вологодский колледж сервиса</a:t>
            </a:r>
          </a:p>
        </p:txBody>
      </p:sp>
      <p:sp>
        <p:nvSpPr>
          <p:cNvPr id="8" name="Прямоугольник 7">
            <a:extLst>
              <a:ext uri="{FF2B5EF4-FFF2-40B4-BE49-F238E27FC236}">
                <a16:creationId xmlns="" xmlns:a16="http://schemas.microsoft.com/office/drawing/2014/main" id="{6F6BDBC8-09E0-46A0-8AAE-42A4375658D1}"/>
              </a:ext>
            </a:extLst>
          </p:cNvPr>
          <p:cNvSpPr/>
          <p:nvPr/>
        </p:nvSpPr>
        <p:spPr>
          <a:xfrm>
            <a:off x="233780" y="2394401"/>
            <a:ext cx="2388093" cy="1323439"/>
          </a:xfrm>
          <a:prstGeom prst="rect">
            <a:avLst/>
          </a:prstGeom>
        </p:spPr>
        <p:txBody>
          <a:bodyPr wrap="square">
            <a:spAutoFit/>
          </a:bodyPr>
          <a:lstStyle/>
          <a:p>
            <a:r>
              <a:rPr lang="ru-RU" sz="1600" b="1" dirty="0">
                <a:solidFill>
                  <a:srgbClr val="002060"/>
                </a:solidFill>
                <a:latin typeface="Times New Roman" pitchFamily="18" charset="0"/>
                <a:cs typeface="Times New Roman" pitchFamily="18" charset="0"/>
              </a:rPr>
              <a:t>19.01.04 Пекарь</a:t>
            </a:r>
          </a:p>
          <a:p>
            <a:r>
              <a:rPr lang="ru-RU" sz="1600" b="1" dirty="0">
                <a:solidFill>
                  <a:srgbClr val="002060"/>
                </a:solidFill>
                <a:latin typeface="Times New Roman" pitchFamily="18" charset="0"/>
                <a:cs typeface="Times New Roman" pitchFamily="18" charset="0"/>
              </a:rPr>
              <a:t>43.01.09 Повар, </a:t>
            </a:r>
            <a:r>
              <a:rPr lang="ru-RU" sz="1600" b="1" dirty="0" smtClean="0">
                <a:solidFill>
                  <a:srgbClr val="002060"/>
                </a:solidFill>
                <a:latin typeface="Times New Roman" pitchFamily="18" charset="0"/>
                <a:cs typeface="Times New Roman" pitchFamily="18" charset="0"/>
              </a:rPr>
              <a:t>кондитер</a:t>
            </a:r>
            <a:endParaRPr lang="ru-RU" sz="1600" b="1" dirty="0">
              <a:solidFill>
                <a:srgbClr val="002060"/>
              </a:solidFill>
              <a:latin typeface="Times New Roman" pitchFamily="18" charset="0"/>
              <a:cs typeface="Times New Roman" pitchFamily="18" charset="0"/>
            </a:endParaRPr>
          </a:p>
          <a:p>
            <a:r>
              <a:rPr lang="ru-RU" sz="1600" b="1" dirty="0">
                <a:solidFill>
                  <a:srgbClr val="002060"/>
                </a:solidFill>
                <a:latin typeface="Times New Roman" pitchFamily="18" charset="0"/>
                <a:cs typeface="Times New Roman" pitchFamily="18" charset="0"/>
              </a:rPr>
              <a:t>43.02.15 Поварское и кондитерское дело  </a:t>
            </a:r>
          </a:p>
        </p:txBody>
      </p:sp>
      <p:sp>
        <p:nvSpPr>
          <p:cNvPr id="11" name="Прямоугольник 10">
            <a:extLst>
              <a:ext uri="{FF2B5EF4-FFF2-40B4-BE49-F238E27FC236}">
                <a16:creationId xmlns="" xmlns:a16="http://schemas.microsoft.com/office/drawing/2014/main" id="{8C7C70F9-4582-4D08-8C26-14ADD150ECF3}"/>
              </a:ext>
            </a:extLst>
          </p:cNvPr>
          <p:cNvSpPr/>
          <p:nvPr/>
        </p:nvSpPr>
        <p:spPr>
          <a:xfrm>
            <a:off x="2806824" y="1897251"/>
            <a:ext cx="8973844" cy="338554"/>
          </a:xfrm>
          <a:prstGeom prst="rect">
            <a:avLst/>
          </a:prstGeom>
        </p:spPr>
        <p:txBody>
          <a:bodyPr wrap="square">
            <a:spAutoFit/>
          </a:bodyPr>
          <a:lstStyle/>
          <a:p>
            <a:endParaRPr lang="ru-RU" sz="1600" b="1" dirty="0">
              <a:solidFill>
                <a:srgbClr val="002060"/>
              </a:solidFill>
              <a:latin typeface="Times New Roman" pitchFamily="18" charset="0"/>
              <a:cs typeface="Times New Roman" pitchFamily="18" charset="0"/>
            </a:endParaRPr>
          </a:p>
        </p:txBody>
      </p:sp>
      <p:sp>
        <p:nvSpPr>
          <p:cNvPr id="3" name="Прямоугольник 2">
            <a:extLst>
              <a:ext uri="{FF2B5EF4-FFF2-40B4-BE49-F238E27FC236}">
                <a16:creationId xmlns="" xmlns:a16="http://schemas.microsoft.com/office/drawing/2014/main" id="{C7DBB8D0-6C67-4756-9F80-E86ADA4B47A6}"/>
              </a:ext>
            </a:extLst>
          </p:cNvPr>
          <p:cNvSpPr/>
          <p:nvPr/>
        </p:nvSpPr>
        <p:spPr>
          <a:xfrm>
            <a:off x="2321169" y="2208628"/>
            <a:ext cx="9459499" cy="4247317"/>
          </a:xfrm>
          <a:prstGeom prst="rect">
            <a:avLst/>
          </a:prstGeom>
        </p:spPr>
        <p:txBody>
          <a:bodyPr wrap="square">
            <a:spAutoFit/>
          </a:bodyPr>
          <a:lstStyle/>
          <a:p>
            <a:pPr algn="just"/>
            <a:r>
              <a:rPr lang="ru-RU" i="1" dirty="0">
                <a:solidFill>
                  <a:srgbClr val="000000"/>
                </a:solidFill>
                <a:latin typeface="Times New Roman" panose="02020603050405020304" pitchFamily="18" charset="0"/>
                <a:ea typeface="Calibri" panose="020F0502020204030204" pitchFamily="34" charset="0"/>
              </a:rPr>
              <a:t>Например,</a:t>
            </a:r>
          </a:p>
          <a:p>
            <a:pPr>
              <a:buFont typeface="Wingdings" pitchFamily="2" charset="2"/>
              <a:buChar char="§"/>
            </a:pPr>
            <a:r>
              <a:rPr lang="ru-RU" b="1" dirty="0"/>
              <a:t>  </a:t>
            </a:r>
            <a:r>
              <a:rPr lang="ru-RU" dirty="0">
                <a:latin typeface="Times New Roman" pitchFamily="18" charset="0"/>
                <a:cs typeface="Times New Roman" pitchFamily="18" charset="0"/>
              </a:rPr>
              <a:t>В одном из приведённых ниже слов допущена ошибка в постановке ударения: НЕВЕРНО выделена буква, обозначающая ударный гласный звук. Выпишите это слово.</a:t>
            </a:r>
          </a:p>
          <a:p>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лАтте</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глясЕ</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тирамисУ</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тОрты</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сливОвым</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чиА</a:t>
            </a:r>
            <a:endParaRPr lang="ru-RU" dirty="0">
              <a:latin typeface="Times New Roman" pitchFamily="18" charset="0"/>
              <a:cs typeface="Times New Roman" pitchFamily="18" charset="0"/>
            </a:endParaRPr>
          </a:p>
          <a:p>
            <a:r>
              <a:rPr lang="ru-RU" dirty="0" err="1">
                <a:latin typeface="Times New Roman" pitchFamily="18" charset="0"/>
                <a:cs typeface="Times New Roman" pitchFamily="18" charset="0"/>
              </a:rPr>
              <a:t>йОгурт</a:t>
            </a:r>
            <a:endParaRPr lang="ru-RU" dirty="0">
              <a:latin typeface="Times New Roman" pitchFamily="18" charset="0"/>
              <a:cs typeface="Times New Roman" pitchFamily="18" charset="0"/>
            </a:endParaRPr>
          </a:p>
          <a:p>
            <a:r>
              <a:rPr lang="ru-RU"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r>
              <a:rPr lang="ru-RU" dirty="0">
                <a:latin typeface="Times New Roman" pitchFamily="18" charset="0"/>
                <a:cs typeface="Times New Roman" pitchFamily="18" charset="0"/>
              </a:rPr>
              <a:t>Ответ: </a:t>
            </a:r>
            <a:r>
              <a:rPr lang="ru-RU" dirty="0" smtClean="0">
                <a:latin typeface="Times New Roman" pitchFamily="18" charset="0"/>
                <a:cs typeface="Times New Roman" pitchFamily="18" charset="0"/>
              </a:rPr>
              <a:t>_________________________</a:t>
            </a:r>
            <a:endParaRPr lang="ru-RU" i="1" dirty="0">
              <a:latin typeface="Times New Roman" panose="02020603050405020304" pitchFamily="18" charset="0"/>
              <a:cs typeface="Times New Roman" panose="02020603050405020304" pitchFamily="18" charset="0"/>
            </a:endParaRPr>
          </a:p>
          <a:p>
            <a:pPr algn="just"/>
            <a:endParaRPr lang="ru-RU" i="1" dirty="0">
              <a:solidFill>
                <a:srgbClr val="000000"/>
              </a:solidFill>
              <a:latin typeface="Times New Roman" panose="02020603050405020304" pitchFamily="18" charset="0"/>
              <a:ea typeface="Calibri" panose="020F0502020204030204" pitchFamily="34" charset="0"/>
            </a:endParaRPr>
          </a:p>
          <a:p>
            <a:endParaRPr lang="ru-RU" dirty="0"/>
          </a:p>
        </p:txBody>
      </p:sp>
    </p:spTree>
    <p:extLst>
      <p:ext uri="{BB962C8B-B14F-4D97-AF65-F5344CB8AC3E}">
        <p14:creationId xmlns="" xmlns:p14="http://schemas.microsoft.com/office/powerpoint/2010/main" val="1391436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1462</TotalTime>
  <Words>802</Words>
  <Application>Microsoft Office PowerPoint</Application>
  <PresentationFormat>Произвольный</PresentationFormat>
  <Paragraphs>152</Paragraphs>
  <Slides>11</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01</dc:creator>
  <cp:lastModifiedBy>1</cp:lastModifiedBy>
  <cp:revision>115</cp:revision>
  <cp:lastPrinted>2023-01-31T14:01:44Z</cp:lastPrinted>
  <dcterms:created xsi:type="dcterms:W3CDTF">2023-01-28T07:53:49Z</dcterms:created>
  <dcterms:modified xsi:type="dcterms:W3CDTF">2023-04-05T17:00:20Z</dcterms:modified>
</cp:coreProperties>
</file>