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3" r:id="rId4"/>
    <p:sldId id="260" r:id="rId5"/>
    <p:sldId id="264" r:id="rId6"/>
    <p:sldId id="267" r:id="rId7"/>
    <p:sldId id="268" r:id="rId8"/>
    <p:sldId id="265" r:id="rId9"/>
    <p:sldId id="261" r:id="rId10"/>
    <p:sldId id="266" r:id="rId11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1" initials="0" lastIdx="1" clrIdx="0">
    <p:extLst>
      <p:ext uri="{19B8F6BF-5375-455C-9EA6-DF929625EA0E}">
        <p15:presenceInfo xmlns:p15="http://schemas.microsoft.com/office/powerpoint/2012/main" userId="0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72A7E-6E3D-460A-AF33-7499374E99A5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8D9A0-0BC8-4F5C-87B1-01E78EED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91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8D9A0-0BC8-4F5C-87B1-01E78EEDF1E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06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8D9A0-0BC8-4F5C-87B1-01E78EEDF1E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132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8D9A0-0BC8-4F5C-87B1-01E78EEDF1E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89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8D9A0-0BC8-4F5C-87B1-01E78EEDF1E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873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8D9A0-0BC8-4F5C-87B1-01E78EEDF1E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501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8D9A0-0BC8-4F5C-87B1-01E78EEDF1E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754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8D9A0-0BC8-4F5C-87B1-01E78EEDF1E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131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DE03E-005A-4E09-998F-4BC141F07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8711EF-D529-413C-A7BF-F9E56BD4D2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6F1D05-7D9E-4303-8343-8D4E81913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0EE6A6-47E2-4C1E-B049-A7300A521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B2C8FF-DC2B-47EA-A13B-A71FA877F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06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62A06-0985-4CA5-877D-A7D67A0BB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60CB3F7-8425-4766-B29B-4FCC86277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4CBE2A-D6C6-4FC8-A062-FAE40783A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90D2A4-DD9F-4D85-A334-454FFF744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4C1BB0-03BC-486E-8CBA-2DE2F60DF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99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D7A6EA1-97C8-41B5-B830-A5BE34D94A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DAF4883-6166-4AC1-BF33-62400263C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016EE0-5C95-4518-A6AC-521961A87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113B9B-FFF3-4979-A5B8-2E22ACE63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CDC025-585E-465D-89A5-01122E2AC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75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8025DE-AD4E-46C8-9669-1C69AD49F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9A7066-9851-4058-8C4C-BCA458910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05262F-8980-428A-864A-C7194144F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DBF923-5D8E-4951-A27A-E63FB107D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C3FFEF-6AC3-4612-9055-01A649105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33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7563D-A394-49E0-B74C-98310DFBF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ABD3BA-CC5D-4CEF-B954-A0879B87C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CBD914-1EB6-4C14-9FDE-9F5163ED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C796CE-2844-42FD-ACDE-8F12FFCF6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0A93F6-180C-40C0-B0C5-23DC99948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35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309303-1EB0-4E7C-BD67-15624D1BF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E5098A-A98B-45FC-876E-0B719681C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0D9A53-8A36-47D9-A50C-34487FC6B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B8A003-4B69-464D-A272-8AA5C8707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94E823-ECD5-4FFF-9F31-FBDF80BAA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9350CD-178A-470E-A133-7770EE8E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97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4CC40E-4ACF-44FB-8B20-D4C42F34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69750E-8DBD-4D43-9232-F9E5A1C1F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249A6A-9F77-4AE9-8587-6E0F1AA51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3CB46CB-DE8E-40CF-932A-612E60C8D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02AEA75-E84C-4AE6-9A18-484EC0A264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C523838-DD0F-491A-82D0-969EA7753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E9ED4F7-F487-4CEF-B4B5-DAFF82DB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BF83621-A8B2-4675-BC2C-EE0D0B9E9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1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66B75-08D4-4F20-8086-FFECDA262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0B91FBD-C92D-4D12-97AF-AB5B030CF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EA599FA-9565-49A4-946C-3AD2FE95A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CFD625C-26DD-49AC-B6FD-EE609C1DE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80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BF78FE4-0844-435A-AB8D-6E498DBE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4D231C3-AAAA-4E73-916A-E026DCBD4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40D567-6B7A-4D2F-96C7-089BC1573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87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AAEA9A-F649-40B0-BB7E-C2BF329EE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856565-C1A5-4FB8-A8FD-F4AF4A14B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B33773-CC7B-43B8-84F9-0FFD7D014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A58C66-2540-475A-84DC-22EC33F38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7C0202-6DA1-4CDA-B63A-2F16216DD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4243EA-1AFC-408B-89A9-F2362D548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45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B9FD77-ED0B-4B1C-81D6-4F7AB71F3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422A056-89C4-4CF0-BB3B-1F10127EF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8E7EDF-5D21-4EBD-870D-E187B730B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980A9C-62A9-4A02-BCE3-70BCE99F4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D2FF44-D1D8-4E3B-9F23-2402875F8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778F68-3E68-4353-88EB-7158D4569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06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996A09-682E-49EF-B3F0-30F544AE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B30115-2FE6-44C5-B76D-69F7365E7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211081-49F6-4761-B36A-015EC2FCA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36538-C1F0-43FF-9E6C-2227CB11A7D3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4DDECC-1C7E-4F18-BF75-B860A5D49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90D4CE-8F86-421D-AAD1-842A10C23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D65EB-66F4-408E-8762-F006F6E39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05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B780-BB2B-4797-967C-9454AE5E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976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8297EF-4E05-4D15-BE29-6C238F8EEE1F}"/>
              </a:ext>
            </a:extLst>
          </p:cNvPr>
          <p:cNvSpPr/>
          <p:nvPr/>
        </p:nvSpPr>
        <p:spPr>
          <a:xfrm>
            <a:off x="7903399" y="2077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 descr="F:\логотип\Логотип ВКС.png">
            <a:extLst>
              <a:ext uri="{FF2B5EF4-FFF2-40B4-BE49-F238E27FC236}">
                <a16:creationId xmlns:a16="http://schemas.microsoft.com/office/drawing/2014/main" id="{D675C0E6-AB2F-48F3-AACD-1A2996BA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7" y="97653"/>
            <a:ext cx="857255" cy="85725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C82E9E-BC4D-4EF5-97A9-FC811FE7C6AC}"/>
              </a:ext>
            </a:extLst>
          </p:cNvPr>
          <p:cNvSpPr/>
          <p:nvPr/>
        </p:nvSpPr>
        <p:spPr>
          <a:xfrm>
            <a:off x="923278" y="2469133"/>
            <a:ext cx="106088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методических комплектов  по общеобразовательной дисциплине  </a:t>
            </a:r>
          </a:p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</a:p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профессиональной направленности программ среднего профессионального образования, реализуемых на базе основного общего образования </a:t>
            </a:r>
          </a:p>
          <a:p>
            <a:pPr algn="ctr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91B33FF-4FC8-4C7C-B43B-CD0226546422}"/>
              </a:ext>
            </a:extLst>
          </p:cNvPr>
          <p:cNvSpPr/>
          <p:nvPr/>
        </p:nvSpPr>
        <p:spPr>
          <a:xfrm>
            <a:off x="7528264" y="5180407"/>
            <a:ext cx="41636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Разработчики: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Тимонина О.В., Сарычева Н.В., Гусева И.В., преподаватели высшей квалификационной категории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56663D-A344-4A3A-B301-E68978F80A2E}"/>
              </a:ext>
            </a:extLst>
          </p:cNvPr>
          <p:cNvSpPr/>
          <p:nvPr/>
        </p:nvSpPr>
        <p:spPr>
          <a:xfrm>
            <a:off x="525261" y="218503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</p:spTree>
    <p:extLst>
      <p:ext uri="{BB962C8B-B14F-4D97-AF65-F5344CB8AC3E}">
        <p14:creationId xmlns:p14="http://schemas.microsoft.com/office/powerpoint/2010/main" val="874485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B780-BB2B-4797-967C-9454AE5E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976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8297EF-4E05-4D15-BE29-6C238F8EEE1F}"/>
              </a:ext>
            </a:extLst>
          </p:cNvPr>
          <p:cNvSpPr/>
          <p:nvPr/>
        </p:nvSpPr>
        <p:spPr>
          <a:xfrm>
            <a:off x="7903399" y="2077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 descr="F:\логотип\Логотип ВКС.png">
            <a:extLst>
              <a:ext uri="{FF2B5EF4-FFF2-40B4-BE49-F238E27FC236}">
                <a16:creationId xmlns:a16="http://schemas.microsoft.com/office/drawing/2014/main" id="{D675C0E6-AB2F-48F3-AACD-1A2996BA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7" y="97653"/>
            <a:ext cx="857255" cy="85725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C82E9E-BC4D-4EF5-97A9-FC811FE7C6AC}"/>
              </a:ext>
            </a:extLst>
          </p:cNvPr>
          <p:cNvSpPr/>
          <p:nvPr/>
        </p:nvSpPr>
        <p:spPr>
          <a:xfrm>
            <a:off x="923278" y="2469133"/>
            <a:ext cx="106088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методических комплектов  по общеобразовательной дисциплине  </a:t>
            </a:r>
          </a:p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</a:p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профессиональной направленности программ среднего профессионального образования, реализуемых на базе основного общего образования </a:t>
            </a:r>
          </a:p>
          <a:p>
            <a:pPr algn="ctr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91B33FF-4FC8-4C7C-B43B-CD0226546422}"/>
              </a:ext>
            </a:extLst>
          </p:cNvPr>
          <p:cNvSpPr/>
          <p:nvPr/>
        </p:nvSpPr>
        <p:spPr>
          <a:xfrm>
            <a:off x="7528264" y="5180407"/>
            <a:ext cx="41636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Разработчики: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Тимонина О.В., Сарычева Н.В., Гусева И.В., преподаватели высшей квалификационной категории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56663D-A344-4A3A-B301-E68978F80A2E}"/>
              </a:ext>
            </a:extLst>
          </p:cNvPr>
          <p:cNvSpPr/>
          <p:nvPr/>
        </p:nvSpPr>
        <p:spPr>
          <a:xfrm>
            <a:off x="525261" y="218503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</p:spTree>
    <p:extLst>
      <p:ext uri="{BB962C8B-B14F-4D97-AF65-F5344CB8AC3E}">
        <p14:creationId xmlns:p14="http://schemas.microsoft.com/office/powerpoint/2010/main" val="50401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B780-BB2B-4797-967C-9454AE5E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468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8297EF-4E05-4D15-BE29-6C238F8EEE1F}"/>
              </a:ext>
            </a:extLst>
          </p:cNvPr>
          <p:cNvSpPr/>
          <p:nvPr/>
        </p:nvSpPr>
        <p:spPr>
          <a:xfrm>
            <a:off x="7903399" y="2077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 descr="F:\логотип\Логотип ВКС.png">
            <a:extLst>
              <a:ext uri="{FF2B5EF4-FFF2-40B4-BE49-F238E27FC236}">
                <a16:creationId xmlns:a16="http://schemas.microsoft.com/office/drawing/2014/main" id="{D675C0E6-AB2F-48F3-AACD-1A2996BA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7" y="46853"/>
            <a:ext cx="857255" cy="85725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C82E9E-BC4D-4EF5-97A9-FC811FE7C6AC}"/>
              </a:ext>
            </a:extLst>
          </p:cNvPr>
          <p:cNvSpPr/>
          <p:nvPr/>
        </p:nvSpPr>
        <p:spPr>
          <a:xfrm>
            <a:off x="330746" y="1082952"/>
            <a:ext cx="1060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Профессионально-ориентированное содержание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56663D-A344-4A3A-B301-E68978F80A2E}"/>
              </a:ext>
            </a:extLst>
          </p:cNvPr>
          <p:cNvSpPr/>
          <p:nvPr/>
        </p:nvSpPr>
        <p:spPr>
          <a:xfrm>
            <a:off x="525261" y="218503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F6BDBC8-09E0-46A0-8AAE-42A4375658D1}"/>
              </a:ext>
            </a:extLst>
          </p:cNvPr>
          <p:cNvSpPr/>
          <p:nvPr/>
        </p:nvSpPr>
        <p:spPr>
          <a:xfrm>
            <a:off x="233780" y="2394401"/>
            <a:ext cx="23880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19.01.04 Пекарь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43.01.09 Повар, кондитер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C7C70F9-4582-4D08-8C26-14ADD150ECF3}"/>
              </a:ext>
            </a:extLst>
          </p:cNvPr>
          <p:cNvSpPr/>
          <p:nvPr/>
        </p:nvSpPr>
        <p:spPr>
          <a:xfrm>
            <a:off x="2806824" y="1897251"/>
            <a:ext cx="89738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7DBB8D0-6C67-4756-9F80-E86ADA4B47A6}"/>
              </a:ext>
            </a:extLst>
          </p:cNvPr>
          <p:cNvSpPr/>
          <p:nvPr/>
        </p:nvSpPr>
        <p:spPr>
          <a:xfrm>
            <a:off x="2272683" y="1941828"/>
            <a:ext cx="96855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Например,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Решение профессиональных задачах на простые и сложные проценты.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Параллельные, перпендикулярные и скрещивающиеся прямые в изделиях и продукции.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Применение производной функции при решении профессиональных задач.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Расчет вместимости жидкости в сосудах разной формы.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Решение прикладных задач на вероятность.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Представление данных. Задачи математической статистики в профессии.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11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логотип\Логотип ВКС.png">
            <a:extLst>
              <a:ext uri="{FF2B5EF4-FFF2-40B4-BE49-F238E27FC236}">
                <a16:creationId xmlns:a16="http://schemas.microsoft.com/office/drawing/2014/main" id="{41B12ACD-67D7-4410-85C4-456508A57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97" y="46853"/>
            <a:ext cx="857255" cy="857255"/>
          </a:xfrm>
          <a:prstGeom prst="rect">
            <a:avLst/>
          </a:prstGeom>
          <a:noFill/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B24B958-3FC8-47A5-ACC0-D7649B472A6B}"/>
              </a:ext>
            </a:extLst>
          </p:cNvPr>
          <p:cNvSpPr/>
          <p:nvPr/>
        </p:nvSpPr>
        <p:spPr>
          <a:xfrm>
            <a:off x="525261" y="218503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DE0C2CC-3B9E-4B71-B987-42A3CE938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468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904BC56-73B6-43C8-ABBD-3FE1406DE2ED}"/>
              </a:ext>
            </a:extLst>
          </p:cNvPr>
          <p:cNvSpPr/>
          <p:nvPr/>
        </p:nvSpPr>
        <p:spPr>
          <a:xfrm>
            <a:off x="7903399" y="2077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10C1380-C79F-4664-A109-BD4DF50D849E}"/>
              </a:ext>
            </a:extLst>
          </p:cNvPr>
          <p:cNvSpPr/>
          <p:nvPr/>
        </p:nvSpPr>
        <p:spPr>
          <a:xfrm>
            <a:off x="330746" y="1082952"/>
            <a:ext cx="1060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Профессионально-ориентированное содержание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A423B4B-1B4C-4CEE-9D02-E53F5F513C2A}"/>
              </a:ext>
            </a:extLst>
          </p:cNvPr>
          <p:cNvSpPr/>
          <p:nvPr/>
        </p:nvSpPr>
        <p:spPr>
          <a:xfrm>
            <a:off x="233780" y="2394401"/>
            <a:ext cx="23880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43.02.15 Поварское и кондитерское дело 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A8A0080-57C9-4690-9EC2-438EBE291A5B}"/>
              </a:ext>
            </a:extLst>
          </p:cNvPr>
          <p:cNvSpPr/>
          <p:nvPr/>
        </p:nvSpPr>
        <p:spPr>
          <a:xfrm>
            <a:off x="2272683" y="1941828"/>
            <a:ext cx="968553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Например,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Решение профессиональных задач на простые и сложные проценты.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Параллельные, перпендикулярные и скрещивающиеся прямые в изделиях и продукции.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 метода координат при решении прикладных задач.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Описание производственных процессов с помощью графиков функций.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Применение производной функции при решении профессиональных задач.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Расчет вместимости жидкости сосудов разной формы.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Площади и объемы поверхностей комбинированных геометрических тел.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Решение задач на применение интеграла для вычисления площадей.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Решение прикладных задач на вероятность.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Представление данных. Задачи математической статистики в профессии.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Решение текстовых задач профессионального содержания.</a:t>
            </a:r>
          </a:p>
          <a:p>
            <a:endParaRPr lang="ru-RU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950489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B780-BB2B-4797-967C-9454AE5E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468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8297EF-4E05-4D15-BE29-6C238F8EEE1F}"/>
              </a:ext>
            </a:extLst>
          </p:cNvPr>
          <p:cNvSpPr/>
          <p:nvPr/>
        </p:nvSpPr>
        <p:spPr>
          <a:xfrm>
            <a:off x="7903399" y="2077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 descr="F:\логотип\Логотип ВКС.png">
            <a:extLst>
              <a:ext uri="{FF2B5EF4-FFF2-40B4-BE49-F238E27FC236}">
                <a16:creationId xmlns:a16="http://schemas.microsoft.com/office/drawing/2014/main" id="{D675C0E6-AB2F-48F3-AACD-1A2996BA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7" y="46853"/>
            <a:ext cx="857255" cy="85725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C82E9E-BC4D-4EF5-97A9-FC811FE7C6AC}"/>
              </a:ext>
            </a:extLst>
          </p:cNvPr>
          <p:cNvSpPr/>
          <p:nvPr/>
        </p:nvSpPr>
        <p:spPr>
          <a:xfrm>
            <a:off x="330746" y="1082952"/>
            <a:ext cx="1060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Бинарные уроки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56663D-A344-4A3A-B301-E68978F80A2E}"/>
              </a:ext>
            </a:extLst>
          </p:cNvPr>
          <p:cNvSpPr/>
          <p:nvPr/>
        </p:nvSpPr>
        <p:spPr>
          <a:xfrm>
            <a:off x="525261" y="167703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F6BDBC8-09E0-46A0-8AAE-42A4375658D1}"/>
              </a:ext>
            </a:extLst>
          </p:cNvPr>
          <p:cNvSpPr/>
          <p:nvPr/>
        </p:nvSpPr>
        <p:spPr>
          <a:xfrm>
            <a:off x="233780" y="2394401"/>
            <a:ext cx="23880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19.01.04 Пекарь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43.01.09 Повар, кондитер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C7C70F9-4582-4D08-8C26-14ADD150ECF3}"/>
              </a:ext>
            </a:extLst>
          </p:cNvPr>
          <p:cNvSpPr/>
          <p:nvPr/>
        </p:nvSpPr>
        <p:spPr>
          <a:xfrm>
            <a:off x="2806824" y="1897251"/>
            <a:ext cx="89738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7DBB8D0-6C67-4756-9F80-E86ADA4B47A6}"/>
              </a:ext>
            </a:extLst>
          </p:cNvPr>
          <p:cNvSpPr/>
          <p:nvPr/>
        </p:nvSpPr>
        <p:spPr>
          <a:xfrm>
            <a:off x="2415861" y="1545222"/>
            <a:ext cx="907297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Например,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Тригонометрические функции y =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cos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x, y =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sin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x, y =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tg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x, y =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сtg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x, их свойства и графики. Преобразование графиков тригонометрических функций.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(ОУДП.10 Информатика)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Применение производной функции при решении профессиональных задач. </a:t>
            </a:r>
          </a:p>
          <a:p>
            <a:pPr algn="ctr"/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(ОП.04 Экономические и правовые основы профессиональной деятельности)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Многогранники, тела вращения и их объемы. </a:t>
            </a:r>
          </a:p>
          <a:p>
            <a:pPr algn="ctr"/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(МДК.01.01 Процессы приготовления, подготовки к реализации кулинарных полуфабрикатов)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Понятие о симметрии в пространстве (центральная, осевая, зеркальная).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Обобщение представлений о правильных многогранниках (тетраэдр, куб, октаэдр, додекаэдр, икосаэдр). Примеры симметрий в профессии. </a:t>
            </a:r>
          </a:p>
          <a:p>
            <a:pPr algn="ctr"/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(ОП.10 Организация обслуживания в организациях общественного питания)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Применение логарифма. Логарифмическая спираль в природе. Ее математические свойства. </a:t>
            </a:r>
          </a:p>
          <a:p>
            <a:pPr algn="ctr"/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(ОУДП.11 Химия, ОУДП.12 Биология)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7861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логотип\Логотип ВКС.png">
            <a:extLst>
              <a:ext uri="{FF2B5EF4-FFF2-40B4-BE49-F238E27FC236}">
                <a16:creationId xmlns:a16="http://schemas.microsoft.com/office/drawing/2014/main" id="{78B8D2DB-4490-46B4-AB8A-781E5F971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97" y="46853"/>
            <a:ext cx="857255" cy="857255"/>
          </a:xfrm>
          <a:prstGeom prst="rect">
            <a:avLst/>
          </a:prstGeom>
          <a:noFill/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00198B6-BDA7-4DD8-BE1E-266CB4C0E13B}"/>
              </a:ext>
            </a:extLst>
          </p:cNvPr>
          <p:cNvSpPr/>
          <p:nvPr/>
        </p:nvSpPr>
        <p:spPr>
          <a:xfrm>
            <a:off x="525261" y="167703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8E9DE68-BC58-4096-B10E-F396482B6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468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ADC32EC-F9F1-472A-A3F8-0D38ABCB4B35}"/>
              </a:ext>
            </a:extLst>
          </p:cNvPr>
          <p:cNvSpPr/>
          <p:nvPr/>
        </p:nvSpPr>
        <p:spPr>
          <a:xfrm>
            <a:off x="7903399" y="2077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8B47897-A306-4D52-A842-16D1D179E6F2}"/>
              </a:ext>
            </a:extLst>
          </p:cNvPr>
          <p:cNvSpPr/>
          <p:nvPr/>
        </p:nvSpPr>
        <p:spPr>
          <a:xfrm>
            <a:off x="233780" y="2394401"/>
            <a:ext cx="23880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43.02.15 Поварское и кондитерское дело 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48CE143-200C-4754-BDE4-10EA34E2AF92}"/>
              </a:ext>
            </a:extLst>
          </p:cNvPr>
          <p:cNvSpPr/>
          <p:nvPr/>
        </p:nvSpPr>
        <p:spPr>
          <a:xfrm>
            <a:off x="2707689" y="1941165"/>
            <a:ext cx="907297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Например,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профессиональных задач на простые и сложные проценты. 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ЕН.01 Химия)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Тригонометрические функции y =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cos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x, y =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sin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x, y =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tg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x, y =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сtg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х, их свойства и графики. </a:t>
            </a:r>
          </a:p>
          <a:p>
            <a:pPr algn="ctr"/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(ОУДП.10 Информатика)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Физический (механический) смысл производной – мгновенная скорость в момент времени t: v = S′ (t). </a:t>
            </a:r>
          </a:p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(УД.01 Естествознание)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производной функции при решении профессиональных задач. </a:t>
            </a:r>
          </a:p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(ОП.05 Основы экономики, менеджмента и маркетинга)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Объемы пирамиды и конуса. Объем шара. Площади поверхностей тел.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МДК 01.02. Процессы обработки сырья и приготовления, подготовки к реализации кулинарных полуфабрикатов)</a:t>
            </a:r>
            <a:endParaRPr lang="ru-RU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dirty="0">
              <a:highlight>
                <a:srgbClr val="FFFF00"/>
              </a:highlight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0CE8920-8FE8-49E7-8C84-95B2BC0FAF02}"/>
              </a:ext>
            </a:extLst>
          </p:cNvPr>
          <p:cNvSpPr/>
          <p:nvPr/>
        </p:nvSpPr>
        <p:spPr>
          <a:xfrm>
            <a:off x="330746" y="1082952"/>
            <a:ext cx="1060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Бинарные уроки </a:t>
            </a:r>
          </a:p>
        </p:txBody>
      </p:sp>
    </p:spTree>
    <p:extLst>
      <p:ext uri="{BB962C8B-B14F-4D97-AF65-F5344CB8AC3E}">
        <p14:creationId xmlns:p14="http://schemas.microsoft.com/office/powerpoint/2010/main" val="3820676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B780-BB2B-4797-967C-9454AE5E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468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8297EF-4E05-4D15-BE29-6C238F8EEE1F}"/>
              </a:ext>
            </a:extLst>
          </p:cNvPr>
          <p:cNvSpPr/>
          <p:nvPr/>
        </p:nvSpPr>
        <p:spPr>
          <a:xfrm>
            <a:off x="7903399" y="1569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 descr="F:\логотип\Логотип ВКС.png">
            <a:extLst>
              <a:ext uri="{FF2B5EF4-FFF2-40B4-BE49-F238E27FC236}">
                <a16:creationId xmlns:a16="http://schemas.microsoft.com/office/drawing/2014/main" id="{D675C0E6-AB2F-48F3-AACD-1A2996BA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7" y="97653"/>
            <a:ext cx="857255" cy="85725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C82E9E-BC4D-4EF5-97A9-FC811FE7C6AC}"/>
              </a:ext>
            </a:extLst>
          </p:cNvPr>
          <p:cNvSpPr/>
          <p:nvPr/>
        </p:nvSpPr>
        <p:spPr>
          <a:xfrm>
            <a:off x="330746" y="1082952"/>
            <a:ext cx="1060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Междисциплинарные задания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56663D-A344-4A3A-B301-E68978F80A2E}"/>
              </a:ext>
            </a:extLst>
          </p:cNvPr>
          <p:cNvSpPr/>
          <p:nvPr/>
        </p:nvSpPr>
        <p:spPr>
          <a:xfrm>
            <a:off x="525261" y="156905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F6BDBC8-09E0-46A0-8AAE-42A4375658D1}"/>
              </a:ext>
            </a:extLst>
          </p:cNvPr>
          <p:cNvSpPr/>
          <p:nvPr/>
        </p:nvSpPr>
        <p:spPr>
          <a:xfrm>
            <a:off x="233780" y="2394401"/>
            <a:ext cx="23880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19.01.04 Пекарь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43.01.09 Повар, кондитер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43.02.15 Поварское и кондитерское дело 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C7C70F9-4582-4D08-8C26-14ADD150ECF3}"/>
              </a:ext>
            </a:extLst>
          </p:cNvPr>
          <p:cNvSpPr/>
          <p:nvPr/>
        </p:nvSpPr>
        <p:spPr>
          <a:xfrm>
            <a:off x="2806824" y="1897251"/>
            <a:ext cx="89738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7DBB8D0-6C67-4756-9F80-E86ADA4B47A6}"/>
              </a:ext>
            </a:extLst>
          </p:cNvPr>
          <p:cNvSpPr/>
          <p:nvPr/>
        </p:nvSpPr>
        <p:spPr>
          <a:xfrm>
            <a:off x="2272683" y="1811541"/>
            <a:ext cx="96855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Например,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Кастрюля имеет форму цилиндра, образующая которого 45 см., а диаметр основания 50 см. Можно ли приготовить в этой кастрюле 350 порций кипячёного молока, если при нагревании объём молока увеличивается в 1,1 раз.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1CF9D99-2E2D-42EA-9601-7220258BEC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654" y="3183511"/>
            <a:ext cx="3531105" cy="264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867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B780-BB2B-4797-967C-9454AE5E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468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8297EF-4E05-4D15-BE29-6C238F8EEE1F}"/>
              </a:ext>
            </a:extLst>
          </p:cNvPr>
          <p:cNvSpPr/>
          <p:nvPr/>
        </p:nvSpPr>
        <p:spPr>
          <a:xfrm>
            <a:off x="7903399" y="1569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 descr="F:\логотип\Логотип ВКС.png">
            <a:extLst>
              <a:ext uri="{FF2B5EF4-FFF2-40B4-BE49-F238E27FC236}">
                <a16:creationId xmlns:a16="http://schemas.microsoft.com/office/drawing/2014/main" id="{D675C0E6-AB2F-48F3-AACD-1A2996BA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7" y="97653"/>
            <a:ext cx="857255" cy="85725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C82E9E-BC4D-4EF5-97A9-FC811FE7C6AC}"/>
              </a:ext>
            </a:extLst>
          </p:cNvPr>
          <p:cNvSpPr/>
          <p:nvPr/>
        </p:nvSpPr>
        <p:spPr>
          <a:xfrm>
            <a:off x="330746" y="1082952"/>
            <a:ext cx="1060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Междисциплинарные задания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56663D-A344-4A3A-B301-E68978F80A2E}"/>
              </a:ext>
            </a:extLst>
          </p:cNvPr>
          <p:cNvSpPr/>
          <p:nvPr/>
        </p:nvSpPr>
        <p:spPr>
          <a:xfrm>
            <a:off x="525261" y="156905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F6BDBC8-09E0-46A0-8AAE-42A4375658D1}"/>
              </a:ext>
            </a:extLst>
          </p:cNvPr>
          <p:cNvSpPr/>
          <p:nvPr/>
        </p:nvSpPr>
        <p:spPr>
          <a:xfrm>
            <a:off x="233780" y="2394401"/>
            <a:ext cx="23880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19.01.04 Пекарь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43.01.09 Повар, кондитер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43.02.15 Поварское и кондитерское дело 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C7C70F9-4582-4D08-8C26-14ADD150ECF3}"/>
              </a:ext>
            </a:extLst>
          </p:cNvPr>
          <p:cNvSpPr/>
          <p:nvPr/>
        </p:nvSpPr>
        <p:spPr>
          <a:xfrm>
            <a:off x="2806824" y="1897251"/>
            <a:ext cx="89738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C7DBB8D0-6C67-4756-9F80-E86ADA4B47A6}"/>
                  </a:ext>
                </a:extLst>
              </p:cNvPr>
              <p:cNvSpPr/>
              <p:nvPr/>
            </p:nvSpPr>
            <p:spPr>
              <a:xfrm>
                <a:off x="2272683" y="1811541"/>
                <a:ext cx="9685537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Например,</a:t>
                </a:r>
              </a:p>
              <a:p>
                <a:pPr marL="285750" lvl="0" indent="-285750" algn="just">
                  <a:buFont typeface="Wingdings" panose="05000000000000000000" pitchFamily="2" charset="2"/>
                  <a:buChar char="§"/>
                </a:pPr>
                <a:r>
                  <a:rPr lang="ru-RU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Рассчитайте массу шоколадной крошки, необходимой для обсыпки торта, имеющего форму прямоугольного параллелепипеда с размерами 10 см, 20 см, 5 см, если на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см</m:t>
                        </m:r>
                      </m:e>
                      <m:sup>
                        <m:r>
                          <a:rPr lang="ru-RU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приходиться  1 г шоколадной крошки?</a:t>
                </a:r>
              </a:p>
              <a:p>
                <a:pPr algn="just"/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C7DBB8D0-6C67-4756-9F80-E86ADA4B47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683" y="1811541"/>
                <a:ext cx="9685537" cy="2031325"/>
              </a:xfrm>
              <a:prstGeom prst="rect">
                <a:avLst/>
              </a:prstGeom>
              <a:blipFill>
                <a:blip r:embed="rId5"/>
                <a:stretch>
                  <a:fillRect l="-566" t="-1502" r="-5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C601296-AB62-49A7-99B6-0542092E45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60" y="3223260"/>
            <a:ext cx="4660900" cy="3093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310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6A6C9E2-425B-430C-AED0-E2DD78278BD3}"/>
              </a:ext>
            </a:extLst>
          </p:cNvPr>
          <p:cNvSpPr/>
          <p:nvPr/>
        </p:nvSpPr>
        <p:spPr>
          <a:xfrm>
            <a:off x="525261" y="207705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  <p:pic>
        <p:nvPicPr>
          <p:cNvPr id="3" name="Picture 2" descr="F:\логотип\Логотип ВКС.png">
            <a:extLst>
              <a:ext uri="{FF2B5EF4-FFF2-40B4-BE49-F238E27FC236}">
                <a16:creationId xmlns:a16="http://schemas.microsoft.com/office/drawing/2014/main" id="{0CB71B14-D426-48F1-803B-5D39C523C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97" y="97653"/>
            <a:ext cx="857255" cy="857255"/>
          </a:xfrm>
          <a:prstGeom prst="rect">
            <a:avLst/>
          </a:prstGeom>
          <a:noFill/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EBB1A10-C1D7-4A7E-B44C-A2F08B96C702}"/>
              </a:ext>
            </a:extLst>
          </p:cNvPr>
          <p:cNvSpPr/>
          <p:nvPr/>
        </p:nvSpPr>
        <p:spPr>
          <a:xfrm>
            <a:off x="7903399" y="1569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FE89EF8-9D59-458D-84EE-F70277202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468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186E8B2-3226-4033-9432-8F7D1CF458CF}"/>
              </a:ext>
            </a:extLst>
          </p:cNvPr>
          <p:cNvSpPr/>
          <p:nvPr/>
        </p:nvSpPr>
        <p:spPr>
          <a:xfrm>
            <a:off x="330746" y="1082952"/>
            <a:ext cx="1060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Междисциплинарные задания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C85F63B-BAFE-4328-A783-53EA2ED53B0B}"/>
              </a:ext>
            </a:extLst>
          </p:cNvPr>
          <p:cNvSpPr/>
          <p:nvPr/>
        </p:nvSpPr>
        <p:spPr>
          <a:xfrm>
            <a:off x="233780" y="2394401"/>
            <a:ext cx="23880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19.01.04 Пекарь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43.01.09 Повар, кондитер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43.02.15 Поварское и кондитерское дело 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363A4F0-2DF6-4F78-BC99-DEC73FDD5BE6}"/>
              </a:ext>
            </a:extLst>
          </p:cNvPr>
          <p:cNvSpPr/>
          <p:nvPr/>
        </p:nvSpPr>
        <p:spPr>
          <a:xfrm>
            <a:off x="2272683" y="1811541"/>
            <a:ext cx="968553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Например,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сколько кг сухарей с влажностью 15% можно получить из 225 кг хлеба с влажностью 15%?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графику процесса приготовления первого блюда определите </a:t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время приготовления блюда;</a:t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температуру закипания бульона;</a:t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время варки на медленном огне;</a:t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температуру процесса настоя готового блюда.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highlight>
                <a:srgbClr val="FFFF00"/>
              </a:highlight>
            </a:endParaRPr>
          </a:p>
          <a:p>
            <a:endParaRPr lang="ru-RU" dirty="0">
              <a:highlight>
                <a:srgbClr val="FFFF00"/>
              </a:highlight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D96BFC2-6BBF-43AF-8D20-9DB4F43BBB7E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61"/>
          <a:stretch/>
        </p:blipFill>
        <p:spPr bwMode="auto">
          <a:xfrm>
            <a:off x="7300758" y="3891280"/>
            <a:ext cx="3333750" cy="2172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2597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B780-BB2B-4797-967C-9454AE5E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468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8297EF-4E05-4D15-BE29-6C238F8EEE1F}"/>
              </a:ext>
            </a:extLst>
          </p:cNvPr>
          <p:cNvSpPr/>
          <p:nvPr/>
        </p:nvSpPr>
        <p:spPr>
          <a:xfrm>
            <a:off x="7903399" y="1569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 descr="F:\логотип\Логотип ВКС.png">
            <a:extLst>
              <a:ext uri="{FF2B5EF4-FFF2-40B4-BE49-F238E27FC236}">
                <a16:creationId xmlns:a16="http://schemas.microsoft.com/office/drawing/2014/main" id="{D675C0E6-AB2F-48F3-AACD-1A2996BA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7" y="97653"/>
            <a:ext cx="857255" cy="85725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C82E9E-BC4D-4EF5-97A9-FC811FE7C6AC}"/>
              </a:ext>
            </a:extLst>
          </p:cNvPr>
          <p:cNvSpPr/>
          <p:nvPr/>
        </p:nvSpPr>
        <p:spPr>
          <a:xfrm>
            <a:off x="330746" y="1082952"/>
            <a:ext cx="1060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Междисциплинарные задания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56663D-A344-4A3A-B301-E68978F80A2E}"/>
              </a:ext>
            </a:extLst>
          </p:cNvPr>
          <p:cNvSpPr/>
          <p:nvPr/>
        </p:nvSpPr>
        <p:spPr>
          <a:xfrm>
            <a:off x="525261" y="156905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F6BDBC8-09E0-46A0-8AAE-42A4375658D1}"/>
              </a:ext>
            </a:extLst>
          </p:cNvPr>
          <p:cNvSpPr/>
          <p:nvPr/>
        </p:nvSpPr>
        <p:spPr>
          <a:xfrm>
            <a:off x="233780" y="2394401"/>
            <a:ext cx="23880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19.01.04 Пекарь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43.01.09 Повар, кондитер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43.02.15 Поварское и кондитерское дело 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C7C70F9-4582-4D08-8C26-14ADD150ECF3}"/>
              </a:ext>
            </a:extLst>
          </p:cNvPr>
          <p:cNvSpPr/>
          <p:nvPr/>
        </p:nvSpPr>
        <p:spPr>
          <a:xfrm>
            <a:off x="2806824" y="1897251"/>
            <a:ext cx="89738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C7DBB8D0-6C67-4756-9F80-E86ADA4B47A6}"/>
                  </a:ext>
                </a:extLst>
              </p:cNvPr>
              <p:cNvSpPr/>
              <p:nvPr/>
            </p:nvSpPr>
            <p:spPr>
              <a:xfrm>
                <a:off x="2272683" y="1811541"/>
                <a:ext cx="9685537" cy="4524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Например,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§"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 (нетто) очищенного картофеля 56 кг. Сколько было израсходовано неочищенного картофеля, если норма отходов 30%?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§"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Найдите в справочнике рецепт хлеба «Урицкий». Рассчитайте количество необходимых продуктов для приготовления 100 булок хлеба. 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§"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Кастрюля имеет форму цилиндра, образующая которого 45 см., а диаметр основания 50 см. Можно ли приготовить в этой кастрюле 350 порций кипячёного молока, если при нагревании объём молока увеличивается в 1,1 раз.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§"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Какой объем воды необходимо добавить к 50г уксусной эссенции, массовая доля уксусной кислоты в которой равна 70%,чтобы приготовить 3% уксус?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§"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дрожжей Р, получаемое через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часов после начала брожения выражается формулой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𝑚𝑡</m:t>
                        </m:r>
                      </m:sup>
                    </m:sSup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Чему равен коэффициент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если из 5 кг дрожжей через 12 часов получилось 40 кг? В течении какого времени масса дрожжей удваивается?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§"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C7DBB8D0-6C67-4756-9F80-E86ADA4B47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683" y="1811541"/>
                <a:ext cx="9685537" cy="4524315"/>
              </a:xfrm>
              <a:prstGeom prst="rect">
                <a:avLst/>
              </a:prstGeom>
              <a:blipFill>
                <a:blip r:embed="rId5"/>
                <a:stretch>
                  <a:fillRect l="-566" t="-674" r="-5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14362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952</Words>
  <Application>Microsoft Office PowerPoint</Application>
  <PresentationFormat>Широкоэкранный</PresentationFormat>
  <Paragraphs>137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01</dc:creator>
  <cp:lastModifiedBy>Преподаватель</cp:lastModifiedBy>
  <cp:revision>62</cp:revision>
  <cp:lastPrinted>2023-01-31T14:01:44Z</cp:lastPrinted>
  <dcterms:created xsi:type="dcterms:W3CDTF">2023-01-28T07:53:49Z</dcterms:created>
  <dcterms:modified xsi:type="dcterms:W3CDTF">2023-02-16T05:12:19Z</dcterms:modified>
</cp:coreProperties>
</file>