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3" r:id="rId5"/>
    <p:sldId id="264" r:id="rId6"/>
    <p:sldId id="261" r:id="rId7"/>
    <p:sldId id="265" r:id="rId8"/>
    <p:sldId id="267" r:id="rId9"/>
    <p:sldId id="268" r:id="rId10"/>
    <p:sldId id="269" r:id="rId11"/>
    <p:sldId id="262" r:id="rId12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1" initials="0" lastIdx="1" clrIdx="0">
    <p:extLst>
      <p:ext uri="{19B8F6BF-5375-455C-9EA6-DF929625EA0E}">
        <p15:presenceInfo xmlns:p15="http://schemas.microsoft.com/office/powerpoint/2012/main" userId="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98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72A7E-6E3D-460A-AF33-7499374E99A5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D9A0-0BC8-4F5C-87B1-01E78EEDF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0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96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3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7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6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5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66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7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8D9A0-0BC8-4F5C-87B1-01E78EEDF1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6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DE03E-005A-4E09-998F-4BC141F07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8711EF-D529-413C-A7BF-F9E56BD4D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6F1D05-7D9E-4303-8343-8D4E8191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0EE6A6-47E2-4C1E-B049-A7300A521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B2C8FF-DC2B-47EA-A13B-A71FA877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6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62A06-0985-4CA5-877D-A7D67A0B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0CB3F7-8425-4766-B29B-4FCC86277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4CBE2A-D6C6-4FC8-A062-FAE40783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90D2A4-DD9F-4D85-A334-454FFF74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4C1BB0-03BC-486E-8CBA-2DE2F60D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9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D7A6EA1-97C8-41B5-B830-A5BE34D94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AF4883-6166-4AC1-BF33-62400263C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016EE0-5C95-4518-A6AC-521961A8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113B9B-FFF3-4979-A5B8-2E22ACE6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CDC025-585E-465D-89A5-01122E2A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5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8025DE-AD4E-46C8-9669-1C69AD49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9A7066-9851-4058-8C4C-BCA45891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05262F-8980-428A-864A-C7194144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DBF923-5D8E-4951-A27A-E63FB107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C3FFEF-6AC3-4612-9055-01A64910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7563D-A394-49E0-B74C-98310DFB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ABD3BA-CC5D-4CEF-B954-A0879B87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CBD914-1EB6-4C14-9FDE-9F5163ED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3C796CE-2844-42FD-ACDE-8F12FFCF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0A93F6-180C-40C0-B0C5-23DC9994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09303-1EB0-4E7C-BD67-15624D1B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E5098A-A98B-45FC-876E-0B719681C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0D9A53-8A36-47D9-A50C-34487FC6B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B8A003-4B69-464D-A272-8AA5C870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94E823-ECD5-4FFF-9F31-FBDF80BA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9350CD-178A-470E-A133-7770EE8E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CC40E-4ACF-44FB-8B20-D4C42F34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69750E-8DBD-4D43-9232-F9E5A1C1F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249A6A-9F77-4AE9-8587-6E0F1AA51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CB46CB-DE8E-40CF-932A-612E60C8D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02AEA75-E84C-4AE6-9A18-484EC0A26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C523838-DD0F-491A-82D0-969EA775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E9ED4F7-F487-4CEF-B4B5-DAFF82DB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BF83621-A8B2-4675-BC2C-EE0D0B9E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B66B75-08D4-4F20-8086-FFECDA26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B91FBD-C92D-4D12-97AF-AB5B030C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A599FA-9565-49A4-946C-3AD2FE95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CFD625C-26DD-49AC-B6FD-EE609C1D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0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F78FE4-0844-435A-AB8D-6E498DBE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4D231C3-AAAA-4E73-916A-E026DCBD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940D567-6B7A-4D2F-96C7-089BC157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87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AAEA9A-F649-40B0-BB7E-C2BF329E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856565-C1A5-4FB8-A8FD-F4AF4A14B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B33773-CC7B-43B8-84F9-0FFD7D014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A58C66-2540-475A-84DC-22EC33F38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7C0202-6DA1-4CDA-B63A-2F16216D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54243EA-1AFC-408B-89A9-F2362D54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5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B9FD77-ED0B-4B1C-81D6-4F7AB71F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422A056-89C4-4CF0-BB3B-1F10127EF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8E7EDF-5D21-4EBD-870D-E187B730B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980A9C-62A9-4A02-BCE3-70BCE99F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D2FF44-D1D8-4E3B-9F23-2402875F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778F68-3E68-4353-88EB-7158D456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06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996A09-682E-49EF-B3F0-30F544AE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B30115-2FE6-44C5-B76D-69F7365E7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211081-49F6-4761-B36A-015EC2FCA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6538-C1F0-43FF-9E6C-2227CB11A7D3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4DDECC-1C7E-4F18-BF75-B860A5D49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90D4CE-8F86-421D-AAD1-842A10C23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D65EB-66F4-408E-8762-F006F6E39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5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923278" y="2469133"/>
            <a:ext cx="10608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комплектов  по общеобразовательной дисциплине  </a:t>
            </a:r>
          </a:p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</a:p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профессиональной направленности программ среднего профессионального образования, реализуемых на базе основного общего образования 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91B33FF-4FC8-4C7C-B43B-CD0226546422}"/>
              </a:ext>
            </a:extLst>
          </p:cNvPr>
          <p:cNvSpPr/>
          <p:nvPr/>
        </p:nvSpPr>
        <p:spPr>
          <a:xfrm>
            <a:off x="7989903" y="4993976"/>
            <a:ext cx="3852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Разработчики: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Дружинина Н.А., Солодягина Ю.Н., преподаватели высшей квалификационной категории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8744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330746" y="1082952"/>
            <a:ext cx="106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ФОС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6BDBC8-09E0-46A0-8AAE-42A4375658D1}"/>
              </a:ext>
            </a:extLst>
          </p:cNvPr>
          <p:cNvSpPr/>
          <p:nvPr/>
        </p:nvSpPr>
        <p:spPr>
          <a:xfrm>
            <a:off x="233780" y="2394401"/>
            <a:ext cx="2388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19.01.04 Пекарь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43.01.09 Повар, кондитер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7C70F9-4582-4D08-8C26-14ADD150ECF3}"/>
              </a:ext>
            </a:extLst>
          </p:cNvPr>
          <p:cNvSpPr/>
          <p:nvPr/>
        </p:nvSpPr>
        <p:spPr>
          <a:xfrm>
            <a:off x="2806824" y="1897251"/>
            <a:ext cx="8973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BB8D0-6C67-4756-9F80-E86ADA4B47A6}"/>
              </a:ext>
            </a:extLst>
          </p:cNvPr>
          <p:cNvSpPr/>
          <p:nvPr/>
        </p:nvSpPr>
        <p:spPr>
          <a:xfrm>
            <a:off x="2272683" y="1811541"/>
            <a:ext cx="5379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Например, 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/>
              <a:t> 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/>
              <a:t> </a:t>
            </a: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E409BD-5EB6-4459-9AFB-0E0FF03B5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559" y="2249481"/>
            <a:ext cx="2663986" cy="33190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678D92-699D-4826-9897-2F3C661ACD5F}"/>
              </a:ext>
            </a:extLst>
          </p:cNvPr>
          <p:cNvSpPr/>
          <p:nvPr/>
        </p:nvSpPr>
        <p:spPr>
          <a:xfrm>
            <a:off x="5643278" y="270868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картину Б.М. Кустодиева «Булочник" (1920 г.) и выполните задание.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хлебобулочные изделия изображенные на картине.</a:t>
            </a:r>
          </a:p>
        </p:txBody>
      </p:sp>
    </p:spTree>
    <p:extLst>
      <p:ext uri="{BB962C8B-B14F-4D97-AF65-F5344CB8AC3E}">
        <p14:creationId xmlns:p14="http://schemas.microsoft.com/office/powerpoint/2010/main" val="10203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923278" y="2469133"/>
            <a:ext cx="10608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комплектов  по общеобразовательной дисциплине  </a:t>
            </a:r>
          </a:p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</a:p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профессиональной направленности программ среднего профессионального образования, реализуемых на базе основного общего образования </a:t>
            </a: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91B33FF-4FC8-4C7C-B43B-CD0226546422}"/>
              </a:ext>
            </a:extLst>
          </p:cNvPr>
          <p:cNvSpPr/>
          <p:nvPr/>
        </p:nvSpPr>
        <p:spPr>
          <a:xfrm>
            <a:off x="7989903" y="4993976"/>
            <a:ext cx="3852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Разработчики: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Дружинина Н.А., Солодягина Ю.Н., преподаватели высшей квалификационной категории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22051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330746" y="1082952"/>
            <a:ext cx="106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Профессионально-ориентированное содержание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6BDBC8-09E0-46A0-8AAE-42A4375658D1}"/>
              </a:ext>
            </a:extLst>
          </p:cNvPr>
          <p:cNvSpPr/>
          <p:nvPr/>
        </p:nvSpPr>
        <p:spPr>
          <a:xfrm>
            <a:off x="233780" y="2394401"/>
            <a:ext cx="2388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19.01.04 Пекарь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43.01.09 Повар, кондитер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7C70F9-4582-4D08-8C26-14ADD150ECF3}"/>
              </a:ext>
            </a:extLst>
          </p:cNvPr>
          <p:cNvSpPr/>
          <p:nvPr/>
        </p:nvSpPr>
        <p:spPr>
          <a:xfrm>
            <a:off x="2806824" y="1897251"/>
            <a:ext cx="8973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BB8D0-6C67-4756-9F80-E86ADA4B47A6}"/>
              </a:ext>
            </a:extLst>
          </p:cNvPr>
          <p:cNvSpPr/>
          <p:nvPr/>
        </p:nvSpPr>
        <p:spPr>
          <a:xfrm>
            <a:off x="2272683" y="1593738"/>
            <a:ext cx="968553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Например,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Советская кухня. Декреты Совета Народных Комиссаров об организации сети бесплатных общественных столовых для рабочих, бесплатном питании детей. Создание 27 октября (9 ноября) 1917 г. советского общепита.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общественного питания: столовые, буфеты, чайные, клубы. Меню первых столовых. Роль общепита в идейном воспитании граждан.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 ЦК ВКП(б) от 19 августа 1931 года «О мерах улучшения общественного питания». Открытие в 1933 году в Москве механизированных столовых при крупных предприятиях, кафе и ресторанов в парках города. Создание в 1934 году наркомата пищевой промышленности СССР.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в годы Великой Отечественной войны. Нормирование продовольствия. Пинание в тылу и на фронте. Блокадный Ленинград. Хлеб войны.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развитие советской кухни с середины 70-х годов с восстановлением русских национальных традиций, кухни народов мира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промышленность России. Развитие ресторанного бизнеса.  Модернизация предприятий индустрии питания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специалистам индустрии питания. Движение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1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791592" y="1064315"/>
            <a:ext cx="106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Бинарные уроки с общепрофессиональными дисциплинами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6BDBC8-09E0-46A0-8AAE-42A4375658D1}"/>
              </a:ext>
            </a:extLst>
          </p:cNvPr>
          <p:cNvSpPr/>
          <p:nvPr/>
        </p:nvSpPr>
        <p:spPr>
          <a:xfrm>
            <a:off x="233780" y="2394401"/>
            <a:ext cx="2388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19.01.04 Пекарь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43.01.09 Повар, кондитер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7C70F9-4582-4D08-8C26-14ADD150ECF3}"/>
              </a:ext>
            </a:extLst>
          </p:cNvPr>
          <p:cNvSpPr/>
          <p:nvPr/>
        </p:nvSpPr>
        <p:spPr>
          <a:xfrm>
            <a:off x="2806824" y="1897251"/>
            <a:ext cx="8973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BB8D0-6C67-4756-9F80-E86ADA4B47A6}"/>
              </a:ext>
            </a:extLst>
          </p:cNvPr>
          <p:cNvSpPr/>
          <p:nvPr/>
        </p:nvSpPr>
        <p:spPr>
          <a:xfrm>
            <a:off x="2272683" y="1575101"/>
            <a:ext cx="968553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</a:t>
            </a:r>
          </a:p>
          <a:p>
            <a:pPr indent="457200"/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учебной дисциплиной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ОП.01 Микробиология, физиология питания, санитария и гигиена: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общественного питания: столовые, буфеты, чайные, клубы. Меню первых столовых. Роль общепита в идейном воспитании граждан. </a:t>
            </a:r>
          </a:p>
          <a:p>
            <a:pPr indent="45720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учебной дисциплиной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ОП.04 Организация обслуживания: 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ЦК ВКП(б) от 19 августа 1931 года «О мерах улучшения общественного питания». Открытие в 1933 году в Москве механизированных столовых при крупных предприятиях, кафе и ресторанов в парках города. Создание в 1934 году наркомата пищевой промышленности СССР. </a:t>
            </a:r>
          </a:p>
          <a:p>
            <a:pPr indent="45720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учебной дисциплиной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ОП.13 Национальная кухня 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развитие советской кухни с середины 70-х годов с восстановлением русских национальных традиций, кухни народов мира.</a:t>
            </a:r>
          </a:p>
          <a:p>
            <a:pPr indent="457200"/>
            <a:endParaRPr lang="ru-RU" dirty="0"/>
          </a:p>
          <a:p>
            <a:pPr indent="457200"/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8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791592" y="1064315"/>
            <a:ext cx="106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Бинарные уроки с профессиональными модулями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7C70F9-4582-4D08-8C26-14ADD150ECF3}"/>
              </a:ext>
            </a:extLst>
          </p:cNvPr>
          <p:cNvSpPr/>
          <p:nvPr/>
        </p:nvSpPr>
        <p:spPr>
          <a:xfrm>
            <a:off x="2637679" y="1894738"/>
            <a:ext cx="8973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BB8D0-6C67-4756-9F80-E86ADA4B47A6}"/>
              </a:ext>
            </a:extLst>
          </p:cNvPr>
          <p:cNvSpPr/>
          <p:nvPr/>
        </p:nvSpPr>
        <p:spPr>
          <a:xfrm>
            <a:off x="525261" y="1859369"/>
            <a:ext cx="11432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МДК.01.02 Процессы приготовления, подготовки к реализации кулинарных полуфабрикато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43.02.15 Поварское и кондитерское дело; 43.01.09 Повар, кондитер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в годы Великой Отечественной войны. Нормирование продовольствия. Питание в тылу и на фронте. Блокадный Ленинград. Хлеб войны.</a:t>
            </a:r>
          </a:p>
          <a:p>
            <a:pPr indent="457200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02.02 Технология приготовления теста для мучных кондитерских изделий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19.01.04 Пекарь</a:t>
            </a:r>
          </a:p>
          <a:p>
            <a:pPr indent="45720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в годы Великой Отечественной войны. Нормирование продовольствия. Питание в тылу и на фронте. Блокадный Ленинград. Хлеб войны.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791592" y="1064315"/>
            <a:ext cx="106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Бинарные уроки с общеобразовательными дисциплинами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6BDBC8-09E0-46A0-8AAE-42A4375658D1}"/>
              </a:ext>
            </a:extLst>
          </p:cNvPr>
          <p:cNvSpPr/>
          <p:nvPr/>
        </p:nvSpPr>
        <p:spPr>
          <a:xfrm>
            <a:off x="233780" y="2394401"/>
            <a:ext cx="2388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19.01.04 Пекарь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43.01.09 Повар, кондитер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7C70F9-4582-4D08-8C26-14ADD150ECF3}"/>
              </a:ext>
            </a:extLst>
          </p:cNvPr>
          <p:cNvSpPr/>
          <p:nvPr/>
        </p:nvSpPr>
        <p:spPr>
          <a:xfrm>
            <a:off x="2806824" y="1897251"/>
            <a:ext cx="8973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BB8D0-6C67-4756-9F80-E86ADA4B47A6}"/>
              </a:ext>
            </a:extLst>
          </p:cNvPr>
          <p:cNvSpPr/>
          <p:nvPr/>
        </p:nvSpPr>
        <p:spPr>
          <a:xfrm>
            <a:off x="2240054" y="1525980"/>
            <a:ext cx="9685537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</a:t>
            </a:r>
          </a:p>
          <a:p>
            <a:endParaRPr lang="ru-RU" sz="17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учебной дисциплиной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</a:p>
          <a:p>
            <a:pPr indent="45720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Общественно-политическая и социокультурная жизнь в РСФСР в годы Гражданской войны. «Красный» и «белый» террор. Социальная политика большевиков. Политика большевиков в области идеологии, образования культуры в годы Гражданской войны. Эмиграция и формирование Русского зарубежья. </a:t>
            </a:r>
          </a:p>
          <a:p>
            <a:pPr indent="45720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пространство в годы войны. Советский патриотизм. Советские писатели, композиторы, художники, ученые в условиях войны. Помощь мастеров культуры фронту. Государство и церковь в годы войны. Патриотическое служение представителей религиозных конфессий.</a:t>
            </a:r>
          </a:p>
          <a:p>
            <a:pPr indent="457200"/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учебной дисциплиной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Астрономия: </a:t>
            </a:r>
          </a:p>
          <a:p>
            <a:pPr indent="45720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Научно-техническая революция в СССР. Перемены в научно- технической политике. Военный и гражданский секторы экономики. Начало освоения космоса. Запуск первого спутника Земли. Исторические полёты Ю.А. Гагарина и первой в мире женщины-космонавта В.В. Терешковой.</a:t>
            </a:r>
          </a:p>
          <a:p>
            <a:pPr indent="457200"/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учебной дисциплиной 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Биология: </a:t>
            </a:r>
          </a:p>
          <a:p>
            <a:pPr indent="45720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 и процессы глобализации в новых условиях. Россия в борьбе с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пандемией, оказание помощи зарубежным странам. Меры по поддержки граждан и бизнеса в РФ в условиях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коронавирусных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ограничений.</a:t>
            </a:r>
          </a:p>
          <a:p>
            <a:pPr indent="45720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России в конце XX – начале XXI в. Образование и наука. Достижения российских учёных. </a:t>
            </a:r>
          </a:p>
          <a:p>
            <a:pPr indent="457200"/>
            <a:endParaRPr lang="ru-RU" dirty="0"/>
          </a:p>
          <a:p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330746" y="1082952"/>
            <a:ext cx="106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Междисциплинарные задания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6BDBC8-09E0-46A0-8AAE-42A4375658D1}"/>
              </a:ext>
            </a:extLst>
          </p:cNvPr>
          <p:cNvSpPr/>
          <p:nvPr/>
        </p:nvSpPr>
        <p:spPr>
          <a:xfrm>
            <a:off x="233780" y="2394401"/>
            <a:ext cx="2388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19.01.04 Пекарь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43.01.09 Повар, кондитер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7C70F9-4582-4D08-8C26-14ADD150ECF3}"/>
              </a:ext>
            </a:extLst>
          </p:cNvPr>
          <p:cNvSpPr/>
          <p:nvPr/>
        </p:nvSpPr>
        <p:spPr>
          <a:xfrm>
            <a:off x="2806824" y="1897251"/>
            <a:ext cx="8973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BB8D0-6C67-4756-9F80-E86ADA4B47A6}"/>
              </a:ext>
            </a:extLst>
          </p:cNvPr>
          <p:cNvSpPr/>
          <p:nvPr/>
        </p:nvSpPr>
        <p:spPr>
          <a:xfrm>
            <a:off x="2272683" y="1811541"/>
            <a:ext cx="96855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Например,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эссе на тему: «Советская кухня».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плакаты, объясните главную мысль плакатов. Ответ аргументируйте.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2D6883-CE5F-47AD-9E61-3395E824D0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72" y="2861288"/>
            <a:ext cx="2243091" cy="177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C0CCBD3-D6D6-4933-8EDB-6AD45443354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51" y="2861288"/>
            <a:ext cx="2483851" cy="177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987D3D6-FF7C-4CD2-982B-02E0B048000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91" y="2830159"/>
            <a:ext cx="2483851" cy="1775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4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330746" y="1082952"/>
            <a:ext cx="106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Рубежный контроль ФОС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6BDBC8-09E0-46A0-8AAE-42A4375658D1}"/>
              </a:ext>
            </a:extLst>
          </p:cNvPr>
          <p:cNvSpPr/>
          <p:nvPr/>
        </p:nvSpPr>
        <p:spPr>
          <a:xfrm>
            <a:off x="233780" y="2394401"/>
            <a:ext cx="2388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19.01.04 Пекарь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43.01.09 Повар, кондитер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7C70F9-4582-4D08-8C26-14ADD150ECF3}"/>
              </a:ext>
            </a:extLst>
          </p:cNvPr>
          <p:cNvSpPr/>
          <p:nvPr/>
        </p:nvSpPr>
        <p:spPr>
          <a:xfrm>
            <a:off x="2806824" y="1897251"/>
            <a:ext cx="8973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BB8D0-6C67-4756-9F80-E86ADA4B47A6}"/>
              </a:ext>
            </a:extLst>
          </p:cNvPr>
          <p:cNvSpPr/>
          <p:nvPr/>
        </p:nvSpPr>
        <p:spPr>
          <a:xfrm>
            <a:off x="2272683" y="1811541"/>
            <a:ext cx="96855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Например, 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четыре предложения. Два из них содержат события, процессы, явления, являющиеся причинами (предпосылками). Другие два содержат последствия этих событий, процессов, явлений. Подберите для каждой из причин (предпосылок) соответствующее ей последствие: причина - последствие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Впервые были введены нормы на показатель количества клейковины, который и стал основой классификации пшеницы как сырья для хлебопекарной промышленности.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 1991 году Минздравом СССР утверждены Санитарные правила для предприятий общественного питания.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1 июня 1986 введен Государственный стандарт СССР пшеница, технические условия ГОСТ 93 53-85.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Размещение помещений кондитерских цехов должно обеспечивать последовательность технологического процесса изготовления кондитерских изделий; нельзя допускать встречных потоков сырья готовой продукции.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7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330746" y="1082952"/>
            <a:ext cx="106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Рубежный контроль ФОС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6BDBC8-09E0-46A0-8AAE-42A4375658D1}"/>
              </a:ext>
            </a:extLst>
          </p:cNvPr>
          <p:cNvSpPr/>
          <p:nvPr/>
        </p:nvSpPr>
        <p:spPr>
          <a:xfrm>
            <a:off x="233780" y="2394401"/>
            <a:ext cx="2388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19.01.04 Пекарь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43.01.09 Повар, кондитер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7C70F9-4582-4D08-8C26-14ADD150ECF3}"/>
              </a:ext>
            </a:extLst>
          </p:cNvPr>
          <p:cNvSpPr/>
          <p:nvPr/>
        </p:nvSpPr>
        <p:spPr>
          <a:xfrm>
            <a:off x="2806824" y="1897251"/>
            <a:ext cx="8973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BB8D0-6C67-4756-9F80-E86ADA4B47A6}"/>
              </a:ext>
            </a:extLst>
          </p:cNvPr>
          <p:cNvSpPr/>
          <p:nvPr/>
        </p:nvSpPr>
        <p:spPr>
          <a:xfrm>
            <a:off x="2272683" y="1811541"/>
            <a:ext cx="96855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Например,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картину Э.В. Козлова «Выпечка хлеба» (1967 г.) и опишите настроение и эмоции, вызываемые этим произведением искусства? </a:t>
            </a:r>
          </a:p>
          <a:p>
            <a:r>
              <a:rPr lang="ru-RU" dirty="0"/>
              <a:t> </a:t>
            </a: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88C0B94-3261-484F-8E69-AE953331065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58" y="3244934"/>
            <a:ext cx="4267200" cy="3411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0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E9AB780-BB2B-4797-967C-9454AE5E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460" y="97653"/>
            <a:ext cx="938761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8297EF-4E05-4D15-BE29-6C238F8EEE1F}"/>
              </a:ext>
            </a:extLst>
          </p:cNvPr>
          <p:cNvSpPr/>
          <p:nvPr/>
        </p:nvSpPr>
        <p:spPr>
          <a:xfrm>
            <a:off x="7903399" y="207705"/>
            <a:ext cx="3116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развития</a:t>
            </a:r>
          </a:p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образования</a:t>
            </a:r>
          </a:p>
        </p:txBody>
      </p:sp>
      <p:pic>
        <p:nvPicPr>
          <p:cNvPr id="5" name="Picture 2" descr="F:\логотип\Логотип ВКС.png">
            <a:extLst>
              <a:ext uri="{FF2B5EF4-FFF2-40B4-BE49-F238E27FC236}">
                <a16:creationId xmlns:a16="http://schemas.microsoft.com/office/drawing/2014/main" xmlns="" id="{D675C0E6-AB2F-48F3-AACD-1A2996BAD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97" y="97653"/>
            <a:ext cx="857255" cy="85725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1C82E9E-BC4D-4EF5-97A9-FC811FE7C6AC}"/>
              </a:ext>
            </a:extLst>
          </p:cNvPr>
          <p:cNvSpPr/>
          <p:nvPr/>
        </p:nvSpPr>
        <p:spPr>
          <a:xfrm>
            <a:off x="330746" y="1082952"/>
            <a:ext cx="10608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ФОС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56663D-A344-4A3A-B301-E68978F80A2E}"/>
              </a:ext>
            </a:extLst>
          </p:cNvPr>
          <p:cNvSpPr/>
          <p:nvPr/>
        </p:nvSpPr>
        <p:spPr>
          <a:xfrm>
            <a:off x="525261" y="218503"/>
            <a:ext cx="3116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Вологодский колледж сервиса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F6BDBC8-09E0-46A0-8AAE-42A4375658D1}"/>
              </a:ext>
            </a:extLst>
          </p:cNvPr>
          <p:cNvSpPr/>
          <p:nvPr/>
        </p:nvSpPr>
        <p:spPr>
          <a:xfrm>
            <a:off x="233780" y="2394401"/>
            <a:ext cx="2388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19.01.04 Пекарь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43.01.09 Повар, кондитер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43.02.15 Поварское и кондитерское дело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C7C70F9-4582-4D08-8C26-14ADD150ECF3}"/>
              </a:ext>
            </a:extLst>
          </p:cNvPr>
          <p:cNvSpPr/>
          <p:nvPr/>
        </p:nvSpPr>
        <p:spPr>
          <a:xfrm>
            <a:off x="2806824" y="1897251"/>
            <a:ext cx="8973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7DBB8D0-6C67-4756-9F80-E86ADA4B47A6}"/>
              </a:ext>
            </a:extLst>
          </p:cNvPr>
          <p:cNvSpPr/>
          <p:nvPr/>
        </p:nvSpPr>
        <p:spPr>
          <a:xfrm>
            <a:off x="2272683" y="1811541"/>
            <a:ext cx="968553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Например, 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Прочтите отрывок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«Процессы, протекающие в тестовой заготовке при выпечке» и выполните задание.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«Все изменения, превращающие тестовую заготовку в готовый хлеб, происходят в результате прогревания тестовой заготовки.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Хлебные изделия выпекают в пекарной камере хлебопекарных печей при температуре паро­воздушной среды 200—280° С. Для выпечки 1 кг хлеба требуется около 300—550 кДж. Эта теплота расходуется на прогревание тестовой заготовки до температуры около 180° С на поверхности корки и около 96—97° С в центре мякиша и на испарение влаги из нее…».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тексту: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каких факторов зависит быстрота прогревания тестовой заготовки?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результате каких процессов происходит образование твёрдой корки хлебного изделия?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на корке хлебного изделия появляется блеск?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/>
              <a:t> </a:t>
            </a: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848</Words>
  <Application>Microsoft Office PowerPoint</Application>
  <PresentationFormat>Широкоэкранный</PresentationFormat>
  <Paragraphs>199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</dc:creator>
  <cp:lastModifiedBy>Kirill</cp:lastModifiedBy>
  <cp:revision>60</cp:revision>
  <cp:lastPrinted>2023-01-31T14:01:44Z</cp:lastPrinted>
  <dcterms:created xsi:type="dcterms:W3CDTF">2023-01-28T07:53:49Z</dcterms:created>
  <dcterms:modified xsi:type="dcterms:W3CDTF">2023-04-05T15:39:03Z</dcterms:modified>
</cp:coreProperties>
</file>