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8" r:id="rId2"/>
    <p:sldId id="270" r:id="rId3"/>
    <p:sldId id="263" r:id="rId4"/>
    <p:sldId id="262" r:id="rId5"/>
    <p:sldId id="271" r:id="rId6"/>
    <p:sldId id="257" r:id="rId7"/>
    <p:sldId id="264" r:id="rId8"/>
    <p:sldId id="265" r:id="rId9"/>
    <p:sldId id="266" r:id="rId10"/>
    <p:sldId id="267" r:id="rId11"/>
    <p:sldId id="268" r:id="rId12"/>
    <p:sldId id="269" r:id="rId13"/>
    <p:sldId id="259" r:id="rId14"/>
  </p:sldIdLst>
  <p:sldSz cx="10160000" cy="5715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800" userDrawn="1">
          <p15:clr>
            <a:srgbClr val="A4A3A4"/>
          </p15:clr>
        </p15:guide>
        <p15:guide id="2" pos="320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442" y="-77"/>
      </p:cViewPr>
      <p:guideLst>
        <p:guide orient="horz" pos="1800"/>
        <p:guide pos="320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C81F40-0791-42CA-A588-56C29ADA5B11}" type="datetimeFigureOut">
              <a:rPr lang="zh-CN" altLang="en-US" smtClean="0"/>
              <a:t>2023/4/5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9F1524-35C1-4D9B-A824-4E03FA577DC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947261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762000" y="1775356"/>
            <a:ext cx="8636000" cy="1225021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238500"/>
            <a:ext cx="71120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84F71-8137-473C-B1E2-DD9BE62E0034}" type="datetimeFigureOut">
              <a:rPr lang="zh-CN" altLang="en-US" smtClean="0"/>
              <a:t>2023/4/5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FB5F7-B2DD-4747-9196-351392AEED6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391208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84F71-8137-473C-B1E2-DD9BE62E0034}" type="datetimeFigureOut">
              <a:rPr lang="zh-CN" altLang="en-US" smtClean="0"/>
              <a:t>2023/4/5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FB5F7-B2DD-4747-9196-351392AEED6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584391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7366000" y="190500"/>
            <a:ext cx="2286000" cy="4064000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508000" y="190500"/>
            <a:ext cx="6688667" cy="4064000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84F71-8137-473C-B1E2-DD9BE62E0034}" type="datetimeFigureOut">
              <a:rPr lang="zh-CN" altLang="en-US" smtClean="0"/>
              <a:t>2023/4/5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FB5F7-B2DD-4747-9196-351392AEED6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903422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84F71-8137-473C-B1E2-DD9BE62E0034}" type="datetimeFigureOut">
              <a:rPr lang="zh-CN" altLang="en-US" smtClean="0"/>
              <a:t>2023/4/5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FB5F7-B2DD-4747-9196-351392AEED6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308211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02570" y="3672418"/>
            <a:ext cx="86360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02570" y="2422261"/>
            <a:ext cx="86360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84F71-8137-473C-B1E2-DD9BE62E0034}" type="datetimeFigureOut">
              <a:rPr lang="zh-CN" altLang="en-US" smtClean="0"/>
              <a:t>2023/4/5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FB5F7-B2DD-4747-9196-351392AEED6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798420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508000" y="1111250"/>
            <a:ext cx="4487333" cy="3143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164667" y="1111250"/>
            <a:ext cx="4487333" cy="3143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84F71-8137-473C-B1E2-DD9BE62E0034}" type="datetimeFigureOut">
              <a:rPr lang="zh-CN" altLang="en-US" smtClean="0"/>
              <a:t>2023/4/5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FB5F7-B2DD-4747-9196-351392AEED6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088369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08000" y="228865"/>
            <a:ext cx="91440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508000" y="1279262"/>
            <a:ext cx="448909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08000" y="1812396"/>
            <a:ext cx="448909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5161141" y="1279262"/>
            <a:ext cx="4490861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5161141" y="1812396"/>
            <a:ext cx="4490861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84F71-8137-473C-B1E2-DD9BE62E0034}" type="datetimeFigureOut">
              <a:rPr lang="zh-CN" altLang="en-US" smtClean="0"/>
              <a:t>2023/4/5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FB5F7-B2DD-4747-9196-351392AEED6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51335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84F71-8137-473C-B1E2-DD9BE62E0034}" type="datetimeFigureOut">
              <a:rPr lang="zh-CN" altLang="en-US" smtClean="0"/>
              <a:t>2023/4/5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FB5F7-B2DD-4747-9196-351392AEED6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420444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84F71-8137-473C-B1E2-DD9BE62E0034}" type="datetimeFigureOut">
              <a:rPr lang="zh-CN" altLang="en-US" smtClean="0"/>
              <a:t>2023/4/5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FB5F7-B2DD-4747-9196-351392AEED6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788995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08002" y="227543"/>
            <a:ext cx="3342570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972278" y="227542"/>
            <a:ext cx="5679722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508002" y="1195918"/>
            <a:ext cx="3342570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84F71-8137-473C-B1E2-DD9BE62E0034}" type="datetimeFigureOut">
              <a:rPr lang="zh-CN" altLang="en-US" smtClean="0"/>
              <a:t>2023/4/5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FB5F7-B2DD-4747-9196-351392AEED6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165006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991431" y="4000500"/>
            <a:ext cx="60960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991431" y="510646"/>
            <a:ext cx="60960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991431" y="4472782"/>
            <a:ext cx="60960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84F71-8137-473C-B1E2-DD9BE62E0034}" type="datetimeFigureOut">
              <a:rPr lang="zh-CN" altLang="en-US" smtClean="0"/>
              <a:t>2023/4/5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FB5F7-B2DD-4747-9196-351392AEED6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45649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508000" y="228865"/>
            <a:ext cx="91440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508000" y="1333500"/>
            <a:ext cx="91440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508000" y="5296960"/>
            <a:ext cx="2370667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284F71-8137-473C-B1E2-DD9BE62E0034}" type="datetimeFigureOut">
              <a:rPr lang="zh-CN" altLang="en-US" smtClean="0"/>
              <a:t>2023/4/5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471334" y="5296960"/>
            <a:ext cx="3217333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7281333" y="5296960"/>
            <a:ext cx="2370667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5FB5F7-B2DD-4747-9196-351392AEED6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9193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53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160000" cy="5715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047811" y="1"/>
            <a:ext cx="8112189" cy="1057300"/>
          </a:xfrm>
        </p:spPr>
        <p:txBody>
          <a:bodyPr>
            <a:normAutofit/>
          </a:bodyPr>
          <a:lstStyle/>
          <a:p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Бюджетное профессиональное образовательное учреждение </a:t>
            </a:r>
            <a:b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Вологодской области </a:t>
            </a:r>
            <a:b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«Вологодский технический колледж»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51608" y="1417340"/>
            <a:ext cx="8208912" cy="2664296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Методика преподавания общеобразовательной учебной дисциплины</a:t>
            </a: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ОУД 04. МАТЕМАТИКА</a:t>
            </a: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учетом профессиональной </a:t>
            </a: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направленности</a:t>
            </a:r>
            <a:endParaRPr lang="ru-RU" sz="20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98" y="0"/>
            <a:ext cx="2030413" cy="1206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6448152" y="4369668"/>
            <a:ext cx="345638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Разработчик: преподаватель высшей квалификационной категории БПОУ ВО «ВТК» -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Зибрина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Анна Юрьевна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0450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53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160000" cy="5715000"/>
          </a:xfrm>
          <a:prstGeom prst="rect">
            <a:avLst/>
          </a:prstGeom>
        </p:spPr>
      </p:pic>
      <p:grpSp>
        <p:nvGrpSpPr>
          <p:cNvPr id="12" name="组合 11"/>
          <p:cNvGrpSpPr/>
          <p:nvPr/>
        </p:nvGrpSpPr>
        <p:grpSpPr>
          <a:xfrm>
            <a:off x="4681221" y="227820"/>
            <a:ext cx="5151306" cy="2153793"/>
            <a:chOff x="3920033" y="2526710"/>
            <a:chExt cx="4881897" cy="2657849"/>
          </a:xfrm>
        </p:grpSpPr>
        <p:sp>
          <p:nvSpPr>
            <p:cNvPr id="10" name="Rounded Rectangle 52"/>
            <p:cNvSpPr/>
            <p:nvPr/>
          </p:nvSpPr>
          <p:spPr bwMode="auto">
            <a:xfrm>
              <a:off x="3920033" y="2526710"/>
              <a:ext cx="4881897" cy="2657849"/>
            </a:xfrm>
            <a:prstGeom prst="roundRect">
              <a:avLst>
                <a:gd name="adj" fmla="val 3108"/>
              </a:avLst>
            </a:prstGeom>
            <a:gradFill>
              <a:gsLst>
                <a:gs pos="0">
                  <a:schemeClr val="accent1">
                    <a:tint val="100000"/>
                    <a:shade val="100000"/>
                    <a:satMod val="130000"/>
                  </a:schemeClr>
                </a:gs>
                <a:gs pos="100000">
                  <a:schemeClr val="tx2">
                    <a:lumMod val="60000"/>
                    <a:lumOff val="40000"/>
                  </a:schemeClr>
                </a:gs>
              </a:gsLst>
            </a:gradFill>
            <a:ln>
              <a:solidFill>
                <a:schemeClr val="tx2">
                  <a:lumMod val="40000"/>
                  <a:lumOff val="6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zh-CN" altLang="zh-CN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11" name="Rounded Rectangle 29"/>
            <p:cNvSpPr/>
            <p:nvPr/>
          </p:nvSpPr>
          <p:spPr bwMode="auto">
            <a:xfrm>
              <a:off x="3981837" y="2602845"/>
              <a:ext cx="4757750" cy="2528447"/>
            </a:xfrm>
            <a:prstGeom prst="roundRect">
              <a:avLst>
                <a:gd name="adj" fmla="val 2632"/>
              </a:avLst>
            </a:prstGeom>
            <a:solidFill>
              <a:schemeClr val="bg1"/>
            </a:solidFill>
            <a:ln>
              <a:solidFill>
                <a:schemeClr val="tx2">
                  <a:lumMod val="40000"/>
                  <a:lumOff val="60000"/>
                </a:schemeClr>
              </a:solidFill>
            </a:ln>
            <a:effectLst>
              <a:innerShdw blurRad="63500" dir="13500000">
                <a:srgbClr val="000000">
                  <a:alpha val="50000"/>
                </a:srgbClr>
              </a:inn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9pPr>
            </a:lstStyle>
            <a:p>
              <a:pPr algn="ctr"/>
              <a:endParaRPr lang="zh-CN" altLang="zh-CN">
                <a:solidFill>
                  <a:srgbClr val="FFFFFF"/>
                </a:solidFill>
              </a:endParaRPr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4681221" y="2738713"/>
            <a:ext cx="4250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         </a:t>
            </a:r>
            <a:endParaRPr lang="zh-CN" altLang="en-US" dirty="0">
              <a:latin typeface="微软雅黑" pitchFamily="34" charset="-122"/>
              <a:ea typeface="微软雅黑" pitchFamily="34" charset="-122"/>
            </a:endParaRPr>
          </a:p>
        </p:txBody>
      </p:sp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028144" cy="1209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1688" y="383034"/>
            <a:ext cx="1633538" cy="1652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4791967" y="275786"/>
            <a:ext cx="4968553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Автомобиль движется так, что каждые 200 м проходит за 10 с. Нарушает ли водитель правила дорожного движения, если на обочине стоит такой знак </a:t>
            </a: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3395" y="2569469"/>
            <a:ext cx="5151307" cy="2952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4791967" y="2738713"/>
            <a:ext cx="496855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участке дороги, где установлен такой знак,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водитель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применил аварийное торможение. Инспектор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следу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колёс обнаружил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что тормозной путь равен 12 м. Нарушил ли водитель правила, если коэффициент трения 0,6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 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Стрелка вниз 1"/>
          <p:cNvSpPr/>
          <p:nvPr/>
        </p:nvSpPr>
        <p:spPr>
          <a:xfrm rot="5400000">
            <a:off x="4144540" y="1033678"/>
            <a:ext cx="311009" cy="60033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 dirty="0"/>
          </a:p>
        </p:txBody>
      </p:sp>
      <p:sp>
        <p:nvSpPr>
          <p:cNvPr id="6" name="Стрелка вправо 5"/>
          <p:cNvSpPr/>
          <p:nvPr/>
        </p:nvSpPr>
        <p:spPr>
          <a:xfrm rot="10800000">
            <a:off x="4086971" y="3644439"/>
            <a:ext cx="600339" cy="28803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91" r="523"/>
          <a:stretch/>
        </p:blipFill>
        <p:spPr bwMode="auto">
          <a:xfrm>
            <a:off x="2431161" y="2923379"/>
            <a:ext cx="1655810" cy="1730151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19438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53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6" y="0"/>
            <a:ext cx="10160000" cy="5715000"/>
          </a:xfrm>
          <a:prstGeom prst="rect">
            <a:avLst/>
          </a:prstGeom>
        </p:spPr>
      </p:pic>
      <p:grpSp>
        <p:nvGrpSpPr>
          <p:cNvPr id="12" name="组合 11"/>
          <p:cNvGrpSpPr/>
          <p:nvPr/>
        </p:nvGrpSpPr>
        <p:grpSpPr>
          <a:xfrm>
            <a:off x="2199680" y="2353444"/>
            <a:ext cx="7848871" cy="3168351"/>
            <a:chOff x="3920033" y="2526710"/>
            <a:chExt cx="4881897" cy="2657849"/>
          </a:xfrm>
        </p:grpSpPr>
        <p:sp>
          <p:nvSpPr>
            <p:cNvPr id="10" name="Rounded Rectangle 52"/>
            <p:cNvSpPr/>
            <p:nvPr/>
          </p:nvSpPr>
          <p:spPr bwMode="auto">
            <a:xfrm>
              <a:off x="3920033" y="2526710"/>
              <a:ext cx="4881897" cy="2657849"/>
            </a:xfrm>
            <a:prstGeom prst="roundRect">
              <a:avLst>
                <a:gd name="adj" fmla="val 3108"/>
              </a:avLst>
            </a:prstGeom>
            <a:gradFill>
              <a:gsLst>
                <a:gs pos="0">
                  <a:schemeClr val="accent1">
                    <a:tint val="100000"/>
                    <a:shade val="100000"/>
                    <a:satMod val="130000"/>
                  </a:schemeClr>
                </a:gs>
                <a:gs pos="100000">
                  <a:schemeClr val="tx2">
                    <a:lumMod val="60000"/>
                    <a:lumOff val="40000"/>
                  </a:schemeClr>
                </a:gs>
              </a:gsLst>
            </a:gradFill>
            <a:ln>
              <a:solidFill>
                <a:schemeClr val="tx2">
                  <a:lumMod val="40000"/>
                  <a:lumOff val="6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zh-CN" altLang="zh-CN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11" name="Rounded Rectangle 29"/>
            <p:cNvSpPr/>
            <p:nvPr/>
          </p:nvSpPr>
          <p:spPr bwMode="auto">
            <a:xfrm>
              <a:off x="3981837" y="2602845"/>
              <a:ext cx="4757750" cy="2528447"/>
            </a:xfrm>
            <a:prstGeom prst="roundRect">
              <a:avLst>
                <a:gd name="adj" fmla="val 2632"/>
              </a:avLst>
            </a:prstGeom>
            <a:solidFill>
              <a:schemeClr val="bg1"/>
            </a:solidFill>
            <a:ln>
              <a:solidFill>
                <a:schemeClr val="tx2">
                  <a:lumMod val="40000"/>
                  <a:lumOff val="60000"/>
                </a:schemeClr>
              </a:solidFill>
            </a:ln>
            <a:effectLst>
              <a:innerShdw blurRad="63500" dir="13500000">
                <a:srgbClr val="000000">
                  <a:alpha val="50000"/>
                </a:srgbClr>
              </a:inn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9pPr>
            </a:lstStyle>
            <a:p>
              <a:pPr algn="ctr"/>
              <a:endParaRPr lang="zh-CN" altLang="zh-CN">
                <a:solidFill>
                  <a:srgbClr val="FFFFFF"/>
                </a:solidFill>
              </a:endParaRPr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4681221" y="2738713"/>
            <a:ext cx="4250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         </a:t>
            </a:r>
            <a:endParaRPr lang="zh-CN" altLang="en-US" dirty="0">
              <a:latin typeface="微软雅黑" pitchFamily="34" charset="-122"/>
              <a:ea typeface="微软雅黑" pitchFamily="34" charset="-122"/>
            </a:endParaRPr>
          </a:p>
        </p:txBody>
      </p:sp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028144" cy="1209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116368" y="193204"/>
            <a:ext cx="7932183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Определить на каком расстоянии до места выхода на дорогу должен находиться автомобиль, движущийся со скоростью от 40 до 100 км/час, чтобы вы смогли безопасно перейти проезжую часть шириной </a:t>
            </a:r>
            <a:r>
              <a:rPr lang="ru-R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 м 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8 </a:t>
            </a:r>
            <a:r>
              <a:rPr lang="ru-R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м? Рассчитывайте, что по сухому асфальту вы 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идете обычным шагом, </a:t>
            </a:r>
            <a:r>
              <a:rPr lang="ru-R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 по 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скользкой дороге – медленным. Скорость движения пешехода </a:t>
            </a:r>
            <a:r>
              <a:rPr lang="ru-R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5,8 км\ч.</a:t>
            </a:r>
            <a:endParaRPr lang="ru-RU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5842140"/>
              </p:ext>
            </p:extLst>
          </p:nvPr>
        </p:nvGraphicFramePr>
        <p:xfrm>
          <a:off x="2344443" y="2536269"/>
          <a:ext cx="7558478" cy="285146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67697"/>
                <a:gridCol w="762199"/>
                <a:gridCol w="765604"/>
                <a:gridCol w="1520996"/>
                <a:gridCol w="1841982"/>
              </a:tblGrid>
              <a:tr h="518449"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Ширина проезжей части,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которой автомобиль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представляет опасность, м</a:t>
                      </a:r>
                      <a:endParaRPr lang="ru-RU" sz="16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Скорость автомобиля</a:t>
                      </a:r>
                      <a:endParaRPr lang="ru-RU" sz="16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Минимально безопасное расстояние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 автомобиля, м</a:t>
                      </a:r>
                      <a:endParaRPr lang="ru-RU" sz="16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592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км/ч</a:t>
                      </a:r>
                      <a:endParaRPr lang="ru-RU" sz="16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м/с</a:t>
                      </a:r>
                      <a:endParaRPr lang="ru-RU" sz="160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Сухая дорога</a:t>
                      </a:r>
                      <a:endParaRPr lang="ru-RU" sz="16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Скользкая  дорога</a:t>
                      </a:r>
                      <a:endParaRPr lang="ru-RU" sz="16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5922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6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  <a:endParaRPr lang="ru-RU" sz="16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5922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6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5922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6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</a:t>
                      </a:r>
                      <a:endParaRPr lang="ru-RU" sz="16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5922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6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5922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60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</a:t>
                      </a:r>
                      <a:endParaRPr lang="ru-RU" sz="16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5922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6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5922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60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60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5922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60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9438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53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8" y="0"/>
            <a:ext cx="10160000" cy="5715000"/>
          </a:xfrm>
          <a:prstGeom prst="rect">
            <a:avLst/>
          </a:prstGeom>
        </p:spPr>
      </p:pic>
      <p:grpSp>
        <p:nvGrpSpPr>
          <p:cNvPr id="12" name="组合 11"/>
          <p:cNvGrpSpPr/>
          <p:nvPr/>
        </p:nvGrpSpPr>
        <p:grpSpPr>
          <a:xfrm>
            <a:off x="3351808" y="1561356"/>
            <a:ext cx="6408712" cy="3528391"/>
            <a:chOff x="3920033" y="2526710"/>
            <a:chExt cx="4881897" cy="2657849"/>
          </a:xfrm>
        </p:grpSpPr>
        <p:sp>
          <p:nvSpPr>
            <p:cNvPr id="10" name="Rounded Rectangle 52"/>
            <p:cNvSpPr/>
            <p:nvPr/>
          </p:nvSpPr>
          <p:spPr bwMode="auto">
            <a:xfrm>
              <a:off x="3920033" y="2526710"/>
              <a:ext cx="4881897" cy="2657849"/>
            </a:xfrm>
            <a:prstGeom prst="roundRect">
              <a:avLst>
                <a:gd name="adj" fmla="val 3108"/>
              </a:avLst>
            </a:prstGeom>
            <a:gradFill>
              <a:gsLst>
                <a:gs pos="0">
                  <a:schemeClr val="accent1">
                    <a:tint val="100000"/>
                    <a:shade val="100000"/>
                    <a:satMod val="130000"/>
                  </a:schemeClr>
                </a:gs>
                <a:gs pos="100000">
                  <a:schemeClr val="tx2">
                    <a:lumMod val="60000"/>
                    <a:lumOff val="40000"/>
                  </a:schemeClr>
                </a:gs>
              </a:gsLst>
            </a:gradFill>
            <a:ln>
              <a:solidFill>
                <a:schemeClr val="tx2">
                  <a:lumMod val="40000"/>
                  <a:lumOff val="6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zh-CN" altLang="zh-CN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11" name="Rounded Rectangle 29"/>
            <p:cNvSpPr/>
            <p:nvPr/>
          </p:nvSpPr>
          <p:spPr bwMode="auto">
            <a:xfrm>
              <a:off x="3981837" y="2602845"/>
              <a:ext cx="4757750" cy="2528447"/>
            </a:xfrm>
            <a:prstGeom prst="roundRect">
              <a:avLst>
                <a:gd name="adj" fmla="val 2632"/>
              </a:avLst>
            </a:prstGeom>
            <a:solidFill>
              <a:schemeClr val="bg1"/>
            </a:solidFill>
            <a:ln>
              <a:solidFill>
                <a:schemeClr val="tx2">
                  <a:lumMod val="40000"/>
                  <a:lumOff val="60000"/>
                </a:schemeClr>
              </a:solidFill>
            </a:ln>
            <a:effectLst>
              <a:innerShdw blurRad="63500" dir="13500000">
                <a:srgbClr val="000000">
                  <a:alpha val="50000"/>
                </a:srgbClr>
              </a:inn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9pPr>
            </a:lstStyle>
            <a:p>
              <a:pPr algn="ctr"/>
              <a:endParaRPr lang="zh-CN" altLang="zh-CN">
                <a:solidFill>
                  <a:srgbClr val="FFFFFF"/>
                </a:solidFill>
              </a:endParaRPr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4681221" y="2738713"/>
            <a:ext cx="4250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         </a:t>
            </a:r>
            <a:endParaRPr lang="zh-CN" altLang="en-US" dirty="0">
              <a:latin typeface="微软雅黑" pitchFamily="34" charset="-122"/>
              <a:ea typeface="微软雅黑" pitchFamily="34" charset="-122"/>
            </a:endParaRPr>
          </a:p>
        </p:txBody>
      </p:sp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028144" cy="1209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27672" y="228864"/>
            <a:ext cx="8040126" cy="1188475"/>
          </a:xfrm>
        </p:spPr>
        <p:txBody>
          <a:bodyPr>
            <a:noAutofit/>
          </a:bodyPr>
          <a:lstStyle/>
          <a:p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Примеры тем 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индивидуальных </a:t>
            </a:r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проектов по ОУД.04 Математика 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профессиональным </a:t>
            </a:r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содержанием:</a:t>
            </a:r>
            <a:endParaRPr lang="ru-RU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999880" y="1703338"/>
            <a:ext cx="589850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Геометрия на дороге.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Тела вращения в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автомобиле.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Симметрия в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автомобиле.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Многогранники в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автомобиле.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Математика транспортных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потоков.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Человек. Математика. Автомобиль. (безопасность на дороге)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Математика </a:t>
            </a:r>
            <a:r>
              <a:rPr lang="ru-RU" sz="240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дороге.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9438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53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196" y="0"/>
            <a:ext cx="10160000" cy="5715000"/>
          </a:xfrm>
          <a:prstGeom prst="rect">
            <a:avLst/>
          </a:prstGeom>
        </p:spPr>
      </p:pic>
      <p:sp>
        <p:nvSpPr>
          <p:cNvPr id="43" name="Text Box 11"/>
          <p:cNvSpPr txBox="1">
            <a:spLocks noChangeArrowheads="1"/>
          </p:cNvSpPr>
          <p:nvPr/>
        </p:nvSpPr>
        <p:spPr bwMode="auto">
          <a:xfrm>
            <a:off x="803020" y="1805048"/>
            <a:ext cx="7560840" cy="1152128"/>
          </a:xfrm>
          <a:prstGeom prst="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  <a:extLst/>
        </p:spPr>
        <p:txBody>
          <a:bodyPr wrap="square">
            <a:prstTxWarp prst="textDeflate">
              <a:avLst>
                <a:gd name="adj" fmla="val 17093"/>
              </a:avLst>
            </a:prstTxWarp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hangingPunct="1"/>
            <a:r>
              <a:rPr lang="ru-RU" altLang="zh-CN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anose="02020603050405020304" pitchFamily="18" charset="0"/>
                <a:ea typeface="微软雅黑" pitchFamily="34" charset="-122"/>
                <a:cs typeface="Times New Roman" panose="02020603050405020304" pitchFamily="18" charset="0"/>
              </a:rPr>
              <a:t>СПАСИБО ЗА ВНИМАНИЕ</a:t>
            </a:r>
            <a:endParaRPr lang="zh-CN" altLang="en-US" sz="4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anose="02020603050405020304" pitchFamily="18" charset="0"/>
              <a:ea typeface="微软雅黑" pitchFamily="34" charset="-122"/>
              <a:cs typeface="Times New Roman" panose="02020603050405020304" pitchFamily="18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030412" cy="1206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82031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53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384" y="-238844"/>
            <a:ext cx="10160000" cy="5715000"/>
          </a:xfrm>
          <a:prstGeom prst="rect">
            <a:avLst/>
          </a:prstGeom>
        </p:spPr>
      </p:pic>
      <p:grpSp>
        <p:nvGrpSpPr>
          <p:cNvPr id="12" name="组合 11"/>
          <p:cNvGrpSpPr/>
          <p:nvPr/>
        </p:nvGrpSpPr>
        <p:grpSpPr>
          <a:xfrm>
            <a:off x="2271688" y="1849389"/>
            <a:ext cx="7632847" cy="2952327"/>
            <a:chOff x="3920033" y="2526710"/>
            <a:chExt cx="4881897" cy="2657849"/>
          </a:xfrm>
        </p:grpSpPr>
        <p:sp>
          <p:nvSpPr>
            <p:cNvPr id="10" name="Rounded Rectangle 52"/>
            <p:cNvSpPr/>
            <p:nvPr/>
          </p:nvSpPr>
          <p:spPr bwMode="auto">
            <a:xfrm>
              <a:off x="3920033" y="2526710"/>
              <a:ext cx="4881897" cy="2657849"/>
            </a:xfrm>
            <a:prstGeom prst="roundRect">
              <a:avLst>
                <a:gd name="adj" fmla="val 3108"/>
              </a:avLst>
            </a:prstGeom>
            <a:gradFill>
              <a:gsLst>
                <a:gs pos="0">
                  <a:schemeClr val="accent1">
                    <a:tint val="100000"/>
                    <a:shade val="100000"/>
                    <a:satMod val="130000"/>
                  </a:schemeClr>
                </a:gs>
                <a:gs pos="100000">
                  <a:schemeClr val="tx2">
                    <a:lumMod val="60000"/>
                    <a:lumOff val="40000"/>
                  </a:schemeClr>
                </a:gs>
              </a:gsLst>
            </a:gradFill>
            <a:ln>
              <a:solidFill>
                <a:schemeClr val="tx2">
                  <a:lumMod val="40000"/>
                  <a:lumOff val="6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zh-CN" altLang="zh-CN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11" name="Rounded Rectangle 29"/>
            <p:cNvSpPr/>
            <p:nvPr/>
          </p:nvSpPr>
          <p:spPr bwMode="auto">
            <a:xfrm>
              <a:off x="3981837" y="2602845"/>
              <a:ext cx="4757750" cy="2528447"/>
            </a:xfrm>
            <a:prstGeom prst="roundRect">
              <a:avLst>
                <a:gd name="adj" fmla="val 2632"/>
              </a:avLst>
            </a:prstGeom>
            <a:solidFill>
              <a:schemeClr val="bg1"/>
            </a:solidFill>
            <a:ln>
              <a:solidFill>
                <a:schemeClr val="tx2">
                  <a:lumMod val="40000"/>
                  <a:lumOff val="60000"/>
                </a:schemeClr>
              </a:solidFill>
            </a:ln>
            <a:effectLst>
              <a:innerShdw blurRad="63500" dir="13500000">
                <a:srgbClr val="000000">
                  <a:alpha val="50000"/>
                </a:srgbClr>
              </a:inn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9pPr>
            </a:lstStyle>
            <a:p>
              <a:pPr algn="ctr"/>
              <a:endParaRPr lang="zh-CN" altLang="zh-CN">
                <a:solidFill>
                  <a:srgbClr val="FFFFFF"/>
                </a:solidFill>
              </a:endParaRPr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4681221" y="2738713"/>
            <a:ext cx="4250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         </a:t>
            </a:r>
            <a:endParaRPr lang="zh-CN" altLang="en-US" dirty="0">
              <a:latin typeface="微软雅黑" pitchFamily="34" charset="-122"/>
              <a:ea typeface="微软雅黑" pitchFamily="34" charset="-122"/>
            </a:endParaRPr>
          </a:p>
        </p:txBody>
      </p:sp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028144" cy="1209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39640" y="228864"/>
            <a:ext cx="8320360" cy="1476508"/>
          </a:xfrm>
        </p:spPr>
        <p:txBody>
          <a:bodyPr>
            <a:noAutofit/>
          </a:bodyPr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Профессиональная направленность обучения по ОУД.04 МАТЕМАТИКА </a:t>
            </a:r>
            <a:b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реализуется через: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368319" y="2017336"/>
            <a:ext cx="7419609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 задач, связанных с будущей профессией /специальностью</a:t>
            </a:r>
          </a:p>
          <a:p>
            <a:pPr algn="just"/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Выполнение индивидуальных проектов с учетом профессиональной направленности</a:t>
            </a:r>
          </a:p>
          <a:p>
            <a:pPr algn="just"/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372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53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160000" cy="5715000"/>
          </a:xfrm>
          <a:prstGeom prst="rect">
            <a:avLst/>
          </a:prstGeom>
        </p:spPr>
      </p:pic>
      <p:grpSp>
        <p:nvGrpSpPr>
          <p:cNvPr id="12" name="组合 11"/>
          <p:cNvGrpSpPr/>
          <p:nvPr/>
        </p:nvGrpSpPr>
        <p:grpSpPr>
          <a:xfrm>
            <a:off x="3049345" y="1777380"/>
            <a:ext cx="6768752" cy="3567210"/>
            <a:chOff x="3920033" y="2526710"/>
            <a:chExt cx="4881897" cy="2657849"/>
          </a:xfrm>
        </p:grpSpPr>
        <p:sp>
          <p:nvSpPr>
            <p:cNvPr id="10" name="Rounded Rectangle 52"/>
            <p:cNvSpPr/>
            <p:nvPr/>
          </p:nvSpPr>
          <p:spPr bwMode="auto">
            <a:xfrm>
              <a:off x="3920033" y="2526710"/>
              <a:ext cx="4881897" cy="2657849"/>
            </a:xfrm>
            <a:prstGeom prst="roundRect">
              <a:avLst>
                <a:gd name="adj" fmla="val 3108"/>
              </a:avLst>
            </a:prstGeom>
            <a:gradFill>
              <a:gsLst>
                <a:gs pos="0">
                  <a:schemeClr val="accent1">
                    <a:tint val="100000"/>
                    <a:shade val="100000"/>
                    <a:satMod val="130000"/>
                  </a:schemeClr>
                </a:gs>
                <a:gs pos="100000">
                  <a:schemeClr val="tx2">
                    <a:lumMod val="60000"/>
                    <a:lumOff val="40000"/>
                  </a:schemeClr>
                </a:gs>
              </a:gsLst>
            </a:gradFill>
            <a:ln>
              <a:solidFill>
                <a:schemeClr val="tx2">
                  <a:lumMod val="40000"/>
                  <a:lumOff val="6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zh-CN" altLang="zh-CN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11" name="Rounded Rectangle 29"/>
            <p:cNvSpPr/>
            <p:nvPr/>
          </p:nvSpPr>
          <p:spPr bwMode="auto">
            <a:xfrm>
              <a:off x="3981837" y="2602845"/>
              <a:ext cx="4757750" cy="2528447"/>
            </a:xfrm>
            <a:prstGeom prst="roundRect">
              <a:avLst>
                <a:gd name="adj" fmla="val 2632"/>
              </a:avLst>
            </a:prstGeom>
            <a:solidFill>
              <a:schemeClr val="bg1"/>
            </a:solidFill>
            <a:ln>
              <a:solidFill>
                <a:schemeClr val="tx2">
                  <a:lumMod val="40000"/>
                  <a:lumOff val="60000"/>
                </a:schemeClr>
              </a:solidFill>
            </a:ln>
            <a:effectLst>
              <a:innerShdw blurRad="63500" dir="13500000">
                <a:srgbClr val="000000">
                  <a:alpha val="50000"/>
                </a:srgbClr>
              </a:inn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9pPr>
            </a:lstStyle>
            <a:p>
              <a:pPr algn="ctr"/>
              <a:endParaRPr lang="zh-CN" altLang="zh-CN">
                <a:solidFill>
                  <a:srgbClr val="FFFFFF"/>
                </a:solidFill>
              </a:endParaRPr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4681221" y="2738713"/>
            <a:ext cx="4250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         </a:t>
            </a:r>
            <a:endParaRPr lang="zh-CN" altLang="en-US" dirty="0">
              <a:latin typeface="微软雅黑" pitchFamily="34" charset="-122"/>
              <a:ea typeface="微软雅黑" pitchFamily="34" charset="-122"/>
            </a:endParaRPr>
          </a:p>
        </p:txBody>
      </p:sp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028144" cy="1209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5140891"/>
              </p:ext>
            </p:extLst>
          </p:nvPr>
        </p:nvGraphicFramePr>
        <p:xfrm>
          <a:off x="3135037" y="1863172"/>
          <a:ext cx="6596621" cy="335420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4870748"/>
                <a:gridCol w="1725873"/>
              </a:tblGrid>
              <a:tr h="97140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600" b="0" dirty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Вид учебной работы</a:t>
                      </a:r>
                      <a:endParaRPr lang="ru-RU" sz="2600" b="0" dirty="0">
                        <a:ln w="3175"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600" b="0" dirty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в часах</a:t>
                      </a:r>
                      <a:endParaRPr lang="ru-RU" sz="2600" b="0" dirty="0">
                        <a:ln w="3175"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45710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600" b="0" dirty="0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учебной дисциплины МАТЕМАТИКА</a:t>
                      </a:r>
                      <a:endParaRPr lang="ru-RU" sz="2600" b="0" dirty="0">
                        <a:ln w="3175"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600" b="0" dirty="0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234</a:t>
                      </a:r>
                      <a:endParaRPr lang="ru-RU" sz="2600" b="0" dirty="0">
                        <a:ln w="3175"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2569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600" b="0" dirty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</a:t>
                      </a:r>
                      <a:r>
                        <a:rPr lang="ru-RU" sz="2600" b="0" dirty="0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рофессионально ориентированное содержание</a:t>
                      </a:r>
                      <a:endParaRPr lang="ru-RU" sz="2600" b="0" dirty="0">
                        <a:ln w="3175"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600" b="0" dirty="0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24</a:t>
                      </a:r>
                      <a:endParaRPr lang="ru-RU" sz="2600" b="0" dirty="0">
                        <a:ln w="3175"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199679" y="193204"/>
            <a:ext cx="7618417" cy="1296144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Специальность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23.02.07  Техническое обслуживание и ремонт двигателей, систем и агрегатов автомобилей</a:t>
            </a:r>
          </a:p>
        </p:txBody>
      </p:sp>
    </p:spTree>
    <p:extLst>
      <p:ext uri="{BB962C8B-B14F-4D97-AF65-F5344CB8AC3E}">
        <p14:creationId xmlns:p14="http://schemas.microsoft.com/office/powerpoint/2010/main" val="1019438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53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160000" cy="5715000"/>
          </a:xfrm>
          <a:prstGeom prst="rect">
            <a:avLst/>
          </a:prstGeom>
        </p:spPr>
      </p:pic>
      <p:grpSp>
        <p:nvGrpSpPr>
          <p:cNvPr id="12" name="组合 11"/>
          <p:cNvGrpSpPr/>
          <p:nvPr/>
        </p:nvGrpSpPr>
        <p:grpSpPr>
          <a:xfrm>
            <a:off x="3077459" y="1522353"/>
            <a:ext cx="6683061" cy="3489584"/>
            <a:chOff x="3920033" y="2526710"/>
            <a:chExt cx="4881897" cy="2657849"/>
          </a:xfrm>
        </p:grpSpPr>
        <p:sp>
          <p:nvSpPr>
            <p:cNvPr id="10" name="Rounded Rectangle 52"/>
            <p:cNvSpPr/>
            <p:nvPr/>
          </p:nvSpPr>
          <p:spPr bwMode="auto">
            <a:xfrm>
              <a:off x="3920033" y="2526710"/>
              <a:ext cx="4881897" cy="2657849"/>
            </a:xfrm>
            <a:prstGeom prst="roundRect">
              <a:avLst>
                <a:gd name="adj" fmla="val 3108"/>
              </a:avLst>
            </a:prstGeom>
            <a:gradFill>
              <a:gsLst>
                <a:gs pos="0">
                  <a:schemeClr val="accent1">
                    <a:tint val="100000"/>
                    <a:shade val="100000"/>
                    <a:satMod val="130000"/>
                  </a:schemeClr>
                </a:gs>
                <a:gs pos="100000">
                  <a:schemeClr val="tx2">
                    <a:lumMod val="60000"/>
                    <a:lumOff val="40000"/>
                  </a:schemeClr>
                </a:gs>
              </a:gsLst>
            </a:gradFill>
            <a:ln>
              <a:solidFill>
                <a:schemeClr val="tx2">
                  <a:lumMod val="40000"/>
                  <a:lumOff val="6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zh-CN" altLang="zh-CN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11" name="Rounded Rectangle 29"/>
            <p:cNvSpPr/>
            <p:nvPr/>
          </p:nvSpPr>
          <p:spPr bwMode="auto">
            <a:xfrm>
              <a:off x="3981837" y="2602845"/>
              <a:ext cx="4757750" cy="2528447"/>
            </a:xfrm>
            <a:prstGeom prst="roundRect">
              <a:avLst>
                <a:gd name="adj" fmla="val 2632"/>
              </a:avLst>
            </a:prstGeom>
            <a:solidFill>
              <a:schemeClr val="bg1"/>
            </a:solidFill>
            <a:ln>
              <a:solidFill>
                <a:schemeClr val="tx2">
                  <a:lumMod val="40000"/>
                  <a:lumOff val="60000"/>
                </a:schemeClr>
              </a:solidFill>
            </a:ln>
            <a:effectLst>
              <a:innerShdw blurRad="63500" dir="13500000">
                <a:srgbClr val="000000">
                  <a:alpha val="50000"/>
                </a:srgbClr>
              </a:inn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9pPr>
            </a:lstStyle>
            <a:p>
              <a:pPr algn="ctr"/>
              <a:endParaRPr lang="zh-CN" altLang="zh-CN">
                <a:solidFill>
                  <a:srgbClr val="FFFFFF"/>
                </a:solidFill>
              </a:endParaRPr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4681221" y="2738713"/>
            <a:ext cx="4250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         </a:t>
            </a:r>
            <a:endParaRPr lang="zh-CN" altLang="en-US" dirty="0">
              <a:latin typeface="微软雅黑" pitchFamily="34" charset="-122"/>
              <a:ea typeface="微软雅黑" pitchFamily="34" charset="-122"/>
            </a:endParaRPr>
          </a:p>
        </p:txBody>
      </p:sp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028144" cy="1209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48450" y="128414"/>
            <a:ext cx="7623856" cy="952500"/>
          </a:xfrm>
        </p:spPr>
        <p:txBody>
          <a:bodyPr>
            <a:noAutofit/>
          </a:bodyPr>
          <a:lstStyle/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Профессия: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23.01.17  Мастер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ремонту и обслуживанию автомобилей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5813998"/>
              </p:ext>
            </p:extLst>
          </p:nvPr>
        </p:nvGraphicFramePr>
        <p:xfrm>
          <a:off x="3162065" y="1622312"/>
          <a:ext cx="6526447" cy="331969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5014279"/>
                <a:gridCol w="1512168"/>
              </a:tblGrid>
              <a:tr h="94848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600" b="0" dirty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Вид учебной работы</a:t>
                      </a:r>
                      <a:endParaRPr lang="ru-RU" sz="2600" b="0" dirty="0">
                        <a:ln w="3175"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600" b="0" dirty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в часах</a:t>
                      </a:r>
                      <a:endParaRPr lang="ru-RU" sz="2600" b="0" dirty="0">
                        <a:ln w="3175"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42272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600" b="0" dirty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</a:t>
                      </a:r>
                      <a:r>
                        <a:rPr lang="ru-RU" sz="2600" b="0" dirty="0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учебной дисциплины МАТЕМАТИКА</a:t>
                      </a:r>
                      <a:endParaRPr lang="ru-RU" sz="2600" b="0" dirty="0">
                        <a:ln w="3175"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600" b="0" dirty="0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295</a:t>
                      </a:r>
                      <a:endParaRPr lang="ru-RU" sz="2600" b="0" dirty="0">
                        <a:ln w="3175"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4848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600" b="0" dirty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</a:t>
                      </a:r>
                      <a:r>
                        <a:rPr lang="ru-RU" sz="2600" b="0" dirty="0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рофессионально ориентированное содержание</a:t>
                      </a:r>
                      <a:endParaRPr lang="ru-RU" sz="2600" b="0" dirty="0">
                        <a:ln w="3175"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600" b="0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59</a:t>
                      </a:r>
                      <a:endParaRPr lang="ru-RU" sz="2600" b="0" dirty="0">
                        <a:ln w="3175"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9438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53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160000" cy="5715000"/>
          </a:xfrm>
          <a:prstGeom prst="rect">
            <a:avLst/>
          </a:prstGeom>
        </p:spPr>
      </p:pic>
      <p:grpSp>
        <p:nvGrpSpPr>
          <p:cNvPr id="12" name="组合 11"/>
          <p:cNvGrpSpPr/>
          <p:nvPr/>
        </p:nvGrpSpPr>
        <p:grpSpPr>
          <a:xfrm>
            <a:off x="2028144" y="913284"/>
            <a:ext cx="7964075" cy="4801716"/>
            <a:chOff x="3920033" y="2526710"/>
            <a:chExt cx="4881897" cy="2657849"/>
          </a:xfrm>
        </p:grpSpPr>
        <p:sp>
          <p:nvSpPr>
            <p:cNvPr id="10" name="Rounded Rectangle 52"/>
            <p:cNvSpPr/>
            <p:nvPr/>
          </p:nvSpPr>
          <p:spPr bwMode="auto">
            <a:xfrm>
              <a:off x="3920033" y="2526710"/>
              <a:ext cx="4881897" cy="2657849"/>
            </a:xfrm>
            <a:prstGeom prst="roundRect">
              <a:avLst>
                <a:gd name="adj" fmla="val 3108"/>
              </a:avLst>
            </a:prstGeom>
            <a:gradFill>
              <a:gsLst>
                <a:gs pos="0">
                  <a:schemeClr val="accent1">
                    <a:tint val="100000"/>
                    <a:shade val="100000"/>
                    <a:satMod val="130000"/>
                  </a:schemeClr>
                </a:gs>
                <a:gs pos="100000">
                  <a:schemeClr val="tx2">
                    <a:lumMod val="60000"/>
                    <a:lumOff val="40000"/>
                  </a:schemeClr>
                </a:gs>
              </a:gsLst>
            </a:gradFill>
            <a:ln>
              <a:solidFill>
                <a:schemeClr val="tx2">
                  <a:lumMod val="40000"/>
                  <a:lumOff val="6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zh-CN" altLang="zh-CN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11" name="Rounded Rectangle 29"/>
            <p:cNvSpPr/>
            <p:nvPr/>
          </p:nvSpPr>
          <p:spPr bwMode="auto">
            <a:xfrm>
              <a:off x="3981837" y="2602845"/>
              <a:ext cx="4757750" cy="2528447"/>
            </a:xfrm>
            <a:prstGeom prst="roundRect">
              <a:avLst>
                <a:gd name="adj" fmla="val 2632"/>
              </a:avLst>
            </a:prstGeom>
            <a:solidFill>
              <a:schemeClr val="bg1"/>
            </a:solidFill>
            <a:ln>
              <a:solidFill>
                <a:schemeClr val="tx2">
                  <a:lumMod val="40000"/>
                  <a:lumOff val="60000"/>
                </a:schemeClr>
              </a:solidFill>
            </a:ln>
            <a:effectLst>
              <a:innerShdw blurRad="63500" dir="13500000">
                <a:srgbClr val="000000">
                  <a:alpha val="50000"/>
                </a:srgbClr>
              </a:inn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9pPr>
            </a:lstStyle>
            <a:p>
              <a:pPr algn="ctr"/>
              <a:endParaRPr lang="zh-CN" altLang="zh-CN">
                <a:solidFill>
                  <a:srgbClr val="FFFFFF"/>
                </a:solidFill>
              </a:endParaRPr>
            </a:p>
          </p:txBody>
        </p:sp>
      </p:grpSp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028144" cy="1209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27672" y="49188"/>
            <a:ext cx="8032328" cy="952500"/>
          </a:xfrm>
        </p:spPr>
        <p:txBody>
          <a:bodyPr>
            <a:no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Распределение заданий с профессиональной направленностью по темам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0809574"/>
              </p:ext>
            </p:extLst>
          </p:nvPr>
        </p:nvGraphicFramePr>
        <p:xfrm>
          <a:off x="2127673" y="1050829"/>
          <a:ext cx="7768712" cy="46061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92687"/>
                <a:gridCol w="1576025"/>
              </a:tblGrid>
              <a:tr h="735196"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темы </a:t>
                      </a:r>
                      <a:endParaRPr lang="ru-RU" sz="2000" b="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часов</a:t>
                      </a:r>
                      <a:endParaRPr lang="ru-RU" sz="2000" b="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5031">
                <a:tc>
                  <a:txBody>
                    <a:bodyPr/>
                    <a:lstStyle/>
                    <a:p>
                      <a:r>
                        <a:rPr lang="ru-RU" sz="2000" b="0" kern="12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Повторение курса математики основной школы</a:t>
                      </a:r>
                      <a:endParaRPr lang="ru-RU" sz="2000" b="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2000" b="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5031">
                <a:tc>
                  <a:txBody>
                    <a:bodyPr/>
                    <a:lstStyle/>
                    <a:p>
                      <a:r>
                        <a:rPr lang="ru-RU" sz="2000" b="0" kern="12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Основы тригонометрии. </a:t>
                      </a:r>
                      <a:endParaRPr lang="ru-RU" sz="2000" b="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2000" b="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5031">
                <a:tc>
                  <a:txBody>
                    <a:bodyPr/>
                    <a:lstStyle/>
                    <a:p>
                      <a:r>
                        <a:rPr lang="ru-RU" sz="2000" b="0" kern="12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Прямые и плоскости в пространстве</a:t>
                      </a:r>
                      <a:endParaRPr lang="ru-RU" sz="2000" b="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2000" b="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5031">
                <a:tc>
                  <a:txBody>
                    <a:bodyPr/>
                    <a:lstStyle/>
                    <a:p>
                      <a:r>
                        <a:rPr lang="ru-RU" sz="2000" b="0" kern="12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Многогранники и тела вращения</a:t>
                      </a:r>
                      <a:endParaRPr lang="ru-RU" sz="2000" b="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2000" b="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5031">
                <a:tc>
                  <a:txBody>
                    <a:bodyPr/>
                    <a:lstStyle/>
                    <a:p>
                      <a:r>
                        <a:rPr lang="ru-RU" sz="2000" b="0" kern="12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Координаты и векторы в пространстве</a:t>
                      </a:r>
                      <a:endParaRPr lang="ru-RU" sz="2000" b="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2000" b="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5031">
                <a:tc>
                  <a:txBody>
                    <a:bodyPr/>
                    <a:lstStyle/>
                    <a:p>
                      <a:r>
                        <a:rPr lang="ru-RU" sz="2000" b="0" kern="12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Корень. Степень. Логарифм.</a:t>
                      </a:r>
                      <a:endParaRPr lang="ru-RU" sz="2000" b="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2000" b="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5031">
                <a:tc>
                  <a:txBody>
                    <a:bodyPr/>
                    <a:lstStyle/>
                    <a:p>
                      <a:r>
                        <a:rPr lang="ru-RU" sz="2000" b="0" kern="12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Производная. Применение производной.</a:t>
                      </a:r>
                      <a:endParaRPr lang="ru-RU" sz="2000" b="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2000" b="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5031">
                <a:tc>
                  <a:txBody>
                    <a:bodyPr/>
                    <a:lstStyle/>
                    <a:p>
                      <a:r>
                        <a:rPr lang="ru-RU" sz="2000" b="0" kern="12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Первообразная функции, ее применение</a:t>
                      </a:r>
                      <a:endParaRPr lang="ru-RU" sz="2000" b="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2000" b="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63516">
                <a:tc>
                  <a:txBody>
                    <a:bodyPr/>
                    <a:lstStyle/>
                    <a:p>
                      <a:r>
                        <a:rPr lang="ru-RU" sz="2000" b="0" kern="12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Элементы комбинаторики, статистики и теории вероятностей</a:t>
                      </a:r>
                      <a:endParaRPr lang="ru-RU" sz="2000" b="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2000" b="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7392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53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160000" cy="5715000"/>
          </a:xfrm>
          <a:prstGeom prst="rect">
            <a:avLst/>
          </a:prstGeom>
        </p:spPr>
      </p:pic>
      <p:grpSp>
        <p:nvGrpSpPr>
          <p:cNvPr id="12" name="组合 11"/>
          <p:cNvGrpSpPr/>
          <p:nvPr/>
        </p:nvGrpSpPr>
        <p:grpSpPr>
          <a:xfrm>
            <a:off x="2511928" y="1209328"/>
            <a:ext cx="7504507" cy="4096444"/>
            <a:chOff x="3920033" y="2526710"/>
            <a:chExt cx="4881897" cy="2657849"/>
          </a:xfrm>
        </p:grpSpPr>
        <p:sp>
          <p:nvSpPr>
            <p:cNvPr id="10" name="Rounded Rectangle 52"/>
            <p:cNvSpPr/>
            <p:nvPr/>
          </p:nvSpPr>
          <p:spPr bwMode="auto">
            <a:xfrm>
              <a:off x="3920033" y="2526710"/>
              <a:ext cx="4881897" cy="2657849"/>
            </a:xfrm>
            <a:prstGeom prst="roundRect">
              <a:avLst>
                <a:gd name="adj" fmla="val 3108"/>
              </a:avLst>
            </a:prstGeom>
            <a:gradFill>
              <a:gsLst>
                <a:gs pos="0">
                  <a:schemeClr val="accent1">
                    <a:tint val="100000"/>
                    <a:shade val="100000"/>
                    <a:satMod val="130000"/>
                  </a:schemeClr>
                </a:gs>
                <a:gs pos="100000">
                  <a:schemeClr val="tx2">
                    <a:lumMod val="60000"/>
                    <a:lumOff val="40000"/>
                  </a:schemeClr>
                </a:gs>
              </a:gsLst>
            </a:gradFill>
            <a:ln>
              <a:solidFill>
                <a:schemeClr val="tx2">
                  <a:lumMod val="40000"/>
                  <a:lumOff val="6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zh-CN" altLang="zh-CN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11" name="Rounded Rectangle 29"/>
            <p:cNvSpPr/>
            <p:nvPr/>
          </p:nvSpPr>
          <p:spPr bwMode="auto">
            <a:xfrm>
              <a:off x="3981837" y="2602845"/>
              <a:ext cx="4757750" cy="2528447"/>
            </a:xfrm>
            <a:prstGeom prst="roundRect">
              <a:avLst>
                <a:gd name="adj" fmla="val 2632"/>
              </a:avLst>
            </a:prstGeom>
            <a:solidFill>
              <a:schemeClr val="bg1"/>
            </a:solidFill>
            <a:ln>
              <a:solidFill>
                <a:schemeClr val="tx2">
                  <a:lumMod val="40000"/>
                  <a:lumOff val="60000"/>
                </a:schemeClr>
              </a:solidFill>
            </a:ln>
            <a:effectLst>
              <a:innerShdw blurRad="63500" dir="13500000">
                <a:srgbClr val="000000">
                  <a:alpha val="50000"/>
                </a:srgbClr>
              </a:inn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9pPr>
            </a:lstStyle>
            <a:p>
              <a:pPr algn="ctr"/>
              <a:endParaRPr lang="zh-CN" altLang="zh-CN">
                <a:solidFill>
                  <a:srgbClr val="FFFFFF"/>
                </a:solidFill>
              </a:endParaRPr>
            </a:p>
          </p:txBody>
        </p:sp>
      </p:grpSp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028144" cy="1209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27672" y="49188"/>
            <a:ext cx="7524328" cy="952500"/>
          </a:xfrm>
        </p:spPr>
        <p:txBody>
          <a:bodyPr>
            <a:noAutofit/>
          </a:bodyPr>
          <a:lstStyle/>
          <a:p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Виды заданий профессиональной направленности</a:t>
            </a:r>
            <a:endParaRPr lang="ru-RU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703735" y="1344296"/>
            <a:ext cx="7253779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Проценты в профессиональных задачах технологического профиля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Прямые и плоскости в профессии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Площади поверхностей комбинированных геометрических тел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Примеры симметрий в профессии.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Физический смысл производной в профессиональных задачах технологического профиля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Применения интеграла в задачах профессиональной направленности технологического профиля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Представление данных. Задачи математической статистики технологического профиля</a:t>
            </a:r>
          </a:p>
        </p:txBody>
      </p:sp>
    </p:spTree>
    <p:extLst>
      <p:ext uri="{BB962C8B-B14F-4D97-AF65-F5344CB8AC3E}">
        <p14:creationId xmlns:p14="http://schemas.microsoft.com/office/powerpoint/2010/main" val="1054684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53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858"/>
            <a:ext cx="10160000" cy="5715000"/>
          </a:xfrm>
          <a:prstGeom prst="rect">
            <a:avLst/>
          </a:prstGeom>
        </p:spPr>
      </p:pic>
      <p:grpSp>
        <p:nvGrpSpPr>
          <p:cNvPr id="12" name="组合 11"/>
          <p:cNvGrpSpPr/>
          <p:nvPr/>
        </p:nvGrpSpPr>
        <p:grpSpPr>
          <a:xfrm>
            <a:off x="3803735" y="1460042"/>
            <a:ext cx="6192687" cy="3384375"/>
            <a:chOff x="3920033" y="2526710"/>
            <a:chExt cx="4881897" cy="2657849"/>
          </a:xfrm>
        </p:grpSpPr>
        <p:sp>
          <p:nvSpPr>
            <p:cNvPr id="10" name="Rounded Rectangle 52"/>
            <p:cNvSpPr/>
            <p:nvPr/>
          </p:nvSpPr>
          <p:spPr bwMode="auto">
            <a:xfrm>
              <a:off x="3920033" y="2526710"/>
              <a:ext cx="4881897" cy="2657849"/>
            </a:xfrm>
            <a:prstGeom prst="roundRect">
              <a:avLst>
                <a:gd name="adj" fmla="val 3108"/>
              </a:avLst>
            </a:prstGeom>
            <a:gradFill>
              <a:gsLst>
                <a:gs pos="0">
                  <a:schemeClr val="accent1">
                    <a:tint val="100000"/>
                    <a:shade val="100000"/>
                    <a:satMod val="130000"/>
                  </a:schemeClr>
                </a:gs>
                <a:gs pos="100000">
                  <a:schemeClr val="tx2">
                    <a:lumMod val="60000"/>
                    <a:lumOff val="40000"/>
                  </a:schemeClr>
                </a:gs>
              </a:gsLst>
            </a:gradFill>
            <a:ln>
              <a:solidFill>
                <a:schemeClr val="tx2">
                  <a:lumMod val="40000"/>
                  <a:lumOff val="6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zh-CN" altLang="zh-CN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11" name="Rounded Rectangle 29"/>
            <p:cNvSpPr/>
            <p:nvPr/>
          </p:nvSpPr>
          <p:spPr bwMode="auto">
            <a:xfrm>
              <a:off x="3981837" y="2602845"/>
              <a:ext cx="4757750" cy="2528447"/>
            </a:xfrm>
            <a:prstGeom prst="roundRect">
              <a:avLst>
                <a:gd name="adj" fmla="val 2632"/>
              </a:avLst>
            </a:prstGeom>
            <a:solidFill>
              <a:schemeClr val="bg1"/>
            </a:solidFill>
            <a:ln>
              <a:solidFill>
                <a:schemeClr val="tx2">
                  <a:lumMod val="40000"/>
                  <a:lumOff val="60000"/>
                </a:schemeClr>
              </a:solidFill>
            </a:ln>
            <a:effectLst>
              <a:innerShdw blurRad="63500" dir="13500000">
                <a:srgbClr val="000000">
                  <a:alpha val="50000"/>
                </a:srgbClr>
              </a:inn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9pPr>
            </a:lstStyle>
            <a:p>
              <a:pPr algn="ctr"/>
              <a:endParaRPr lang="zh-CN" altLang="zh-CN">
                <a:solidFill>
                  <a:srgbClr val="FFFFFF"/>
                </a:solidFill>
              </a:endParaRPr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4681221" y="2738713"/>
            <a:ext cx="4250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         </a:t>
            </a:r>
            <a:endParaRPr lang="zh-CN" altLang="en-US" dirty="0">
              <a:latin typeface="微软雅黑" pitchFamily="34" charset="-122"/>
              <a:ea typeface="微软雅黑" pitchFamily="34" charset="-122"/>
            </a:endParaRPr>
          </a:p>
        </p:txBody>
      </p:sp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028144" cy="1209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23616" y="228865"/>
            <a:ext cx="8536384" cy="952500"/>
          </a:xfrm>
        </p:spPr>
        <p:txBody>
          <a:bodyPr>
            <a:no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Интеграция прикладного содержания </a:t>
            </a:r>
            <a:b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ОУД.04 МАТЕМАТИКА </a:t>
            </a:r>
            <a:b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предметами профессионального цикла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926190" y="2109354"/>
            <a:ext cx="5998541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ПМ 02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Техническое обслуживание и ремонт автомобильного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транспорта</a:t>
            </a:r>
          </a:p>
          <a:p>
            <a:pPr algn="just"/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МДК 02.02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еоретическая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подготовка водителей</a:t>
            </a:r>
          </a:p>
        </p:txBody>
      </p:sp>
      <p:grpSp>
        <p:nvGrpSpPr>
          <p:cNvPr id="15" name="组合 11"/>
          <p:cNvGrpSpPr/>
          <p:nvPr/>
        </p:nvGrpSpPr>
        <p:grpSpPr>
          <a:xfrm>
            <a:off x="420840" y="2109354"/>
            <a:ext cx="2475470" cy="1791815"/>
            <a:chOff x="3920033" y="2526710"/>
            <a:chExt cx="4881897" cy="2657849"/>
          </a:xfrm>
        </p:grpSpPr>
        <p:sp>
          <p:nvSpPr>
            <p:cNvPr id="16" name="Rounded Rectangle 52"/>
            <p:cNvSpPr/>
            <p:nvPr/>
          </p:nvSpPr>
          <p:spPr bwMode="auto">
            <a:xfrm>
              <a:off x="3920033" y="2526710"/>
              <a:ext cx="4881897" cy="2657849"/>
            </a:xfrm>
            <a:prstGeom prst="roundRect">
              <a:avLst>
                <a:gd name="adj" fmla="val 3108"/>
              </a:avLst>
            </a:prstGeom>
            <a:gradFill>
              <a:gsLst>
                <a:gs pos="0">
                  <a:schemeClr val="accent1">
                    <a:tint val="100000"/>
                    <a:shade val="100000"/>
                    <a:satMod val="130000"/>
                  </a:schemeClr>
                </a:gs>
                <a:gs pos="100000">
                  <a:schemeClr val="tx2">
                    <a:lumMod val="60000"/>
                    <a:lumOff val="40000"/>
                  </a:schemeClr>
                </a:gs>
              </a:gsLst>
            </a:gradFill>
            <a:ln>
              <a:solidFill>
                <a:schemeClr val="tx2">
                  <a:lumMod val="40000"/>
                  <a:lumOff val="6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zh-CN" altLang="zh-CN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17" name="Rounded Rectangle 29"/>
            <p:cNvSpPr/>
            <p:nvPr/>
          </p:nvSpPr>
          <p:spPr bwMode="auto">
            <a:xfrm>
              <a:off x="3981837" y="2602845"/>
              <a:ext cx="4757750" cy="2528447"/>
            </a:xfrm>
            <a:prstGeom prst="roundRect">
              <a:avLst>
                <a:gd name="adj" fmla="val 2632"/>
              </a:avLst>
            </a:prstGeom>
            <a:solidFill>
              <a:schemeClr val="bg1"/>
            </a:solidFill>
            <a:ln>
              <a:solidFill>
                <a:schemeClr val="tx2">
                  <a:lumMod val="40000"/>
                  <a:lumOff val="60000"/>
                </a:schemeClr>
              </a:solidFill>
            </a:ln>
            <a:effectLst>
              <a:innerShdw blurRad="63500" dir="13500000">
                <a:srgbClr val="000000">
                  <a:alpha val="50000"/>
                </a:srgbClr>
              </a:inn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9pPr>
            </a:lstStyle>
            <a:p>
              <a:pPr algn="ctr"/>
              <a:endParaRPr lang="zh-CN" altLang="zh-CN">
                <a:solidFill>
                  <a:srgbClr val="FFFFFF"/>
                </a:solidFill>
              </a:endParaRPr>
            </a:p>
          </p:txBody>
        </p:sp>
      </p:grpSp>
      <p:sp>
        <p:nvSpPr>
          <p:cNvPr id="5" name="Прямоугольник 4"/>
          <p:cNvSpPr/>
          <p:nvPr/>
        </p:nvSpPr>
        <p:spPr>
          <a:xfrm>
            <a:off x="485316" y="2635929"/>
            <a:ext cx="253345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ОУД.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04 </a:t>
            </a:r>
            <a:endPara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МАТЕМАТИКА </a:t>
            </a:r>
            <a:endParaRPr lang="ru-RU" sz="2400" b="1" dirty="0"/>
          </a:p>
        </p:txBody>
      </p:sp>
      <p:sp>
        <p:nvSpPr>
          <p:cNvPr id="6" name="Двойная стрелка влево/вправо 5"/>
          <p:cNvSpPr/>
          <p:nvPr/>
        </p:nvSpPr>
        <p:spPr>
          <a:xfrm>
            <a:off x="2987008" y="2959094"/>
            <a:ext cx="708389" cy="258446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9438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53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" y="0"/>
            <a:ext cx="10160000" cy="5715000"/>
          </a:xfrm>
          <a:prstGeom prst="rect">
            <a:avLst/>
          </a:prstGeom>
        </p:spPr>
      </p:pic>
      <p:grpSp>
        <p:nvGrpSpPr>
          <p:cNvPr id="12" name="组合 11"/>
          <p:cNvGrpSpPr/>
          <p:nvPr/>
        </p:nvGrpSpPr>
        <p:grpSpPr>
          <a:xfrm>
            <a:off x="2583431" y="1174257"/>
            <a:ext cx="7560840" cy="3267419"/>
            <a:chOff x="3920033" y="2526710"/>
            <a:chExt cx="4881897" cy="2657849"/>
          </a:xfrm>
        </p:grpSpPr>
        <p:sp>
          <p:nvSpPr>
            <p:cNvPr id="10" name="Rounded Rectangle 52"/>
            <p:cNvSpPr/>
            <p:nvPr/>
          </p:nvSpPr>
          <p:spPr bwMode="auto">
            <a:xfrm>
              <a:off x="3920033" y="2526710"/>
              <a:ext cx="4881897" cy="2657849"/>
            </a:xfrm>
            <a:prstGeom prst="roundRect">
              <a:avLst>
                <a:gd name="adj" fmla="val 3108"/>
              </a:avLst>
            </a:prstGeom>
            <a:gradFill>
              <a:gsLst>
                <a:gs pos="0">
                  <a:schemeClr val="accent1">
                    <a:tint val="100000"/>
                    <a:shade val="100000"/>
                    <a:satMod val="130000"/>
                  </a:schemeClr>
                </a:gs>
                <a:gs pos="100000">
                  <a:schemeClr val="tx2">
                    <a:lumMod val="60000"/>
                    <a:lumOff val="40000"/>
                  </a:schemeClr>
                </a:gs>
              </a:gsLst>
            </a:gradFill>
            <a:ln>
              <a:solidFill>
                <a:schemeClr val="tx2">
                  <a:lumMod val="40000"/>
                  <a:lumOff val="6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zh-CN" altLang="zh-CN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11" name="Rounded Rectangle 29"/>
            <p:cNvSpPr/>
            <p:nvPr/>
          </p:nvSpPr>
          <p:spPr bwMode="auto">
            <a:xfrm>
              <a:off x="3981837" y="2602845"/>
              <a:ext cx="4757750" cy="2528447"/>
            </a:xfrm>
            <a:prstGeom prst="roundRect">
              <a:avLst>
                <a:gd name="adj" fmla="val 2632"/>
              </a:avLst>
            </a:prstGeom>
            <a:solidFill>
              <a:schemeClr val="bg1"/>
            </a:solidFill>
            <a:ln>
              <a:solidFill>
                <a:schemeClr val="tx2">
                  <a:lumMod val="40000"/>
                  <a:lumOff val="60000"/>
                </a:schemeClr>
              </a:solidFill>
            </a:ln>
            <a:effectLst>
              <a:innerShdw blurRad="63500" dir="13500000">
                <a:srgbClr val="000000">
                  <a:alpha val="50000"/>
                </a:srgbClr>
              </a:inn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9pPr>
            </a:lstStyle>
            <a:p>
              <a:pPr algn="ctr"/>
              <a:endParaRPr lang="zh-CN" altLang="zh-CN">
                <a:solidFill>
                  <a:srgbClr val="FFFFFF"/>
                </a:solidFill>
              </a:endParaRPr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4681221" y="2738713"/>
            <a:ext cx="4250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         </a:t>
            </a:r>
            <a:endParaRPr lang="zh-CN" altLang="en-US" dirty="0">
              <a:latin typeface="微软雅黑" pitchFamily="34" charset="-122"/>
              <a:ea typeface="微软雅黑" pitchFamily="34" charset="-122"/>
            </a:endParaRPr>
          </a:p>
        </p:txBody>
      </p:sp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983656" cy="11828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721134" y="1469138"/>
            <a:ext cx="727280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Пешеход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пересекает улицу в неположенном месте. Водитель замечает пешехода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дороге за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 м и начинает экстренное торможение. Произойдёт ли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авария,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скорость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автомобиля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60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км/ч (коэффициент сцепления с дорожным покрытием  0,7)? 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127671" y="228865"/>
            <a:ext cx="8016599" cy="952500"/>
          </a:xfrm>
        </p:spPr>
        <p:txBody>
          <a:bodyPr>
            <a:normAutofit fontScale="90000"/>
          </a:bodyPr>
          <a:lstStyle/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Пример задачи практико-ориентированного содержания:</a:t>
            </a:r>
            <a:b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9438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53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0" y="-26875"/>
            <a:ext cx="10160000" cy="5715000"/>
          </a:xfrm>
          <a:prstGeom prst="rect">
            <a:avLst/>
          </a:prstGeom>
        </p:spPr>
      </p:pic>
      <p:grpSp>
        <p:nvGrpSpPr>
          <p:cNvPr id="12" name="组合 11"/>
          <p:cNvGrpSpPr/>
          <p:nvPr/>
        </p:nvGrpSpPr>
        <p:grpSpPr>
          <a:xfrm>
            <a:off x="2199680" y="1058912"/>
            <a:ext cx="7971160" cy="2662684"/>
            <a:chOff x="3920033" y="2526710"/>
            <a:chExt cx="4881897" cy="2657849"/>
          </a:xfrm>
        </p:grpSpPr>
        <p:sp>
          <p:nvSpPr>
            <p:cNvPr id="10" name="Rounded Rectangle 52"/>
            <p:cNvSpPr/>
            <p:nvPr/>
          </p:nvSpPr>
          <p:spPr bwMode="auto">
            <a:xfrm>
              <a:off x="3920033" y="2526710"/>
              <a:ext cx="4881897" cy="2657849"/>
            </a:xfrm>
            <a:prstGeom prst="roundRect">
              <a:avLst>
                <a:gd name="adj" fmla="val 3108"/>
              </a:avLst>
            </a:prstGeom>
            <a:gradFill>
              <a:gsLst>
                <a:gs pos="0">
                  <a:schemeClr val="accent1">
                    <a:tint val="100000"/>
                    <a:shade val="100000"/>
                    <a:satMod val="130000"/>
                  </a:schemeClr>
                </a:gs>
                <a:gs pos="100000">
                  <a:schemeClr val="tx2">
                    <a:lumMod val="60000"/>
                    <a:lumOff val="40000"/>
                  </a:schemeClr>
                </a:gs>
              </a:gsLst>
            </a:gradFill>
            <a:ln>
              <a:solidFill>
                <a:schemeClr val="tx2">
                  <a:lumMod val="40000"/>
                  <a:lumOff val="6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zh-CN" altLang="zh-CN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11" name="Rounded Rectangle 29"/>
            <p:cNvSpPr/>
            <p:nvPr/>
          </p:nvSpPr>
          <p:spPr bwMode="auto">
            <a:xfrm>
              <a:off x="3981837" y="2602845"/>
              <a:ext cx="4757750" cy="2528447"/>
            </a:xfrm>
            <a:prstGeom prst="roundRect">
              <a:avLst>
                <a:gd name="adj" fmla="val 2632"/>
              </a:avLst>
            </a:prstGeom>
            <a:solidFill>
              <a:schemeClr val="bg1"/>
            </a:solidFill>
            <a:ln>
              <a:solidFill>
                <a:schemeClr val="tx2">
                  <a:lumMod val="40000"/>
                  <a:lumOff val="60000"/>
                </a:schemeClr>
              </a:solidFill>
            </a:ln>
            <a:effectLst>
              <a:innerShdw blurRad="63500" dir="13500000">
                <a:srgbClr val="000000">
                  <a:alpha val="50000"/>
                </a:srgbClr>
              </a:inn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9pPr>
            </a:lstStyle>
            <a:p>
              <a:pPr algn="ctr"/>
              <a:endParaRPr lang="zh-CN" altLang="zh-CN">
                <a:solidFill>
                  <a:srgbClr val="FFFFFF"/>
                </a:solidFill>
              </a:endParaRPr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4681221" y="2738713"/>
            <a:ext cx="4250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         </a:t>
            </a:r>
            <a:endParaRPr lang="zh-CN" altLang="en-US" dirty="0">
              <a:latin typeface="微软雅黑" pitchFamily="34" charset="-122"/>
              <a:ea typeface="微软雅黑" pitchFamily="34" charset="-122"/>
            </a:endParaRPr>
          </a:p>
        </p:txBody>
      </p:sp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055664" cy="1225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20507" y="106412"/>
            <a:ext cx="8146439" cy="952500"/>
          </a:xfrm>
        </p:spPr>
        <p:txBody>
          <a:bodyPr>
            <a:no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Пример задачи практико-ориентированного содержания:</a:t>
            </a:r>
            <a:br>
              <a:rPr lang="ru-RU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7712" y="3878963"/>
            <a:ext cx="7488832" cy="15708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2540000" y="4009628"/>
            <a:ext cx="7537089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Добавляем возраст водителя </a:t>
            </a:r>
            <a:r>
              <a:rPr lang="ru-RU" sz="2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скорость реакции)</a:t>
            </a:r>
          </a:p>
          <a:p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Добавляем состояние дороги </a:t>
            </a:r>
            <a:r>
              <a:rPr lang="ru-RU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(сцепление с дорогой)</a:t>
            </a:r>
          </a:p>
          <a:p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Добавляем время действия </a:t>
            </a:r>
            <a:r>
              <a:rPr lang="ru-RU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(видимость на дороге)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540000" y="1345332"/>
            <a:ext cx="729252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Пешеход пересекает улицу в неположенном месте. Водитель замечает пешехода на дороге за 50 м и начинает экстренное торможение. Произойдёт ли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столкновение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если скорость автомобиля 50 км/ч?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019438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301</TotalTime>
  <Words>543</Words>
  <Application>Microsoft Office PowerPoint</Application>
  <PresentationFormat>Произвольный</PresentationFormat>
  <Paragraphs>130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Office 主题​​</vt:lpstr>
      <vt:lpstr>Бюджетное профессиональное образовательное учреждение  Вологодской области  «Вологодский технический колледж»</vt:lpstr>
      <vt:lpstr>Профессиональная направленность обучения по ОУД.04 МАТЕМАТИКА  реализуется через:</vt:lpstr>
      <vt:lpstr>Специальность: 23.02.07  Техническое обслуживание и ремонт двигателей, систем и агрегатов автомобилей</vt:lpstr>
      <vt:lpstr>Профессия:  23.01.17  Мастер по ремонту и обслуживанию автомобилей</vt:lpstr>
      <vt:lpstr>Распределение заданий с профессиональной направленностью по темам</vt:lpstr>
      <vt:lpstr>Виды заданий профессиональной направленности</vt:lpstr>
      <vt:lpstr>Интеграция прикладного содержания  ОУД.04 МАТЕМАТИКА  с предметами профессионального цикла</vt:lpstr>
      <vt:lpstr>Пример задачи практико-ориентированного содержания: </vt:lpstr>
      <vt:lpstr> Пример задачи практико-ориентированного содержания: </vt:lpstr>
      <vt:lpstr>Презентация PowerPoint</vt:lpstr>
      <vt:lpstr>Презентация PowerPoint</vt:lpstr>
      <vt:lpstr>Примеры тем индивидуальных проектов по ОУД.04 Математика с профессиональным содержанием: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Qingri-7</dc:creator>
  <cp:keywords>http:/www.ypppt.com</cp:keywords>
  <dc:description>http://www.ypppt.com/</dc:description>
  <cp:lastModifiedBy>anna_</cp:lastModifiedBy>
  <cp:revision>69</cp:revision>
  <dcterms:created xsi:type="dcterms:W3CDTF">2011-09-15T13:34:49Z</dcterms:created>
  <dcterms:modified xsi:type="dcterms:W3CDTF">2023-04-05T13:40:26Z</dcterms:modified>
</cp:coreProperties>
</file>