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2" r:id="rId6"/>
    <p:sldId id="267" r:id="rId7"/>
    <p:sldId id="263" r:id="rId8"/>
    <p:sldId id="266" r:id="rId9"/>
    <p:sldId id="265" r:id="rId10"/>
    <p:sldId id="269" r:id="rId11"/>
    <p:sldId id="268" r:id="rId12"/>
    <p:sldId id="26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A477-EB88-48F8-968B-CCC6C4D6782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F751A63-5569-4BB0-8A20-BEB8246A9A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0895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A477-EB88-48F8-968B-CCC6C4D6782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F751A63-5569-4BB0-8A20-BEB8246A9A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5560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A477-EB88-48F8-968B-CCC6C4D6782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F751A63-5569-4BB0-8A20-BEB8246A9A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596479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A477-EB88-48F8-968B-CCC6C4D6782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F751A63-5569-4BB0-8A20-BEB8246A9A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4669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A477-EB88-48F8-968B-CCC6C4D6782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F751A63-5569-4BB0-8A20-BEB8246A9A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224598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A477-EB88-48F8-968B-CCC6C4D6782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F751A63-5569-4BB0-8A20-BEB8246A9A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6436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A477-EB88-48F8-968B-CCC6C4D6782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51A63-5569-4BB0-8A20-BEB8246A9A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28578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A477-EB88-48F8-968B-CCC6C4D6782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51A63-5569-4BB0-8A20-BEB8246A9A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8132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A477-EB88-48F8-968B-CCC6C4D6782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51A63-5569-4BB0-8A20-BEB8246A9A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338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A477-EB88-48F8-968B-CCC6C4D6782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F751A63-5569-4BB0-8A20-BEB8246A9A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A477-EB88-48F8-968B-CCC6C4D6782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F751A63-5569-4BB0-8A20-BEB8246A9A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4795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A477-EB88-48F8-968B-CCC6C4D6782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F751A63-5569-4BB0-8A20-BEB8246A9A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0850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A477-EB88-48F8-968B-CCC6C4D6782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51A63-5569-4BB0-8A20-BEB8246A9A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5591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A477-EB88-48F8-968B-CCC6C4D6782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51A63-5569-4BB0-8A20-BEB8246A9A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031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A477-EB88-48F8-968B-CCC6C4D6782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51A63-5569-4BB0-8A20-BEB8246A9A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5234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A477-EB88-48F8-968B-CCC6C4D6782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F751A63-5569-4BB0-8A20-BEB8246A9A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9731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EA477-EB88-48F8-968B-CCC6C4D6782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F751A63-5569-4BB0-8A20-BEB8246A9A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2260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zen.ru/a/ZJHlPVhMygP8i9YF" TargetMode="External"/><Relationship Id="rId2" Type="http://schemas.openxmlformats.org/officeDocument/2006/relationships/hyperlink" Target="https://dzen.ru/a/Yl5dSM72A13BO_Eb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bio.wikireading.ru/18109" TargetMode="External"/><Relationship Id="rId4" Type="http://schemas.openxmlformats.org/officeDocument/2006/relationships/hyperlink" Target="https://ebiology.ru/razmnozhenie-organizmov-bespoloe-razmnozheni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4" Type="http://schemas.openxmlformats.org/officeDocument/2006/relationships/image" Target="../media/image9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4239" y="422031"/>
            <a:ext cx="9292296" cy="3263704"/>
          </a:xfrm>
        </p:spPr>
        <p:txBody>
          <a:bodyPr>
            <a:noAutofit/>
          </a:bodyPr>
          <a:lstStyle/>
          <a:p>
            <a:r>
              <a:rPr lang="ru-RU" sz="3200" dirty="0" smtClean="0"/>
              <a:t>Влияние физических и химических факторов на микроорганизмы при обработке изделий медицинского назначения с целью профилактики инфекций, связанных с оказанием медицинской помощи</a:t>
            </a:r>
            <a:endParaRPr lang="ru-RU" sz="3200" dirty="0"/>
          </a:p>
        </p:txBody>
      </p:sp>
      <p:pic>
        <p:nvPicPr>
          <p:cNvPr id="7176" name="Picture 8" descr="Электронная микрофотография кишечной палочки, крупный пла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3588" y="539225"/>
            <a:ext cx="2048067" cy="2758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Жирные кислоты защитили стафилококк от бактерицид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108" y="3859201"/>
            <a:ext cx="3940610" cy="2758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949440" y="3587262"/>
            <a:ext cx="4754880" cy="303862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Интегрированное занятие</a:t>
            </a:r>
          </a:p>
          <a:p>
            <a:r>
              <a:rPr lang="ru-RU" dirty="0" smtClean="0"/>
              <a:t> Специальность: 34.02.01 Сестринское дело</a:t>
            </a:r>
          </a:p>
          <a:p>
            <a:r>
              <a:rPr lang="ru-RU" dirty="0" smtClean="0"/>
              <a:t> ОЦ.13 Биология</a:t>
            </a:r>
          </a:p>
          <a:p>
            <a:r>
              <a:rPr lang="ru-RU" dirty="0" smtClean="0"/>
              <a:t>Тема 2.10. </a:t>
            </a:r>
            <a:r>
              <a:rPr lang="ru-RU" dirty="0" err="1" smtClean="0"/>
              <a:t>Прокариотическая</a:t>
            </a:r>
            <a:r>
              <a:rPr lang="ru-RU" dirty="0" smtClean="0"/>
              <a:t> клетка.</a:t>
            </a:r>
          </a:p>
          <a:p>
            <a:r>
              <a:rPr lang="ru-RU" dirty="0" smtClean="0"/>
              <a:t> ОП.05 Основы микробиологии и иммунологии</a:t>
            </a:r>
          </a:p>
          <a:p>
            <a:r>
              <a:rPr lang="ru-RU" dirty="0" smtClean="0"/>
              <a:t>1.3. Экология микроорганизмов</a:t>
            </a:r>
          </a:p>
          <a:p>
            <a:r>
              <a:rPr lang="ru-RU" dirty="0" smtClean="0"/>
              <a:t> Преподаватели: Кичигина А.С., Смелова И.В.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21230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12321"/>
          </a:xfrm>
        </p:spPr>
        <p:txBody>
          <a:bodyPr/>
          <a:lstStyle/>
          <a:p>
            <a:r>
              <a:rPr lang="ru-RU" dirty="0" smtClean="0"/>
              <a:t>Гигиеническая обработка рук</a:t>
            </a:r>
            <a:endParaRPr lang="ru-RU" dirty="0"/>
          </a:p>
        </p:txBody>
      </p:sp>
      <p:pic>
        <p:nvPicPr>
          <p:cNvPr id="1026" name="Picture 2" descr="https://stroylegko.com/sites/default/files/images/kak-obrabatyvat-ruki-antiseptikom-ot-koronavrusa-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4211" y="1236805"/>
            <a:ext cx="5205877" cy="52058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389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Домашнее задание: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83212" y="1392702"/>
            <a:ext cx="10421400" cy="5078436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/>
              <a:t>Роль нормальной микрофлоры для жизнедеятельности и здоровья человека.</a:t>
            </a:r>
          </a:p>
          <a:p>
            <a:pPr lvl="0"/>
            <a:r>
              <a:rPr lang="ru-RU" sz="2400" dirty="0" smtClean="0"/>
              <a:t>Перечислите антисептические средства.</a:t>
            </a:r>
          </a:p>
          <a:p>
            <a:pPr>
              <a:buNone/>
            </a:pPr>
            <a:r>
              <a:rPr lang="ru-RU" sz="2400" u="sng" dirty="0" smtClean="0"/>
              <a:t>Решение задач.</a:t>
            </a:r>
          </a:p>
          <a:p>
            <a:pPr marL="457200" lvl="0" indent="-457200">
              <a:buAutoNum type="arabicParenR"/>
            </a:pPr>
            <a:r>
              <a:rPr lang="ru-RU" sz="2400" dirty="0" smtClean="0"/>
              <a:t>Из инфекционного отделения выписан пациент с выздоровлением. В палате проводится влажная уборка с </a:t>
            </a:r>
            <a:r>
              <a:rPr lang="ru-RU" sz="2400" dirty="0" err="1" smtClean="0"/>
              <a:t>дез.средствами</a:t>
            </a:r>
            <a:r>
              <a:rPr lang="ru-RU" sz="2400" dirty="0" smtClean="0"/>
              <a:t>, проветривание палаты, включение бактерицидной лампы. Назовите вид и методы дезинфекции.</a:t>
            </a:r>
          </a:p>
          <a:p>
            <a:pPr marL="457200" lvl="0" indent="-457200">
              <a:buAutoNum type="arabicParenR"/>
            </a:pPr>
            <a:r>
              <a:rPr lang="ru-RU" sz="2400" dirty="0" smtClean="0"/>
              <a:t>В квартире на амбулаторном лечении находится больной ветряной оспой. Ежедневно проводится влажная уборка с </a:t>
            </a:r>
            <a:r>
              <a:rPr lang="ru-RU" sz="2400" dirty="0" err="1" smtClean="0"/>
              <a:t>дез.средствами</a:t>
            </a:r>
            <a:r>
              <a:rPr lang="ru-RU" sz="2400" dirty="0" smtClean="0"/>
              <a:t>, проветривание комнаты. Назовите вид и методы дезинфекции.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иллюстраций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https://naked-science.ru/article/sci/zhirnye-kisloty-zashchitili</a:t>
            </a:r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https://dzen.ru/a/Yl5dSM72A13BO_Eb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https://dzen.ru/a/ZJHlPVhMygP8i9YF</a:t>
            </a:r>
            <a:endParaRPr lang="ru-RU" dirty="0"/>
          </a:p>
          <a:p>
            <a:r>
              <a:rPr lang="en-US" dirty="0" smtClean="0">
                <a:hlinkClick r:id="rId4"/>
              </a:rPr>
              <a:t>https://ebiology.ru/razmnozhenie-organizmov-bespoloe-razmnozhenie/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5"/>
              </a:rPr>
              <a:t>https://bio.wikireading.ru/18109</a:t>
            </a:r>
            <a:r>
              <a:rPr lang="ru-RU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67109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изучения темы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Особенности организации клеток прокариот. Формы клеток бактерий. Органоиды.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Спорообразование прокариот.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Размножение прокариот.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Значение прокариот.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err="1" smtClean="0"/>
              <a:t>Микробиоценозы</a:t>
            </a:r>
            <a:r>
              <a:rPr lang="ru-RU" sz="2000" dirty="0" smtClean="0"/>
              <a:t> почвы, воды воздуха.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Биологические факторы.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Физические и химические факторы.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Понятие о дезинфекции и стерилизации.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Асептика и антисептика.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43446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Прокариоты (от </a:t>
            </a:r>
            <a:r>
              <a:rPr lang="ru-RU" dirty="0"/>
              <a:t>др.-греч. π</a:t>
            </a:r>
            <a:r>
              <a:rPr lang="ru-RU" dirty="0" err="1"/>
              <a:t>ρό</a:t>
            </a:r>
            <a:r>
              <a:rPr lang="ru-RU" dirty="0"/>
              <a:t> — </a:t>
            </a:r>
            <a:r>
              <a:rPr lang="ru-RU" dirty="0" smtClean="0"/>
              <a:t>«до» </a:t>
            </a:r>
            <a:r>
              <a:rPr lang="ru-RU" dirty="0"/>
              <a:t>и </a:t>
            </a:r>
            <a:r>
              <a:rPr lang="ru-RU" dirty="0" err="1"/>
              <a:t>κάρυον</a:t>
            </a:r>
            <a:r>
              <a:rPr lang="ru-RU" dirty="0"/>
              <a:t> — «ядро</a:t>
            </a:r>
            <a:r>
              <a:rPr lang="ru-RU" dirty="0" smtClean="0"/>
              <a:t>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Не имеют оформленного ядра,</a:t>
            </a:r>
          </a:p>
          <a:p>
            <a:r>
              <a:rPr lang="ru-RU" sz="2400" dirty="0" smtClean="0"/>
              <a:t>Возникли более 3,5 млрд лет назад,</a:t>
            </a:r>
          </a:p>
          <a:p>
            <a:r>
              <a:rPr lang="ru-RU" sz="2400" dirty="0" smtClean="0"/>
              <a:t>Чаще всего одноклеточные, могут образовывать мелкие групп и колонии,</a:t>
            </a:r>
          </a:p>
          <a:p>
            <a:r>
              <a:rPr lang="ru-RU" sz="2400" dirty="0" smtClean="0"/>
              <a:t>Размеры клеток от 1 до 15 мкм.</a:t>
            </a:r>
          </a:p>
          <a:p>
            <a:r>
              <a:rPr lang="ru-RU" sz="2400" dirty="0" smtClean="0"/>
              <a:t>В основном представлены бактериями.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432142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клеток бактерий</a:t>
            </a:r>
            <a:endParaRPr lang="ru-RU" dirty="0"/>
          </a:p>
        </p:txBody>
      </p:sp>
      <p:pic>
        <p:nvPicPr>
          <p:cNvPr id="1028" name="Picture 4" descr="Различные формы бактерий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4097"/>
          <a:stretch/>
        </p:blipFill>
        <p:spPr bwMode="auto">
          <a:xfrm>
            <a:off x="2529876" y="1560879"/>
            <a:ext cx="5970087" cy="49542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88264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Строение бактериальной клетки</a:t>
            </a:r>
            <a:endParaRPr lang="ru-RU" dirty="0"/>
          </a:p>
        </p:txBody>
      </p:sp>
      <p:pic>
        <p:nvPicPr>
          <p:cNvPr id="2050" name="Picture 2" descr="Сопоставление рисунка и настоящей фотографии бактериальной клет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384" y="1264555"/>
            <a:ext cx="7174767" cy="53740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73691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Спорообразование у бактерий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5100" y="2365131"/>
            <a:ext cx="4838699" cy="3811831"/>
          </a:xfrm>
        </p:spPr>
        <p:txBody>
          <a:bodyPr/>
          <a:lstStyle/>
          <a:p>
            <a:r>
              <a:rPr lang="ru-RU" dirty="0" smtClean="0"/>
              <a:t>Служит для переживания неблагоприятных условий,</a:t>
            </a:r>
          </a:p>
          <a:p>
            <a:r>
              <a:rPr lang="ru-RU" dirty="0" smtClean="0"/>
              <a:t>Не связано с размножением.</a:t>
            </a:r>
            <a:endParaRPr lang="ru-RU" dirty="0"/>
          </a:p>
        </p:txBody>
      </p:sp>
      <p:pic>
        <p:nvPicPr>
          <p:cNvPr id="6146" name="Picture 2" descr="12. Прокариотическая клетка. Биология. Общая биология. 10 класс. Базовый  уровен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067" y="2199297"/>
            <a:ext cx="4835997" cy="28123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79491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Размножение прокариот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746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Простое бинарное деление </a:t>
            </a:r>
            <a:endParaRPr lang="ru-RU" dirty="0"/>
          </a:p>
        </p:txBody>
      </p:sp>
      <p:pic>
        <p:nvPicPr>
          <p:cNvPr id="5122" name="Picture 2" descr="Размножение организмов. Бесполое размножение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9060"/>
          <a:stretch/>
        </p:blipFill>
        <p:spPr bwMode="auto">
          <a:xfrm>
            <a:off x="2444261" y="2654744"/>
            <a:ext cx="5546726" cy="35178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58288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Значение прокариот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1346625"/>
              </p:ext>
            </p:extLst>
          </p:nvPr>
        </p:nvGraphicFramePr>
        <p:xfrm>
          <a:off x="255953" y="1765951"/>
          <a:ext cx="2856523" cy="219913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56523">
                  <a:extLst>
                    <a:ext uri="{9D8B030D-6E8A-4147-A177-3AD203B41FA5}">
                      <a16:colId xmlns="" xmlns:a16="http://schemas.microsoft.com/office/drawing/2014/main" val="3095994386"/>
                    </a:ext>
                  </a:extLst>
                </a:gridCol>
              </a:tblGrid>
              <a:tr h="7360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Участие в круговороте веществ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30630672"/>
                  </a:ext>
                </a:extLst>
              </a:tr>
              <a:tr h="136702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/>
                        <a:t>Минерализация органических остатков,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/>
                        <a:t>Почвообразовательные процессы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67380379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40757144"/>
              </p:ext>
            </p:extLst>
          </p:nvPr>
        </p:nvGraphicFramePr>
        <p:xfrm>
          <a:off x="3239477" y="1765951"/>
          <a:ext cx="2856523" cy="231791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56523">
                  <a:extLst>
                    <a:ext uri="{9D8B030D-6E8A-4147-A177-3AD203B41FA5}">
                      <a16:colId xmlns="" xmlns:a16="http://schemas.microsoft.com/office/drawing/2014/main" val="3095994386"/>
                    </a:ext>
                  </a:extLst>
                </a:gridCol>
              </a:tblGrid>
              <a:tr h="42528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Симбиоз с эукариотами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30630672"/>
                  </a:ext>
                </a:extLst>
              </a:tr>
              <a:tr h="167783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/>
                        <a:t>Азотфиксирующие</a:t>
                      </a:r>
                      <a:r>
                        <a:rPr lang="ru-RU" baseline="0" dirty="0" smtClean="0"/>
                        <a:t> бактерии и бобовые растения,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/>
                        <a:t>Кишечные бактерии и животные.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67380379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08245778"/>
              </p:ext>
            </p:extLst>
          </p:nvPr>
        </p:nvGraphicFramePr>
        <p:xfrm>
          <a:off x="6223001" y="1765951"/>
          <a:ext cx="2856523" cy="23774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56523">
                  <a:extLst>
                    <a:ext uri="{9D8B030D-6E8A-4147-A177-3AD203B41FA5}">
                      <a16:colId xmlns="" xmlns:a16="http://schemas.microsoft.com/office/drawing/2014/main" val="30959943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Технологические процессы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30630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/>
                        <a:t>Получение</a:t>
                      </a:r>
                      <a:r>
                        <a:rPr lang="ru-RU" baseline="0" dirty="0" smtClean="0"/>
                        <a:t> спиртов, уксуса, молочных и кисломолочных продуктов.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/>
                        <a:t>Очистка сточных вод.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67380379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95929042"/>
              </p:ext>
            </p:extLst>
          </p:nvPr>
        </p:nvGraphicFramePr>
        <p:xfrm>
          <a:off x="9206525" y="1765951"/>
          <a:ext cx="2856523" cy="21031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56523">
                  <a:extLst>
                    <a:ext uri="{9D8B030D-6E8A-4147-A177-3AD203B41FA5}">
                      <a16:colId xmlns="" xmlns:a16="http://schemas.microsoft.com/office/drawing/2014/main" val="3095994386"/>
                    </a:ext>
                  </a:extLst>
                </a:gridCol>
              </a:tblGrid>
              <a:tr h="60682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Генная инженерия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30630672"/>
                  </a:ext>
                </a:extLst>
              </a:tr>
              <a:tr h="14962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dirty="0" smtClean="0"/>
                        <a:t>Промышленное</a:t>
                      </a:r>
                      <a:r>
                        <a:rPr lang="ru-RU" baseline="0" dirty="0" smtClean="0"/>
                        <a:t> получение ферментов, гормонов и других веществ.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67380379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6476056"/>
              </p:ext>
            </p:extLst>
          </p:nvPr>
        </p:nvGraphicFramePr>
        <p:xfrm>
          <a:off x="3024554" y="4441743"/>
          <a:ext cx="3071446" cy="19098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71446">
                  <a:extLst>
                    <a:ext uri="{9D8B030D-6E8A-4147-A177-3AD203B41FA5}">
                      <a16:colId xmlns="" xmlns:a16="http://schemas.microsoft.com/office/drawing/2014/main" val="3095994386"/>
                    </a:ext>
                  </a:extLst>
                </a:gridCol>
              </a:tblGrid>
              <a:tr h="4467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Возбудители болезней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30630672"/>
                  </a:ext>
                </a:extLst>
              </a:tr>
              <a:tr h="136702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kern="1200" dirty="0" smtClean="0">
                          <a:effectLst/>
                        </a:rPr>
                        <a:t>Ангина, скарлатина, цистит, менингит, чума, холера, брюшной тиф, коклюш, дизентерия, столбняк, сифилис и др.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67380379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33605052"/>
              </p:ext>
            </p:extLst>
          </p:nvPr>
        </p:nvGraphicFramePr>
        <p:xfrm>
          <a:off x="6535614" y="4441743"/>
          <a:ext cx="2856523" cy="200710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56523">
                  <a:extLst>
                    <a:ext uri="{9D8B030D-6E8A-4147-A177-3AD203B41FA5}">
                      <a16:colId xmlns="" xmlns:a16="http://schemas.microsoft.com/office/drawing/2014/main" val="3095994386"/>
                    </a:ext>
                  </a:extLst>
                </a:gridCol>
              </a:tblGrid>
              <a:tr h="4467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Экономический ущерб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30630672"/>
                  </a:ext>
                </a:extLst>
              </a:tr>
              <a:tr h="136702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/>
                        <a:t>Разрушение материалов,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/>
                        <a:t>Порча продуктов (гниение).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67380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93750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Закрепление знаний</a:t>
            </a:r>
            <a:endParaRPr lang="ru-RU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50631" y="1560257"/>
            <a:ext cx="8444201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Назовите формы бактериальных клеток, изображенные на микрофотографиях: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7860" y="4629537"/>
            <a:ext cx="9906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Опишите значение бактерий в природе и жизни человека.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8" name="Рисунок 7" descr="C:\Documents and Settings\User\Рабочий стол\хол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7490" y="2550548"/>
            <a:ext cx="1828801" cy="1238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Documents and Settings\User\Рабочий стол\киш пал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95147" y="2550548"/>
            <a:ext cx="1664775" cy="1238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9925" t="20810" r="18231" b="15288"/>
          <a:stretch/>
        </p:blipFill>
        <p:spPr bwMode="auto">
          <a:xfrm>
            <a:off x="4750676" y="2550548"/>
            <a:ext cx="1878724" cy="12389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4" name="Рисунок 13"/>
          <p:cNvPicPr/>
          <p:nvPr/>
        </p:nvPicPr>
        <p:blipFill rotWithShape="1">
          <a:blip r:embed="rId6" cstate="print"/>
          <a:srcRect l="44994" t="44881" r="43088" b="39025"/>
          <a:stretch/>
        </p:blipFill>
        <p:spPr bwMode="auto">
          <a:xfrm>
            <a:off x="6720154" y="2549769"/>
            <a:ext cx="1465484" cy="12397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5" name="Рисунок 14" descr="C:\Documents and Settings\User\Рабочий стол\стаф.jpeg"/>
          <p:cNvPicPr/>
          <p:nvPr/>
        </p:nvPicPr>
        <p:blipFill rotWithShape="1">
          <a:blip r:embed="rId7" cstate="print"/>
          <a:srcRect l="34785"/>
          <a:stretch/>
        </p:blipFill>
        <p:spPr bwMode="auto">
          <a:xfrm>
            <a:off x="8276392" y="2549769"/>
            <a:ext cx="1758462" cy="121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 rotWithShape="1">
          <a:blip r:embed="rId8" cstate="print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42220" t="36691" r="40213" b="31546"/>
          <a:stretch/>
        </p:blipFill>
        <p:spPr bwMode="auto">
          <a:xfrm>
            <a:off x="10127759" y="2537592"/>
            <a:ext cx="1214317" cy="12518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855177" y="4026877"/>
            <a:ext cx="509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666393" y="4014931"/>
            <a:ext cx="483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Б.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80892" y="4026877"/>
            <a:ext cx="439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7183314" y="4026877"/>
            <a:ext cx="483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9003321" y="4026877"/>
            <a:ext cx="518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0673857" y="4022812"/>
            <a:ext cx="54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2847339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121</TotalTime>
  <Words>372</Words>
  <Application>Microsoft Office PowerPoint</Application>
  <PresentationFormat>Произвольный</PresentationFormat>
  <Paragraphs>71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Легкий дым</vt:lpstr>
      <vt:lpstr>Влияние физических и химических факторов на микроорганизмы при обработке изделий медицинского назначения с целью профилактики инфекций, связанных с оказанием медицинской помощи</vt:lpstr>
      <vt:lpstr>План изучения темы</vt:lpstr>
      <vt:lpstr>Прокариоты (от др.-греч. πρό — «до» и κάρυον — «ядро»)</vt:lpstr>
      <vt:lpstr>Формы клеток бактерий</vt:lpstr>
      <vt:lpstr>Строение бактериальной клетки</vt:lpstr>
      <vt:lpstr>Спорообразование у бактерий</vt:lpstr>
      <vt:lpstr>Размножение прокариот</vt:lpstr>
      <vt:lpstr>Значение прокариот</vt:lpstr>
      <vt:lpstr>Закрепление знаний</vt:lpstr>
      <vt:lpstr>Гигиеническая обработка рук</vt:lpstr>
      <vt:lpstr>Домашнее задание: </vt:lpstr>
      <vt:lpstr>Источники иллюстраций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Раздел: «Клетка» Тема: «Прокариотическая клетка»</dc:title>
  <dc:creator>ColuberDog</dc:creator>
  <cp:lastModifiedBy>dns</cp:lastModifiedBy>
  <cp:revision>14</cp:revision>
  <dcterms:created xsi:type="dcterms:W3CDTF">2023-10-21T13:36:23Z</dcterms:created>
  <dcterms:modified xsi:type="dcterms:W3CDTF">2023-10-27T14:05:07Z</dcterms:modified>
</cp:coreProperties>
</file>