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9" r:id="rId5"/>
    <p:sldId id="261" r:id="rId6"/>
    <p:sldId id="262" r:id="rId7"/>
    <p:sldId id="265" r:id="rId8"/>
    <p:sldId id="266" r:id="rId9"/>
    <p:sldId id="264" r:id="rId10"/>
    <p:sldId id="267" r:id="rId11"/>
    <p:sldId id="268" r:id="rId12"/>
    <p:sldId id="27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361" autoAdjust="0"/>
    <p:restoredTop sz="94660"/>
  </p:normalViewPr>
  <p:slideViewPr>
    <p:cSldViewPr snapToGrid="0">
      <p:cViewPr varScale="1">
        <p:scale>
          <a:sx n="73" d="100"/>
          <a:sy n="73" d="100"/>
        </p:scale>
        <p:origin x="2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74B36-879E-4CE2-B8FC-981DDE2D7549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2AC50-22D3-4899-AD73-A8B65B705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880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74B36-879E-4CE2-B8FC-981DDE2D7549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2AC50-22D3-4899-AD73-A8B65B705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769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74B36-879E-4CE2-B8FC-981DDE2D7549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2AC50-22D3-4899-AD73-A8B65B705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850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74B36-879E-4CE2-B8FC-981DDE2D7549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2AC50-22D3-4899-AD73-A8B65B705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144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74B36-879E-4CE2-B8FC-981DDE2D7549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2AC50-22D3-4899-AD73-A8B65B705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335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74B36-879E-4CE2-B8FC-981DDE2D7549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2AC50-22D3-4899-AD73-A8B65B705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25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74B36-879E-4CE2-B8FC-981DDE2D7549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2AC50-22D3-4899-AD73-A8B65B705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284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74B36-879E-4CE2-B8FC-981DDE2D7549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2AC50-22D3-4899-AD73-A8B65B705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103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74B36-879E-4CE2-B8FC-981DDE2D7549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2AC50-22D3-4899-AD73-A8B65B705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580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74B36-879E-4CE2-B8FC-981DDE2D7549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2AC50-22D3-4899-AD73-A8B65B705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325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74B36-879E-4CE2-B8FC-981DDE2D7549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2AC50-22D3-4899-AD73-A8B65B705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815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B74B36-879E-4CE2-B8FC-981DDE2D7549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2AC50-22D3-4899-AD73-A8B65B705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03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5308"/>
            <a:ext cx="10854128" cy="1325563"/>
          </a:xfrm>
        </p:spPr>
        <p:txBody>
          <a:bodyPr>
            <a:noAutofit/>
          </a:bodyPr>
          <a:lstStyle/>
          <a:p>
            <a:pPr algn="ctr"/>
            <a:r>
              <a:rPr lang="ru-RU" sz="5000" dirty="0">
                <a:solidFill>
                  <a:schemeClr val="accent5"/>
                </a:solidFill>
                <a:latin typeface="Arial Black" panose="020B0A04020102020204" pitchFamily="34" charset="0"/>
              </a:rPr>
              <a:t>«Кодирование информации</a:t>
            </a:r>
            <a:r>
              <a:rPr lang="ru-RU" sz="5000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>»</a:t>
            </a:r>
            <a:endParaRPr lang="ru-RU" sz="5000" dirty="0">
              <a:solidFill>
                <a:schemeClr val="accent5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038"/>
            <a:ext cx="11445766" cy="5204762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  <a:buClr>
                <a:schemeClr val="accent5"/>
              </a:buClr>
              <a:buFont typeface="Wingdings" panose="05000000000000000000" pitchFamily="2" charset="2"/>
              <a:buChar char="ü"/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Что </a:t>
            </a: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такое кодирование информации?</a:t>
            </a:r>
          </a:p>
          <a:p>
            <a:pPr>
              <a:spcAft>
                <a:spcPts val="1200"/>
              </a:spcAft>
              <a:buClr>
                <a:schemeClr val="accent5"/>
              </a:buClr>
              <a:buFont typeface="Wingdings" panose="05000000000000000000" pitchFamily="2" charset="2"/>
              <a:buChar char="ü"/>
            </a:pP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Для чего применяется кодирование?</a:t>
            </a:r>
          </a:p>
          <a:p>
            <a:pPr>
              <a:spcAft>
                <a:spcPts val="1200"/>
              </a:spcAft>
              <a:buClr>
                <a:schemeClr val="accent5"/>
              </a:buClr>
              <a:buFont typeface="Wingdings" panose="05000000000000000000" pitchFamily="2" charset="2"/>
              <a:buChar char="ü"/>
            </a:pP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Где в повседневной жизни мы встречаемся с кодированием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>
              <a:spcAft>
                <a:spcPts val="1200"/>
              </a:spcAft>
              <a:buClr>
                <a:schemeClr val="accent5"/>
              </a:buClr>
              <a:buFont typeface="Wingdings" panose="05000000000000000000" pitchFamily="2" charset="2"/>
              <a:buChar char="ü"/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Какие кодировки существуют</a:t>
            </a:r>
          </a:p>
          <a:p>
            <a:pPr marL="0" indent="0">
              <a:spcAft>
                <a:spcPts val="1200"/>
              </a:spcAft>
              <a:buClr>
                <a:schemeClr val="accent5"/>
              </a:buClr>
              <a:buNone/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для текста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05"/>
          <a:stretch/>
        </p:blipFill>
        <p:spPr>
          <a:xfrm>
            <a:off x="7390152" y="3915129"/>
            <a:ext cx="4801848" cy="2942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049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konspekta.net/poisk-ruru/baza7/595107510760.files/image00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776" y="483326"/>
            <a:ext cx="9339943" cy="58129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93953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best-exam.ru/wp-content/uploads/2017/03/Screenshot_3-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26" y="822960"/>
            <a:ext cx="11299371" cy="51467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3166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Ответим на вопросы: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Отчего же зависит качество звукового файла?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Какие параметры влияют на информационный вес звукового файла? 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А что необходимо ПК чтобы воспроизводить звук?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8558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0072" t="13489" r="29047" b="7609"/>
          <a:stretch/>
        </p:blipFill>
        <p:spPr>
          <a:xfrm>
            <a:off x="0" y="0"/>
            <a:ext cx="5786204" cy="6858000"/>
          </a:xfrm>
          <a:prstGeom prst="rect">
            <a:avLst/>
          </a:prstGeom>
        </p:spPr>
      </p:pic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5786204" y="382012"/>
            <a:ext cx="6219529" cy="6093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ЗАДАЧА: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В кодировке </a:t>
            </a:r>
            <a:r>
              <a:rPr kumimoji="0" lang="en-US" alt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ASCII</a:t>
            </a:r>
            <a:r>
              <a:rPr kumimoji="0" lang="ru-RU" alt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Андрей написал текст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«Обь, Лена, Волга, Москва, Макензи, Амазонка  — реки».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Ученик вычеркнул из списка название одной из рек. Заодно он вычеркнул ставшие лишними запятые и пробелы  — два пробела не должны идти подряд.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При этом размер нового предложения в данной кодировке оказался на 8 байтов меньше, чем размер исходного предложения. Напишите в ответе вычеркнутое название реки.</a:t>
            </a:r>
          </a:p>
        </p:txBody>
      </p:sp>
    </p:spTree>
    <p:extLst>
      <p:ext uri="{BB962C8B-B14F-4D97-AF65-F5344CB8AC3E}">
        <p14:creationId xmlns:p14="http://schemas.microsoft.com/office/powerpoint/2010/main" val="328409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0072" t="13489" r="29047" b="7609"/>
          <a:stretch/>
        </p:blipFill>
        <p:spPr>
          <a:xfrm>
            <a:off x="3298074" y="0"/>
            <a:ext cx="5786204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7933" y="875081"/>
            <a:ext cx="3339697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0"/>
                <a:solidFill>
                  <a:srgbClr val="0070C0"/>
                </a:solidFill>
              </a:rPr>
              <a:t>Система условных </a:t>
            </a:r>
          </a:p>
          <a:p>
            <a:pPr algn="ctr"/>
            <a:r>
              <a:rPr lang="ru-RU" sz="3000" b="1" cap="none" spc="0" dirty="0" smtClean="0">
                <a:ln w="0"/>
                <a:solidFill>
                  <a:srgbClr val="0070C0"/>
                </a:solidFill>
              </a:rPr>
              <a:t>знаков для</a:t>
            </a:r>
          </a:p>
          <a:p>
            <a:pPr algn="ctr"/>
            <a:r>
              <a:rPr lang="ru-RU" sz="3000" b="1" cap="none" spc="0" dirty="0" smtClean="0">
                <a:ln w="0"/>
                <a:solidFill>
                  <a:srgbClr val="0070C0"/>
                </a:solidFill>
              </a:rPr>
              <a:t> представления </a:t>
            </a:r>
          </a:p>
          <a:p>
            <a:pPr algn="ctr"/>
            <a:r>
              <a:rPr lang="ru-RU" sz="3000" b="1" cap="none" spc="0" dirty="0" smtClean="0">
                <a:ln w="0"/>
                <a:solidFill>
                  <a:srgbClr val="0070C0"/>
                </a:solidFill>
              </a:rPr>
              <a:t>информации</a:t>
            </a:r>
            <a:endParaRPr lang="ru-RU" sz="3000" b="1" cap="none" spc="0" dirty="0">
              <a:ln w="0"/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2533" y="3324029"/>
            <a:ext cx="339509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0"/>
                <a:solidFill>
                  <a:srgbClr val="0070C0"/>
                </a:solidFill>
              </a:rPr>
              <a:t>Процесс обратный </a:t>
            </a:r>
          </a:p>
          <a:p>
            <a:pPr algn="ctr"/>
            <a:r>
              <a:rPr lang="ru-RU" sz="3000" b="1" cap="none" spc="0" dirty="0" smtClean="0">
                <a:ln w="0"/>
                <a:solidFill>
                  <a:srgbClr val="0070C0"/>
                </a:solidFill>
              </a:rPr>
              <a:t>кодированию</a:t>
            </a:r>
            <a:endParaRPr lang="ru-RU" sz="3000" b="1" cap="none" spc="0" dirty="0">
              <a:ln w="0"/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347" y="5161300"/>
            <a:ext cx="377686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0"/>
                <a:solidFill>
                  <a:srgbClr val="0070C0"/>
                </a:solidFill>
              </a:rPr>
              <a:t>Способ кодирования </a:t>
            </a:r>
          </a:p>
          <a:p>
            <a:pPr algn="ctr"/>
            <a:r>
              <a:rPr lang="ru-RU" sz="3000" b="1" cap="none" spc="0" dirty="0" smtClean="0">
                <a:ln w="0"/>
                <a:solidFill>
                  <a:srgbClr val="0070C0"/>
                </a:solidFill>
              </a:rPr>
              <a:t>с помощью чисел</a:t>
            </a:r>
            <a:endParaRPr lang="ru-RU" sz="3000" b="1" cap="none" spc="0" dirty="0">
              <a:ln w="0"/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6126" y="1623224"/>
            <a:ext cx="898965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0"/>
                <a:solidFill>
                  <a:srgbClr val="FF0000"/>
                </a:solidFill>
              </a:rPr>
              <a:t>КОД</a:t>
            </a:r>
            <a:endParaRPr lang="ru-RU" sz="3000" b="1" cap="none" spc="0" dirty="0">
              <a:ln w="0"/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41862" y="3592986"/>
            <a:ext cx="3183565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0"/>
                <a:solidFill>
                  <a:srgbClr val="FF0000"/>
                </a:solidFill>
              </a:rPr>
              <a:t>ДЕКОДИРОВАНИЕ</a:t>
            </a:r>
            <a:endParaRPr lang="ru-RU" sz="3000" b="1" cap="none" spc="0" dirty="0">
              <a:ln w="0"/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919145" y="5392132"/>
            <a:ext cx="2085827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0"/>
                <a:solidFill>
                  <a:srgbClr val="FF0000"/>
                </a:solidFill>
              </a:rPr>
              <a:t>ЧИСЛОВОЙ</a:t>
            </a:r>
            <a:endParaRPr lang="ru-RU" sz="3000" b="1" cap="none" spc="0" dirty="0">
              <a:ln w="0"/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406359" y="607561"/>
            <a:ext cx="254770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0"/>
                <a:solidFill>
                  <a:srgbClr val="002060"/>
                </a:solidFill>
              </a:rPr>
              <a:t>Ответ задачи:</a:t>
            </a:r>
          </a:p>
          <a:p>
            <a:pPr algn="ctr"/>
            <a:r>
              <a:rPr lang="ru-RU" sz="3000" b="1" cap="none" spc="0" dirty="0" smtClean="0">
                <a:ln w="0"/>
                <a:solidFill>
                  <a:srgbClr val="FF0000"/>
                </a:solidFill>
              </a:rPr>
              <a:t>МОСКВА</a:t>
            </a:r>
            <a:endParaRPr lang="ru-RU" sz="3000" b="1" cap="none" spc="0" dirty="0">
              <a:ln w="0"/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18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Ответим на вопросы: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Отчего же зависит качество звукового файла?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Какие параметры влияют на информационный вес звукового файла? 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А что необходимо ПК чтобы воспроизводить звук?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4066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0267" y="2346326"/>
            <a:ext cx="11328399" cy="1325563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</a:rPr>
              <a:t>КОДИРОВАНИЕ </a:t>
            </a:r>
            <a:r>
              <a:rPr lang="ru-RU" sz="6000" b="1" dirty="0">
                <a:solidFill>
                  <a:srgbClr val="0070C0"/>
                </a:solidFill>
              </a:rPr>
              <a:t>ЗВУКА. ЗВУКОВОСПРОИЗВОДЯЩИЕ </a:t>
            </a:r>
            <a:r>
              <a:rPr lang="ru-RU" sz="6000" b="1" dirty="0" smtClean="0">
                <a:solidFill>
                  <a:srgbClr val="0070C0"/>
                </a:solidFill>
              </a:rPr>
              <a:t>СИСТЕМЫ</a:t>
            </a:r>
            <a:endParaRPr lang="ru-RU" sz="6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89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1.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КОДИРОВАНИЕ ЗВУКА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https://fsd.multiurok.ru/html/2021/01/10/s_5ffb07237cd22/1609540_1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02229"/>
            <a:ext cx="5499462" cy="335715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image05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057" y="2612571"/>
            <a:ext cx="5133703" cy="37653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58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18011"/>
            <a:ext cx="10515600" cy="5758952"/>
          </a:xfrm>
        </p:spPr>
        <p:txBody>
          <a:bodyPr/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Глубина кодирования звука —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это количество информации, которое необходимо для кодирования дискретных уровней громкости цифрового звука.</a:t>
            </a:r>
          </a:p>
          <a:p>
            <a:pPr marL="0" indent="0">
              <a:buNone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известна глубина кодирования, то количество уровней громкости цифрового звука можно рассчитать по формуле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b="1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</a:p>
          <a:p>
            <a:pPr marL="0" indent="0" algn="ctr">
              <a:buNone/>
            </a:pPr>
            <a:endParaRPr lang="ru-RU" b="1" baseline="30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ru-RU" b="1" baseline="30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Частота дискретизации звука —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это количество измерений громкости звука за одну секунду.</a:t>
            </a: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73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Решим задачи: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825625"/>
            <a:ext cx="10853057" cy="470580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Задача 1</a:t>
            </a:r>
            <a:endParaRPr lang="ru-RU" sz="3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3400" dirty="0">
                <a:latin typeface="Arial" panose="020B0604020202020204" pitchFamily="34" charset="0"/>
                <a:cs typeface="Arial" panose="020B0604020202020204" pitchFamily="34" charset="0"/>
              </a:rPr>
              <a:t>Оценить информационный объем цифрового </a:t>
            </a:r>
            <a:r>
              <a:rPr lang="ru-RU" sz="3400" dirty="0" err="1">
                <a:latin typeface="Arial" panose="020B0604020202020204" pitchFamily="34" charset="0"/>
                <a:cs typeface="Arial" panose="020B0604020202020204" pitchFamily="34" charset="0"/>
              </a:rPr>
              <a:t>стереозвукового</a:t>
            </a:r>
            <a:r>
              <a:rPr lang="ru-RU" sz="3400" dirty="0">
                <a:latin typeface="Arial" panose="020B0604020202020204" pitchFamily="34" charset="0"/>
                <a:cs typeface="Arial" panose="020B0604020202020204" pitchFamily="34" charset="0"/>
              </a:rPr>
              <a:t> файла длительность звучания 1 секунда при глубине 16 бит и частоте дискретизации 24 кГц.</a:t>
            </a:r>
          </a:p>
          <a:p>
            <a:pPr marL="0" indent="0">
              <a:buNone/>
            </a:pPr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Задача 2</a:t>
            </a:r>
            <a:endParaRPr lang="ru-RU" sz="3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3400" dirty="0">
                <a:latin typeface="Arial" panose="020B0604020202020204" pitchFamily="34" charset="0"/>
                <a:cs typeface="Arial" panose="020B0604020202020204" pitchFamily="34" charset="0"/>
              </a:rPr>
              <a:t>Определите объем памяти для хранения цифрового аудиофайла, время звучания которого составляет 2 минуты при частоте дискретизации 44,1 кГц и разрядности (глубине звука) 16 бит.</a:t>
            </a:r>
          </a:p>
          <a:p>
            <a:pPr marL="0" indent="0">
              <a:buNone/>
            </a:pPr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Задача 3</a:t>
            </a:r>
            <a:endParaRPr lang="ru-RU" sz="3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3400" dirty="0">
                <a:latin typeface="Arial" panose="020B0604020202020204" pitchFamily="34" charset="0"/>
                <a:cs typeface="Arial" panose="020B0604020202020204" pitchFamily="34" charset="0"/>
              </a:rPr>
              <a:t>Определите объем памяти для хранения цифрового аудиофайла, время звучания которого составляет 2 минуты при частоте дискретизации 44,1 кГц и разрешении 16 бит.</a:t>
            </a:r>
          </a:p>
          <a:p>
            <a:pPr marL="0" indent="0">
              <a:buNone/>
            </a:pPr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Задача 4</a:t>
            </a:r>
            <a:endParaRPr lang="ru-RU" sz="3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3400" dirty="0">
                <a:latin typeface="Arial" panose="020B0604020202020204" pitchFamily="34" charset="0"/>
                <a:cs typeface="Arial" panose="020B0604020202020204" pitchFamily="34" charset="0"/>
              </a:rPr>
              <a:t>Одна минута записи цифрового аудиофайла занимает на диске 1,3 Мбайт, разрядность звуковой платы – 8 бит. С какой частотой дискретизации записан звук?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892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2.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ЗВУКОВОСПРОИЗВОДЯЩИЕ СИСТЕМЫ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48291"/>
            <a:ext cx="10515600" cy="5421841"/>
          </a:xfrm>
        </p:spPr>
        <p:txBody>
          <a:bodyPr/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Звуковая система ПК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– это комплекс программно-аппаратных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средств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Конструктивно звуковая система ПК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представляет собой звуковые карты, устанавливаемые в слот материнской платы, либо интегрированные на материнскую плату или карту расширения другой подсистемы ПК.</a:t>
            </a:r>
          </a:p>
          <a:p>
            <a:endParaRPr lang="ru-RU" dirty="0"/>
          </a:p>
        </p:txBody>
      </p:sp>
      <p:pic>
        <p:nvPicPr>
          <p:cNvPr id="5" name="Picture 6" descr="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5869" y="3581400"/>
            <a:ext cx="421322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7337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393</Words>
  <Application>Microsoft Office PowerPoint</Application>
  <PresentationFormat>Широкоэкранный</PresentationFormat>
  <Paragraphs>54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Wingdings</vt:lpstr>
      <vt:lpstr>Тема Office</vt:lpstr>
      <vt:lpstr>«Кодирование информации»</vt:lpstr>
      <vt:lpstr>Презентация PowerPoint</vt:lpstr>
      <vt:lpstr>Презентация PowerPoint</vt:lpstr>
      <vt:lpstr>Ответим на вопросы:</vt:lpstr>
      <vt:lpstr>КОДИРОВАНИЕ ЗВУКА. ЗВУКОВОСПРОИЗВОДЯЩИЕ СИСТЕМЫ</vt:lpstr>
      <vt:lpstr>1. КОДИРОВАНИЕ ЗВУКА </vt:lpstr>
      <vt:lpstr>Презентация PowerPoint</vt:lpstr>
      <vt:lpstr>Решим задачи:</vt:lpstr>
      <vt:lpstr>2. ЗВУКОВОСПРОИЗВОДЯЩИЕ СИСТЕМЫ </vt:lpstr>
      <vt:lpstr>Презентация PowerPoint</vt:lpstr>
      <vt:lpstr>Презентация PowerPoint</vt:lpstr>
      <vt:lpstr>Ответим на вопросы: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«Кодирование информации»</dc:title>
  <dc:creator>Надежда А. Ефимова</dc:creator>
  <cp:lastModifiedBy>Надежда А. Ефимова</cp:lastModifiedBy>
  <cp:revision>16</cp:revision>
  <dcterms:created xsi:type="dcterms:W3CDTF">2023-10-04T12:38:20Z</dcterms:created>
  <dcterms:modified xsi:type="dcterms:W3CDTF">2023-10-18T19:50:52Z</dcterms:modified>
</cp:coreProperties>
</file>