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  <p:sldId id="266" r:id="rId9"/>
    <p:sldId id="263" r:id="rId10"/>
    <p:sldId id="265" r:id="rId11"/>
    <p:sldId id="264" r:id="rId12"/>
    <p:sldId id="270" r:id="rId13"/>
    <p:sldId id="267" r:id="rId14"/>
    <p:sldId id="268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57" d="100"/>
          <a:sy n="57" d="100"/>
        </p:scale>
        <p:origin x="90" y="7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EE1431-7265-4A97-B531-56FFD00E79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BD466E7-C82D-426C-8DFA-D6E1FF112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6A3ACFC-0B70-457B-8CEC-6A9668581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FB0F5-303D-4024-A327-475E222BC6A6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DABAAC5-F0E9-4E84-8CCA-AB72D4EBC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AA3CB9B-4C6C-4288-B561-2442DD7D9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638D-7406-4144-BEDD-B4FC62D706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258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EC2290-C762-468B-A870-78A5C1D73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4375878-1D30-4338-BA23-C0FEA23EC6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2C4620E-9D1A-4392-9716-76F1A542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FB0F5-303D-4024-A327-475E222BC6A6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BFCFC9B-4DA1-4611-81A6-DF0E11443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B11DCC1-F029-4A3F-A454-D4099F430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638D-7406-4144-BEDD-B4FC62D706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821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B8462F0-1A34-4FA3-9C41-3150B69B23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8D2FFB6-887B-4B15-811E-9ACA54C313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9A719F-6E89-41EC-8C8C-44A240E07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FB0F5-303D-4024-A327-475E222BC6A6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26517D2-81C4-4E4C-B218-C88734A6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822D697-F740-4FBE-8C93-2B6811F70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638D-7406-4144-BEDD-B4FC62D706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809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040745-DAB7-4AC8-9A37-F97306E9F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EFF670-4913-4AF9-8124-591DB4997F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D8EAE59-EF65-47C3-B690-E98F3B1CDD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FB0F5-303D-4024-A327-475E222BC6A6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87094C5-1F73-4BC3-A5E3-67E7AF891F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1C3E098-EA31-4C2E-9C98-70822406E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638D-7406-4144-BEDD-B4FC62D706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751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6328BB-957F-4F70-A0D9-86DD86F59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36555B8-B7DA-43A2-ACB7-AD83B09DEC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76B90C7-1722-419E-8BEF-F9E28BAEF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FB0F5-303D-4024-A327-475E222BC6A6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6133925-4B04-4C68-8C22-A00EB3FD7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253FAB0-C40C-4116-96B1-D05EC4F1A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638D-7406-4144-BEDD-B4FC62D706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110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B45034-5BD0-4838-9E49-5B622F861C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D54A559-1728-4DA0-B96B-7FF76A22AB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7B785F3-E4EB-44AC-8FFF-8B87208EC2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27E855F-63EA-4B43-B87B-F4C5FB720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FB0F5-303D-4024-A327-475E222BC6A6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6796948-1DC4-4112-88DC-7F933DD8D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060F55F-DBB7-4F60-B617-2A12B4A36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638D-7406-4144-BEDD-B4FC62D706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035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4B6375-872C-41E6-A24D-D58F35BBE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B299F75-AD17-4DDD-B282-1887A47BE3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2E4AC20-3A24-4693-A0B2-08668C04CE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16C577D-B240-4B5A-93FC-A03EF59E99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6A9F1B0-E94E-471E-91AA-4C343FD5E4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A306100-018B-451D-B351-FA22793F0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FB0F5-303D-4024-A327-475E222BC6A6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2E44019-5026-45DF-A8E1-3B3FB405A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EDA2F6C-8CD0-4B90-81FB-2DF258363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638D-7406-4144-BEDD-B4FC62D706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278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C68CE0-2C0A-4FFE-8A13-E58142D99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9FC297B-68B5-4AEA-B073-71167CD29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FB0F5-303D-4024-A327-475E222BC6A6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7613AA5-CF8E-4C07-97F7-63343B220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B5B4F8F-4545-4AA1-BD0A-C0302BC22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638D-7406-4144-BEDD-B4FC62D706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316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437EE92-AD26-4F4D-A02F-1B07BC2C33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FB0F5-303D-4024-A327-475E222BC6A6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F7A433C-C0F6-4421-8D95-FBB11B649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37D7191-FE37-4041-8944-11E178B14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638D-7406-4144-BEDD-B4FC62D706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351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8AE4F0-054E-4CF4-909D-070E32085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FB6262-B6F8-4B94-A226-6DEB3871CF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58820B9-A3F9-4489-A6ED-29DC766084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32A33A2-6787-451F-ADE5-ADA2AD4F1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FB0F5-303D-4024-A327-475E222BC6A6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109E2B8-343B-454C-9D3B-00287EAF6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CDD87A7-9E22-4A8C-BBFE-502BE4469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638D-7406-4144-BEDD-B4FC62D706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29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7168F7-D2A6-45D6-A752-128183B2F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C42666F-1EFB-455A-9D0C-DC6296FBDC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3437BAB-F96F-4E14-B273-38F10FD420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1116BBE-4EE7-4E61-A3C9-E91C9F8E3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FB0F5-303D-4024-A327-475E222BC6A6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30D9C03-CF6F-48D1-8236-9E208B6E0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8FB38E1-02A8-46A9-BFE5-A1236172F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638D-7406-4144-BEDD-B4FC62D706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233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65B808-8047-41C7-96A2-9BDC7D412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DCA3568-A227-4277-A6FC-45E5ABAAD2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92AB792-49BC-48C8-8EF7-EB35FAF410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FB0F5-303D-4024-A327-475E222BC6A6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74D3B9-B543-4946-91CF-6CDFA44771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2C8CDB4-4C69-4DFE-9BB4-FE7741350F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E638D-7406-4144-BEDD-B4FC62D706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978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BE277B-3259-4495-88EA-D79226736B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41829"/>
            <a:ext cx="9637486" cy="2017485"/>
          </a:xfrm>
        </p:spPr>
        <p:txBody>
          <a:bodyPr>
            <a:normAutofit/>
          </a:bodyPr>
          <a:lstStyle/>
          <a:p>
            <a:r>
              <a:rPr lang="ru-RU" b="1" dirty="0"/>
              <a:t>Интегрированный урок</a:t>
            </a:r>
            <a:br>
              <a:rPr lang="ru-RU" b="1" dirty="0"/>
            </a:br>
            <a:r>
              <a:rPr lang="ru-RU" b="1" dirty="0"/>
              <a:t>Химия + Материаловедение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3C59793-0FCC-4491-89F5-80EB4C1458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143F7AF-4C02-4F48-A53E-7734AC83B5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314" y="3231047"/>
            <a:ext cx="11045371" cy="2945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9224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/>
              <a:t>Газообразные неметаллы, применяемые для ограничения доступа газов окружающего воздуха, в металл сварочной ванны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134" y="2352950"/>
            <a:ext cx="3694043" cy="3694043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85"/>
          <a:stretch/>
        </p:blipFill>
        <p:spPr>
          <a:xfrm>
            <a:off x="6726109" y="2352950"/>
            <a:ext cx="3786808" cy="3760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8082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253A35-CBE0-4C46-9F48-2926F3BCFF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/>
              <a:t>Влияние азота и водорода на качество металла сварного шва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27FA93-9CDD-4CB1-9481-85CF6668E0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6Fe + N</a:t>
            </a:r>
            <a:r>
              <a:rPr lang="en-US" sz="54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en-US" sz="5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2Fe</a:t>
            </a:r>
            <a:r>
              <a:rPr lang="en-US" sz="54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3</a:t>
            </a:r>
            <a:r>
              <a:rPr lang="en-US" sz="5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</a:t>
            </a:r>
            <a:r>
              <a:rPr lang="en-US" sz="54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5400" baseline="-250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ctr">
              <a:buNone/>
            </a:pPr>
            <a:endParaRPr lang="ru-RU" sz="5400" baseline="-250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en-US" sz="5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endParaRPr lang="ru-RU" sz="5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ctr">
              <a:buNone/>
            </a:pPr>
            <a:endParaRPr lang="ru-RU" sz="5400" dirty="0">
              <a:latin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5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3336586-13D2-4974-B55A-8410239248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3844" y="3327399"/>
            <a:ext cx="5382591" cy="2478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156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1411A7-0DF4-4151-9E9F-5605E6CCE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Влияние серы и фосфора на качество сварного шва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3AEB6C3-5ADE-424F-A784-99B77B83A7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59429"/>
            <a:ext cx="10515600" cy="4217534"/>
          </a:xfrm>
        </p:spPr>
        <p:txBody>
          <a:bodyPr>
            <a:normAutofit/>
          </a:bodyPr>
          <a:lstStyle/>
          <a:p>
            <a:r>
              <a:rPr lang="en-US" sz="4400" dirty="0" err="1"/>
              <a:t>FeS</a:t>
            </a:r>
            <a:r>
              <a:rPr lang="en-US" sz="4400" dirty="0"/>
              <a:t>, t = 940 C</a:t>
            </a:r>
          </a:p>
          <a:p>
            <a:r>
              <a:rPr lang="en-US" sz="4400" dirty="0" err="1"/>
              <a:t>MnS</a:t>
            </a:r>
            <a:r>
              <a:rPr lang="en-US" sz="4400" dirty="0"/>
              <a:t>, t = 1883 C</a:t>
            </a:r>
          </a:p>
          <a:p>
            <a:r>
              <a:rPr lang="en-US" sz="4400" dirty="0" err="1"/>
              <a:t>CaS</a:t>
            </a:r>
            <a:r>
              <a:rPr lang="en-US" sz="4400" dirty="0"/>
              <a:t>, t = 2273 C</a:t>
            </a:r>
            <a:endParaRPr lang="ru-RU" sz="4400" dirty="0"/>
          </a:p>
          <a:p>
            <a:pPr marL="0" indent="0">
              <a:buNone/>
            </a:pPr>
            <a:endParaRPr lang="ru-RU" sz="4400" dirty="0"/>
          </a:p>
          <a:p>
            <a:pPr marL="0" indent="0">
              <a:buNone/>
            </a:pPr>
            <a:r>
              <a:rPr lang="en-US" sz="4400" dirty="0"/>
              <a:t>Fe3P, Fe2P, </a:t>
            </a:r>
            <a:r>
              <a:rPr lang="en-US" sz="4400" dirty="0" err="1"/>
              <a:t>FeP</a:t>
            </a:r>
            <a:r>
              <a:rPr lang="ru-RU" sz="4400" dirty="0"/>
              <a:t>, </a:t>
            </a:r>
            <a:r>
              <a:rPr lang="en-US" sz="4400" dirty="0"/>
              <a:t>FeP2</a:t>
            </a:r>
            <a:endParaRPr lang="ru-RU" sz="4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0785C35-F6CA-46CE-B235-AB77BE4FAF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4139" y="2732088"/>
            <a:ext cx="5726177" cy="2672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56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Ответы к тесту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/>
              <a:t>Верно: 2, 3, 5, 7, 8, 9, 11, 13</a:t>
            </a:r>
          </a:p>
          <a:p>
            <a:r>
              <a:rPr lang="ru-RU" sz="4000" dirty="0"/>
              <a:t>Неверно: 1, 4, 6, 10, 12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0 ошибок – «отлично»</a:t>
            </a:r>
          </a:p>
          <a:p>
            <a:r>
              <a:rPr lang="ru-RU" dirty="0"/>
              <a:t>1-2 ошибки – «хорошо»</a:t>
            </a:r>
          </a:p>
          <a:p>
            <a:r>
              <a:rPr lang="ru-RU" dirty="0"/>
              <a:t>3-4 ошибки – «удовлетворительно»</a:t>
            </a:r>
          </a:p>
          <a:p>
            <a:r>
              <a:rPr lang="ru-RU" dirty="0"/>
              <a:t>5 и более ошибок – повтори тему снова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2779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Домашнее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Учебник: параграф 21, записи в тетради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Рассмотреть реакции как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окислительно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-восстановительные, составить электронный баланс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</a:t>
            </a:r>
            <a:r>
              <a:rPr lang="ru-RU" baseline="-25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+ 4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CS</a:t>
            </a:r>
            <a:r>
              <a:rPr lang="ru-RU" baseline="-25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+ 2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ru-RU" baseline="-25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 2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HNO</a:t>
            </a:r>
            <a:r>
              <a:rPr lang="ru-RU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3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+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=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H</a:t>
            </a:r>
            <a:r>
              <a:rPr lang="ru-RU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SO</a:t>
            </a:r>
            <a:r>
              <a:rPr lang="ru-RU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4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+ 2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NO</a:t>
            </a:r>
            <a:endParaRPr lang="ru-RU"/>
          </a:p>
          <a:p>
            <a:pPr marL="0" indent="0">
              <a:buNone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900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9CBA2D-D9FE-4D19-B1A6-41640BB90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C4A088C-4286-40EE-8F39-444304AEC8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042" y="264773"/>
            <a:ext cx="8851083" cy="6487844"/>
          </a:xfrm>
        </p:spPr>
      </p:pic>
    </p:spTree>
    <p:extLst>
      <p:ext uri="{BB962C8B-B14F-4D97-AF65-F5344CB8AC3E}">
        <p14:creationId xmlns:p14="http://schemas.microsoft.com/office/powerpoint/2010/main" val="1619835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C0D90F-FBFB-4D0E-8E8D-F67BA1B90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FBC0047-50E8-44F3-A8E5-DEC58DE996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01469" y="354842"/>
            <a:ext cx="4945543" cy="370915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A50007B-F9E1-4D63-9D65-FF2B01E724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126" y="354843"/>
            <a:ext cx="4876244" cy="267169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B0E3FBC-AB18-4B2B-A986-FE4DE8819C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6306" y="3210886"/>
            <a:ext cx="4389694" cy="3292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586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7FB490-5F1F-469E-8642-19DE0FA2E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0DFD9E2-4238-4851-A5DC-7B0A79AD8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6D0012C-45DF-4279-8FEB-A755F4F38F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845" y="365125"/>
            <a:ext cx="9118309" cy="595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273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CFF604-0751-47DC-B086-6088C94D8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98567"/>
          </a:xfrm>
        </p:spPr>
        <p:txBody>
          <a:bodyPr/>
          <a:lstStyle/>
          <a:p>
            <a:pPr algn="ctr"/>
            <a:r>
              <a:rPr lang="ru-RU" b="1" dirty="0"/>
              <a:t>Общая характеристика неметаллов и их влияние на качество металла сварного шва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5EBF39-F4E8-475D-AA32-FDF2732A03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32138"/>
            <a:ext cx="10515600" cy="3844825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/>
              <a:t>План характеристики неметаллов</a:t>
            </a:r>
          </a:p>
          <a:p>
            <a:r>
              <a:rPr lang="ru-RU" sz="3200" dirty="0"/>
              <a:t>Положение в Периодической системе химических элементов Д.И. Менделеева</a:t>
            </a:r>
          </a:p>
          <a:p>
            <a:r>
              <a:rPr lang="ru-RU" sz="3200" dirty="0"/>
              <a:t>Особенности строения атомов неметаллов</a:t>
            </a:r>
          </a:p>
          <a:p>
            <a:r>
              <a:rPr lang="ru-RU" sz="3200" dirty="0"/>
              <a:t>Физические свойства неметаллов</a:t>
            </a:r>
          </a:p>
          <a:p>
            <a:r>
              <a:rPr lang="ru-RU" sz="3200" dirty="0"/>
              <a:t>Химические свойства неметаллов</a:t>
            </a:r>
          </a:p>
        </p:txBody>
      </p:sp>
    </p:spTree>
    <p:extLst>
      <p:ext uri="{BB962C8B-B14F-4D97-AF65-F5344CB8AC3E}">
        <p14:creationId xmlns:p14="http://schemas.microsoft.com/office/powerpoint/2010/main" val="229383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A3BD29-01FA-4436-8B53-A765C2FC7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972" y="378691"/>
            <a:ext cx="7912428" cy="6063000"/>
          </a:xfrm>
        </p:spPr>
      </p:pic>
    </p:spTree>
    <p:extLst>
      <p:ext uri="{BB962C8B-B14F-4D97-AF65-F5344CB8AC3E}">
        <p14:creationId xmlns:p14="http://schemas.microsoft.com/office/powerpoint/2010/main" val="28944634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E5AAA1-E1AC-4CE3-8FEC-9B59CC2E3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D2CD696-439F-48A9-8FE5-E93E7094A1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84238" y="2933023"/>
            <a:ext cx="5869562" cy="355985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285DE40-B073-4C5B-BB3E-FF1A22B2AD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65125"/>
            <a:ext cx="5454636" cy="363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657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Химические реакции железа с кислородом в сварочной ванне и возможные дефекты шва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9322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Железо с кислородом образует три оксида</a:t>
            </a:r>
          </a:p>
          <a:p>
            <a:pPr marL="0" indent="0">
              <a:buNone/>
            </a:pPr>
            <a:r>
              <a:rPr lang="ru-RU" dirty="0"/>
              <a:t>2Fe + O</a:t>
            </a:r>
            <a:r>
              <a:rPr lang="ru-RU" baseline="-25000" dirty="0"/>
              <a:t>2</a:t>
            </a:r>
            <a:r>
              <a:rPr lang="ru-RU" dirty="0"/>
              <a:t> ↔ 2FeO (закись, содержащую 22,7 % О</a:t>
            </a:r>
            <a:r>
              <a:rPr lang="ru-RU" baseline="-25000" dirty="0"/>
              <a:t>2</a:t>
            </a:r>
            <a:r>
              <a:rPr lang="ru-RU" dirty="0"/>
              <a:t>);</a:t>
            </a:r>
          </a:p>
          <a:p>
            <a:pPr marL="0" indent="0">
              <a:buNone/>
            </a:pPr>
            <a:r>
              <a:rPr lang="ru-RU" dirty="0"/>
              <a:t>6FeO + O</a:t>
            </a:r>
            <a:r>
              <a:rPr lang="ru-RU" baseline="-25000" dirty="0"/>
              <a:t>2</a:t>
            </a:r>
            <a:r>
              <a:rPr lang="ru-RU" dirty="0"/>
              <a:t> ↔ 2Fe</a:t>
            </a:r>
            <a:r>
              <a:rPr lang="ru-RU" baseline="-25000" dirty="0"/>
              <a:t>3</a:t>
            </a:r>
            <a:r>
              <a:rPr lang="ru-RU" dirty="0"/>
              <a:t>O</a:t>
            </a:r>
            <a:r>
              <a:rPr lang="ru-RU" baseline="-25000" dirty="0"/>
              <a:t>4</a:t>
            </a:r>
            <a:r>
              <a:rPr lang="ru-RU" dirty="0"/>
              <a:t> (закись-окись, содержащую 27,64 % О</a:t>
            </a:r>
            <a:r>
              <a:rPr lang="ru-RU" baseline="-25000" dirty="0"/>
              <a:t>2</a:t>
            </a:r>
            <a:r>
              <a:rPr lang="ru-RU" dirty="0"/>
              <a:t>);</a:t>
            </a:r>
          </a:p>
          <a:p>
            <a:pPr marL="0" indent="0">
              <a:buNone/>
            </a:pPr>
            <a:r>
              <a:rPr lang="ru-RU" dirty="0"/>
              <a:t>4Fe</a:t>
            </a:r>
            <a:r>
              <a:rPr lang="ru-RU" baseline="-25000" dirty="0"/>
              <a:t>3</a:t>
            </a:r>
            <a:r>
              <a:rPr lang="ru-RU" dirty="0"/>
              <a:t>O</a:t>
            </a:r>
            <a:r>
              <a:rPr lang="ru-RU" baseline="-25000" dirty="0"/>
              <a:t>4</a:t>
            </a:r>
            <a:r>
              <a:rPr lang="ru-RU" dirty="0"/>
              <a:t> + O</a:t>
            </a:r>
            <a:r>
              <a:rPr lang="ru-RU" baseline="-25000" dirty="0"/>
              <a:t>2</a:t>
            </a:r>
            <a:r>
              <a:rPr lang="ru-RU" dirty="0"/>
              <a:t> ↔ 6Fe</a:t>
            </a:r>
            <a:r>
              <a:rPr lang="ru-RU" baseline="-25000" dirty="0"/>
              <a:t>2</a:t>
            </a:r>
            <a:r>
              <a:rPr lang="ru-RU" dirty="0"/>
              <a:t>O</a:t>
            </a:r>
            <a:r>
              <a:rPr lang="ru-RU" baseline="-25000" dirty="0"/>
              <a:t>3</a:t>
            </a:r>
            <a:r>
              <a:rPr lang="ru-RU" dirty="0"/>
              <a:t> (окись, содержащую 30,06 % О</a:t>
            </a:r>
            <a:r>
              <a:rPr lang="ru-RU" baseline="-25000" dirty="0"/>
              <a:t>2</a:t>
            </a:r>
            <a:r>
              <a:rPr lang="ru-RU" dirty="0"/>
              <a:t>).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 algn="ctr">
              <a:buNone/>
            </a:pPr>
            <a:r>
              <a:rPr lang="ru-RU" dirty="0"/>
              <a:t>Оксидные включения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7" t="58406" r="26348" b="6333"/>
          <a:stretch/>
        </p:blipFill>
        <p:spPr>
          <a:xfrm>
            <a:off x="3591339" y="4001294"/>
            <a:ext cx="4757532" cy="2015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571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8351DE-4368-4ACA-B534-0C9010BF00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/>
              <a:t>5 механических свойств металла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80FC9B-E47D-4839-AF84-C61371B48F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/>
              <a:t>Прочность</a:t>
            </a:r>
          </a:p>
          <a:p>
            <a:r>
              <a:rPr lang="ru-RU" sz="4800" dirty="0"/>
              <a:t>Пластичность </a:t>
            </a:r>
          </a:p>
          <a:p>
            <a:r>
              <a:rPr lang="ru-RU" sz="4800" dirty="0"/>
              <a:t>Твердость</a:t>
            </a:r>
          </a:p>
          <a:p>
            <a:r>
              <a:rPr lang="ru-RU" sz="4800" dirty="0"/>
              <a:t>Упругость</a:t>
            </a:r>
          </a:p>
          <a:p>
            <a:r>
              <a:rPr lang="ru-RU" sz="4800" dirty="0"/>
              <a:t>Ударная вязкость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8051859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276</Words>
  <Application>Microsoft Office PowerPoint</Application>
  <PresentationFormat>Широкоэкранный</PresentationFormat>
  <Paragraphs>48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Интегрированный урок Химия + Материаловедение</vt:lpstr>
      <vt:lpstr>Презентация PowerPoint</vt:lpstr>
      <vt:lpstr>Презентация PowerPoint</vt:lpstr>
      <vt:lpstr>Презентация PowerPoint</vt:lpstr>
      <vt:lpstr>Общая характеристика неметаллов и их влияние на качество металла сварного шва</vt:lpstr>
      <vt:lpstr>Презентация PowerPoint</vt:lpstr>
      <vt:lpstr>Презентация PowerPoint</vt:lpstr>
      <vt:lpstr>Химические реакции железа с кислородом в сварочной ванне и возможные дефекты шва</vt:lpstr>
      <vt:lpstr>5 механических свойств металла</vt:lpstr>
      <vt:lpstr>Газообразные неметаллы, применяемые для ограничения доступа газов окружающего воздуха, в металл сварочной ванны</vt:lpstr>
      <vt:lpstr>Влияние азота и водорода на качество металла сварного шва</vt:lpstr>
      <vt:lpstr>Влияние серы и фосфора на качество сварного шва</vt:lpstr>
      <vt:lpstr>Ответы к тесту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</cp:revision>
  <dcterms:created xsi:type="dcterms:W3CDTF">2023-10-20T12:33:04Z</dcterms:created>
  <dcterms:modified xsi:type="dcterms:W3CDTF">2023-10-24T17:08:41Z</dcterms:modified>
</cp:coreProperties>
</file>