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9" r:id="rId2"/>
    <p:sldId id="380" r:id="rId3"/>
    <p:sldId id="283" r:id="rId4"/>
    <p:sldId id="343" r:id="rId5"/>
    <p:sldId id="368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67" r:id="rId14"/>
    <p:sldId id="381" r:id="rId15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CC33"/>
    <a:srgbClr val="FFFFCC"/>
    <a:srgbClr val="FFCCFF"/>
    <a:srgbClr val="F9FFF7"/>
    <a:srgbClr val="FAFCFA"/>
    <a:srgbClr val="CC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5"/>
    <p:restoredTop sz="94727"/>
  </p:normalViewPr>
  <p:slideViewPr>
    <p:cSldViewPr showGuides="1">
      <p:cViewPr>
        <p:scale>
          <a:sx n="48" d="100"/>
          <a:sy n="48" d="100"/>
        </p:scale>
        <p:origin x="-1469" y="-1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ru-RU" strike="noStrike" noProof="1" smtClean="0"/>
              <a:t>Образец подзаголовка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lang="ru-RU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ru-RU" strike="noStrike" noProof="1" smtClean="0"/>
              <a:t>Образец текста</a:t>
            </a:r>
          </a:p>
          <a:p>
            <a:pPr lvl="1" fontAlgn="base"/>
            <a:r>
              <a:rPr lang="ru-RU" strike="noStrike" noProof="1" smtClean="0"/>
              <a:t>Второй уровень</a:t>
            </a:r>
          </a:p>
          <a:p>
            <a:pPr lvl="2" fontAlgn="base"/>
            <a:r>
              <a:rPr lang="ru-RU" strike="noStrike" noProof="1" smtClean="0"/>
              <a:t>Третий уровень</a:t>
            </a:r>
          </a:p>
          <a:p>
            <a:pPr lvl="3" fontAlgn="base"/>
            <a:r>
              <a:rPr lang="ru-RU" strike="noStrike" noProof="1" smtClean="0"/>
              <a:t>Четвертый уровень</a:t>
            </a:r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lang="ru-RU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ru-RU" strike="noStrike" noProof="1" smtClean="0"/>
              <a:t>Образец текста</a:t>
            </a:r>
          </a:p>
          <a:p>
            <a:pPr lvl="1" fontAlgn="base"/>
            <a:r>
              <a:rPr lang="ru-RU" strike="noStrike" noProof="1" smtClean="0"/>
              <a:t>Второй уровень</a:t>
            </a:r>
          </a:p>
          <a:p>
            <a:pPr lvl="2" fontAlgn="base"/>
            <a:r>
              <a:rPr lang="ru-RU" strike="noStrike" noProof="1" smtClean="0"/>
              <a:t>Третий уровень</a:t>
            </a:r>
          </a:p>
          <a:p>
            <a:pPr lvl="3" fontAlgn="base"/>
            <a:r>
              <a:rPr lang="ru-RU" strike="noStrike" noProof="1" smtClean="0"/>
              <a:t>Четвертый уровень</a:t>
            </a:r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lang="ru-RU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strike="noStrike" noProof="1" smtClean="0"/>
              <a:t>Образец текста</a:t>
            </a:r>
          </a:p>
          <a:p>
            <a:pPr lvl="1" fontAlgn="base"/>
            <a:r>
              <a:rPr lang="ru-RU" strike="noStrike" noProof="1" smtClean="0"/>
              <a:t>Второй уровень</a:t>
            </a:r>
          </a:p>
          <a:p>
            <a:pPr lvl="2" fontAlgn="base"/>
            <a:r>
              <a:rPr lang="ru-RU" strike="noStrike" noProof="1" smtClean="0"/>
              <a:t>Третий уровень</a:t>
            </a:r>
          </a:p>
          <a:p>
            <a:pPr lvl="3" fontAlgn="base"/>
            <a:r>
              <a:rPr lang="ru-RU" strike="noStrike" noProof="1" smtClean="0"/>
              <a:t>Четвертый уровень</a:t>
            </a:r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lang="ru-RU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lang="ru-RU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</a:p>
          <a:p>
            <a:pPr lvl="1" fontAlgn="base"/>
            <a:r>
              <a:rPr lang="ru-RU" strike="noStrike" noProof="1" smtClean="0"/>
              <a:t>Второй уровень</a:t>
            </a:r>
          </a:p>
          <a:p>
            <a:pPr lvl="2" fontAlgn="base"/>
            <a:r>
              <a:rPr lang="ru-RU" strike="noStrike" noProof="1" smtClean="0"/>
              <a:t>Третий уровень</a:t>
            </a:r>
          </a:p>
          <a:p>
            <a:pPr lvl="3" fontAlgn="base"/>
            <a:r>
              <a:rPr lang="ru-RU" strike="noStrike" noProof="1" smtClean="0"/>
              <a:t>Четвертый уровень</a:t>
            </a:r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</a:p>
          <a:p>
            <a:pPr lvl="1" fontAlgn="base"/>
            <a:r>
              <a:rPr lang="ru-RU" strike="noStrike" noProof="1" smtClean="0"/>
              <a:t>Второй уровень</a:t>
            </a:r>
          </a:p>
          <a:p>
            <a:pPr lvl="2" fontAlgn="base"/>
            <a:r>
              <a:rPr lang="ru-RU" strike="noStrike" noProof="1" smtClean="0"/>
              <a:t>Третий уровень</a:t>
            </a:r>
          </a:p>
          <a:p>
            <a:pPr lvl="3" fontAlgn="base"/>
            <a:r>
              <a:rPr lang="ru-RU" strike="noStrike" noProof="1" smtClean="0"/>
              <a:t>Четвертый уровень</a:t>
            </a:r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lang="ru-RU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</a:p>
          <a:p>
            <a:pPr lvl="1" fontAlgn="base"/>
            <a:r>
              <a:rPr lang="ru-RU" strike="noStrike" noProof="1" smtClean="0"/>
              <a:t>Второй уровень</a:t>
            </a:r>
          </a:p>
          <a:p>
            <a:pPr lvl="2" fontAlgn="base"/>
            <a:r>
              <a:rPr lang="ru-RU" strike="noStrike" noProof="1" smtClean="0"/>
              <a:t>Третий уровень</a:t>
            </a:r>
          </a:p>
          <a:p>
            <a:pPr lvl="3" fontAlgn="base"/>
            <a:r>
              <a:rPr lang="ru-RU" strike="noStrike" noProof="1" smtClean="0"/>
              <a:t>Четвертый уровень</a:t>
            </a:r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</a:p>
          <a:p>
            <a:pPr lvl="1" fontAlgn="base"/>
            <a:r>
              <a:rPr lang="ru-RU" strike="noStrike" noProof="1" smtClean="0"/>
              <a:t>Второй уровень</a:t>
            </a:r>
          </a:p>
          <a:p>
            <a:pPr lvl="2" fontAlgn="base"/>
            <a:r>
              <a:rPr lang="ru-RU" strike="noStrike" noProof="1" smtClean="0"/>
              <a:t>Третий уровень</a:t>
            </a:r>
          </a:p>
          <a:p>
            <a:pPr lvl="3" fontAlgn="base"/>
            <a:r>
              <a:rPr lang="ru-RU" strike="noStrike" noProof="1" smtClean="0"/>
              <a:t>Четвертый уровень</a:t>
            </a:r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lang="ru-RU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lang="ru-RU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lang="ru-RU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</a:p>
          <a:p>
            <a:pPr lvl="1" fontAlgn="base"/>
            <a:r>
              <a:rPr lang="ru-RU" strike="noStrike" noProof="1" smtClean="0"/>
              <a:t>Второй уровень</a:t>
            </a:r>
          </a:p>
          <a:p>
            <a:pPr lvl="2" fontAlgn="base"/>
            <a:r>
              <a:rPr lang="ru-RU" strike="noStrike" noProof="1" smtClean="0"/>
              <a:t>Третий уровень</a:t>
            </a:r>
          </a:p>
          <a:p>
            <a:pPr lvl="3" fontAlgn="base"/>
            <a:r>
              <a:rPr lang="ru-RU" strike="noStrike" noProof="1" smtClean="0"/>
              <a:t>Четвертый уровень</a:t>
            </a:r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lang="ru-RU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lang="ru-RU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ru-RU" altLang="zh-CN" dirty="0"/>
              <a:t>Образец заголовка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ru-RU" altLang="zh-CN" dirty="0"/>
              <a:t>Образец текста</a:t>
            </a:r>
          </a:p>
          <a:p>
            <a:pPr lvl="1"/>
            <a:r>
              <a:rPr lang="ru-RU" altLang="zh-CN" dirty="0"/>
              <a:t>Второй уровень</a:t>
            </a:r>
          </a:p>
          <a:p>
            <a:pPr lvl="2"/>
            <a:r>
              <a:rPr lang="ru-RU" altLang="zh-CN" dirty="0"/>
              <a:t>Третий уровень</a:t>
            </a:r>
          </a:p>
          <a:p>
            <a:pPr lvl="3"/>
            <a:r>
              <a:rPr lang="ru-RU" altLang="zh-CN" dirty="0"/>
              <a:t>Четвертый уровень</a:t>
            </a:r>
          </a:p>
          <a:p>
            <a:pPr lvl="4"/>
            <a:r>
              <a:rPr lang="ru-RU" altLang="zh-CN" dirty="0"/>
              <a:t>Пятый уровень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lang="ru-RU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Заголовок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 anchorCtr="0"/>
          <a:lstStyle/>
          <a:p>
            <a:r>
              <a:rPr lang="ru-RU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Тема: Общение в сестринском деле</a:t>
            </a:r>
            <a:br>
              <a:rPr lang="ru-RU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en-US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Communication in Nursing</a:t>
            </a:r>
            <a:endParaRPr lang="ru-RU" altLang="en-US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4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199" y="1361440"/>
            <a:ext cx="8245475" cy="5422265"/>
          </a:xfrm>
          <a:ln/>
        </p:spPr>
        <p:txBody>
          <a:bodyPr anchor="t" anchorCtr="0"/>
          <a:lstStyle/>
          <a:p>
            <a:pPr marL="0" indent="0" algn="ctr">
              <a:buClrTx/>
              <a:buSzTx/>
              <a:buFontTx/>
              <a:buNone/>
            </a:pPr>
            <a:r>
              <a:rPr lang="ru-RU" altLang="en-US" sz="1800" b="1" dirty="0">
                <a:solidFill>
                  <a:srgbClr val="000099"/>
                </a:solidFill>
                <a:latin typeface="Times New Roman" panose="02020603050405020304" pitchFamily="18" charset="0"/>
                <a:ea typeface="+mn-ea"/>
                <a:cs typeface="+mn-cs"/>
              </a:rPr>
              <a:t>ОД. 06 Иностранный </a:t>
            </a:r>
            <a:r>
              <a:rPr lang="ru-RU" altLang="en-US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+mn-ea"/>
                <a:cs typeface="+mn-cs"/>
              </a:rPr>
              <a:t>язык</a:t>
            </a:r>
            <a:endParaRPr lang="ru-RU" altLang="en-US" sz="1800" b="1" dirty="0">
              <a:solidFill>
                <a:srgbClr val="000099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indent="0" algn="ctr">
              <a:buClrTx/>
              <a:buSzTx/>
              <a:buFontTx/>
              <a:buNone/>
            </a:pPr>
            <a:r>
              <a:rPr lang="ru-RU" altLang="en-US" sz="1800" b="1" dirty="0">
                <a:solidFill>
                  <a:srgbClr val="000099"/>
                </a:solidFill>
                <a:latin typeface="Times New Roman" panose="02020603050405020304" pitchFamily="18" charset="0"/>
                <a:ea typeface="+mn-ea"/>
                <a:cs typeface="+mn-cs"/>
              </a:rPr>
              <a:t>ПМ.03 Оказание медицинской помощи, осуществление сестринского ухода при заболеваниях и состояниях, ведение медицинской документации, организация деятельности находящегося в распоряжении медицинского </a:t>
            </a:r>
            <a:r>
              <a:rPr lang="ru-RU" altLang="en-US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+mn-ea"/>
                <a:cs typeface="+mn-cs"/>
              </a:rPr>
              <a:t>персонала</a:t>
            </a:r>
            <a:endParaRPr lang="ru-RU" altLang="en-US" sz="1800" b="1" dirty="0">
              <a:solidFill>
                <a:srgbClr val="000099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indent="0" algn="ctr">
              <a:buClrTx/>
              <a:buSzTx/>
              <a:buFontTx/>
              <a:buNone/>
            </a:pPr>
            <a:r>
              <a:rPr lang="ru-RU" altLang="en-US" sz="1800" b="1" dirty="0">
                <a:solidFill>
                  <a:srgbClr val="000099"/>
                </a:solidFill>
                <a:latin typeface="Times New Roman" panose="02020603050405020304" pitchFamily="18" charset="0"/>
                <a:ea typeface="+mn-ea"/>
                <a:cs typeface="+mn-cs"/>
              </a:rPr>
              <a:t>МДК. 03.01 Осуществление сестринского ухода с основами сестринского </a:t>
            </a:r>
            <a:r>
              <a:rPr lang="ru-RU" altLang="en-US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+mn-ea"/>
                <a:cs typeface="+mn-cs"/>
              </a:rPr>
              <a:t>дела</a:t>
            </a:r>
            <a:endParaRPr lang="ru-RU" altLang="en-US" sz="1800" b="1" dirty="0">
              <a:solidFill>
                <a:srgbClr val="000099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indent="0" algn="ctr">
              <a:buClrTx/>
              <a:buSzTx/>
              <a:buFontTx/>
              <a:buNone/>
            </a:pPr>
            <a:r>
              <a:rPr lang="ru-RU" altLang="en-US" sz="1800" b="1" dirty="0">
                <a:solidFill>
                  <a:srgbClr val="000099"/>
                </a:solidFill>
                <a:latin typeface="Times New Roman" panose="02020603050405020304" pitchFamily="18" charset="0"/>
                <a:ea typeface="+mn-ea"/>
                <a:cs typeface="+mn-cs"/>
              </a:rPr>
              <a:t>Специальность: 34.02.01 Сестринское дело</a:t>
            </a:r>
          </a:p>
          <a:p>
            <a:pPr marL="0" indent="0">
              <a:buClrTx/>
              <a:buSzTx/>
              <a:buFontTx/>
              <a:buNone/>
            </a:pPr>
            <a:endParaRPr lang="ru-RU" altLang="en-US" sz="1600" b="1" dirty="0" smtClean="0">
              <a:solidFill>
                <a:srgbClr val="000099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indent="0">
              <a:buClrTx/>
              <a:buSzTx/>
              <a:buFontTx/>
              <a:buNone/>
            </a:pPr>
            <a:endParaRPr lang="ru-RU" altLang="en-US" sz="1600" b="1" dirty="0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 marL="0" indent="0">
              <a:buClrTx/>
              <a:buSzTx/>
              <a:buFontTx/>
              <a:buNone/>
            </a:pPr>
            <a:endParaRPr lang="ru-RU" altLang="en-US" sz="1600" b="1" dirty="0" smtClean="0">
              <a:solidFill>
                <a:srgbClr val="000099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indent="0">
              <a:buClrTx/>
              <a:buSzTx/>
              <a:buFontTx/>
              <a:buNone/>
            </a:pPr>
            <a:endParaRPr lang="ru-RU" altLang="en-US" sz="1600" b="1" dirty="0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 marL="0" indent="0">
              <a:buClrTx/>
              <a:buSzTx/>
              <a:buFontTx/>
              <a:buNone/>
            </a:pPr>
            <a:endParaRPr lang="ru-RU" altLang="en-US" sz="1600" b="1" dirty="0" smtClean="0">
              <a:solidFill>
                <a:srgbClr val="000099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indent="0">
              <a:buClrTx/>
              <a:buSzTx/>
              <a:buFontTx/>
              <a:buNone/>
            </a:pPr>
            <a:endParaRPr lang="ru-RU" altLang="en-US" sz="1600" b="1" dirty="0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 marL="0" indent="0" algn="ctr">
              <a:buClrTx/>
              <a:buSzTx/>
              <a:buFontTx/>
              <a:buNone/>
            </a:pPr>
            <a:r>
              <a:rPr lang="ru-RU" alt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Комбинированный </a:t>
            </a:r>
            <a:r>
              <a:rPr lang="ru-RU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урок освоения новых знаний (с применением игрового метода, метода малых групп, диалогического метода, метода развивающего обучения и с использованием ТСО по классификации </a:t>
            </a:r>
          </a:p>
          <a:p>
            <a:pPr marL="0" indent="0" algn="ctr">
              <a:buClrTx/>
              <a:buSzTx/>
              <a:buFontTx/>
              <a:buNone/>
            </a:pPr>
            <a:r>
              <a:rPr lang="ru-RU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Г. К. </a:t>
            </a:r>
            <a:r>
              <a:rPr lang="ru-RU" altLang="en-US" sz="1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Селевко</a:t>
            </a:r>
            <a:r>
              <a:rPr lang="ru-RU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)</a:t>
            </a:r>
          </a:p>
          <a:p>
            <a:pPr marL="0" indent="0" algn="ctr">
              <a:buClrTx/>
              <a:buSzTx/>
              <a:buFontTx/>
              <a:buNone/>
            </a:pPr>
            <a:endParaRPr lang="ru-RU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075" name="Текстовое поле 4"/>
          <p:cNvSpPr txBox="1"/>
          <p:nvPr/>
        </p:nvSpPr>
        <p:spPr>
          <a:xfrm>
            <a:off x="8547100" y="906463"/>
            <a:ext cx="311150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endParaRPr lang="ru-RU" altLang="en-US">
              <a:latin typeface="Arial" panose="020B0604020202020204" pitchFamily="34" charset="0"/>
            </a:endParaRPr>
          </a:p>
          <a:p>
            <a:endParaRPr lang="ru-RU" altLang="en-US">
              <a:latin typeface="Arial" panose="020B0604020202020204" pitchFamily="34" charset="0"/>
            </a:endParaRPr>
          </a:p>
        </p:txBody>
      </p:sp>
      <p:pic>
        <p:nvPicPr>
          <p:cNvPr id="3076" name="Замещающее содержимое 9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203848" y="3573016"/>
            <a:ext cx="2952328" cy="1729848"/>
          </a:xfrm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8958"/>
          </a:xfrm>
          <a:ln/>
        </p:spPr>
        <p:txBody>
          <a:bodyPr anchor="ctr" anchorCtr="0"/>
          <a:lstStyle/>
          <a:p>
            <a:r>
              <a:rPr lang="en-US" alt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alt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ru-RU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situation</a:t>
            </a:r>
            <a:r>
              <a:rPr lang="ru-RU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hall</a:t>
            </a:r>
            <a:endParaRPr lang="ru-RU" altLang="en-US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4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  <a:ln/>
        </p:spPr>
        <p:txBody>
          <a:bodyPr anchor="t" anchorCtr="0"/>
          <a:lstStyle/>
          <a:p>
            <a:endParaRPr lang="ru-RU" alt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1.Медицинские 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сёстры правильно выбрали место для общения</a:t>
            </a:r>
            <a:r>
              <a:rPr lang="ru-RU" alt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2.Обсуждение личности пациента допустимо при общении с коллегами</a:t>
            </a:r>
            <a:r>
              <a:rPr lang="ru-RU" alt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alt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3.Другие 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</a:t>
            </a:r>
            <a:r>
              <a:rPr lang="ru-RU" alt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 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медсестры вместо неё</a:t>
            </a:r>
            <a:r>
              <a:rPr lang="ru-RU" alt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4.Общение медсестёр было профессиональным.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759" y="980728"/>
            <a:ext cx="3960439" cy="204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792087"/>
          </a:xfrm>
          <a:ln/>
        </p:spPr>
        <p:txBody>
          <a:bodyPr anchor="ctr" anchorCtr="0"/>
          <a:lstStyle/>
          <a:p>
            <a:r>
              <a:rPr lang="en-US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alt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ru-RU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situation</a:t>
            </a:r>
            <a:r>
              <a:rPr lang="ru-RU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reception</a:t>
            </a:r>
            <a:r>
              <a:rPr lang="ru-RU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ward</a:t>
            </a:r>
            <a:endParaRPr lang="ru-RU" alt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8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  <a:ln/>
        </p:spPr>
        <p:txBody>
          <a:bodyPr anchor="t" anchorCtr="0"/>
          <a:lstStyle/>
          <a:p>
            <a:pPr algn="just"/>
            <a:r>
              <a:rPr lang="ru-RU" alt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1.The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begins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conversation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doesn’t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ru-RU" alt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alt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2.Does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tell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mother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boy’s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</a:t>
            </a:r>
            <a:r>
              <a:rPr lang="ru-RU" alt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alt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3.Does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mother</a:t>
            </a:r>
            <a:r>
              <a:rPr lang="ru-RU" alt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alt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4.The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professional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93096"/>
            <a:ext cx="3840857" cy="2357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ln/>
        </p:spPr>
        <p:txBody>
          <a:bodyPr anchor="ctr" anchorCtr="0"/>
          <a:lstStyle/>
          <a:p>
            <a:r>
              <a:rPr lang="en-US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alt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omework</a:t>
            </a:r>
            <a:endParaRPr lang="ru-RU" alt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2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755576" y="1556792"/>
            <a:ext cx="7931224" cy="4569371"/>
          </a:xfrm>
          <a:ln/>
        </p:spPr>
        <p:txBody>
          <a:bodyPr anchor="t" anchorCtr="0"/>
          <a:lstStyle/>
          <a:p>
            <a:pPr marL="0" indent="0">
              <a:buNone/>
            </a:pPr>
            <a:r>
              <a:rPr lang="en-US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repare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ru-RU" alt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dialogue</a:t>
            </a:r>
            <a:r>
              <a:rPr lang="ru-RU" alt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choose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situation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n-US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colleague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buNone/>
            </a:pP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8-10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“5”. </a:t>
            </a:r>
          </a:p>
          <a:p>
            <a:pPr marL="0" indent="0">
              <a:buNone/>
            </a:pP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 </a:t>
            </a:r>
            <a:r>
              <a:rPr lang="ru-RU" alt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r>
              <a:rPr lang="ru-RU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“4”.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070308"/>
            <a:ext cx="2587959" cy="1798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Заголовок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 anchorCtr="0"/>
          <a:lstStyle/>
          <a:p>
            <a:r>
              <a:rPr lang="ru-RU" altLang="en-US"/>
              <a:t> </a:t>
            </a:r>
            <a:r>
              <a:rPr lang="ru-RU" altLang="en-US" sz="4000" b="1">
                <a:solidFill>
                  <a:srgbClr val="FF0000"/>
                </a:solidFill>
                <a:latin typeface="Times New Roman" panose="02020603050405020304" pitchFamily="18" charset="0"/>
              </a:rPr>
              <a:t>Рефлексия студентов</a:t>
            </a:r>
          </a:p>
        </p:txBody>
      </p:sp>
      <p:sp>
        <p:nvSpPr>
          <p:cNvPr id="7170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67544" y="1628800"/>
            <a:ext cx="4491037" cy="4525963"/>
          </a:xfrm>
          <a:ln/>
        </p:spPr>
        <p:txBody>
          <a:bodyPr anchor="t" anchorCtr="0"/>
          <a:lstStyle/>
          <a:p>
            <a:pPr>
              <a:buClrTx/>
              <a:buSzTx/>
              <a:buFontTx/>
            </a:pP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I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have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___</a:t>
            </a:r>
          </a:p>
          <a:p>
            <a:pPr>
              <a:buClrTx/>
              <a:buSzTx/>
              <a:buFontTx/>
            </a:pP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I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have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learnt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___</a:t>
            </a:r>
          </a:p>
          <a:p>
            <a:pPr>
              <a:buClrTx/>
              <a:buSzTx/>
              <a:buFontTx/>
            </a:pP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It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was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interesting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for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me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to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___</a:t>
            </a:r>
          </a:p>
          <a:p>
            <a:pPr>
              <a:buClrTx/>
              <a:buSzTx/>
              <a:buFontTx/>
            </a:pP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It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was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difficult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for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me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altLang="en-US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to</a:t>
            </a:r>
            <a:r>
              <a:rPr lang="ru-RU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____	</a:t>
            </a:r>
          </a:p>
          <a:p>
            <a:pPr>
              <a:buClrTx/>
              <a:buSzTx/>
              <a:buFontTx/>
            </a:pPr>
            <a:endParaRPr lang="ru-RU" altLang="en-US" sz="3600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7171" name="Замещающее содержимое 99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76056" y="1700808"/>
            <a:ext cx="3779912" cy="3941366"/>
          </a:xfrm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Заголовок 1"/>
          <p:cNvSpPr>
            <a:spLocks noGrp="1"/>
          </p:cNvSpPr>
          <p:nvPr>
            <p:ph type="title"/>
          </p:nvPr>
        </p:nvSpPr>
        <p:spPr>
          <a:xfrm>
            <a:off x="323528" y="2420888"/>
            <a:ext cx="8229600" cy="1143000"/>
          </a:xfrm>
          <a:ln/>
        </p:spPr>
        <p:txBody>
          <a:bodyPr anchor="ctr" anchorCtr="0"/>
          <a:lstStyle/>
          <a:p>
            <a:r>
              <a:rPr lang="ru-RU" altLang="en-US" dirty="0"/>
              <a:t> </a:t>
            </a:r>
            <a:r>
              <a:rPr lang="ru-RU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С</a:t>
            </a:r>
            <a:r>
              <a:rPr lang="ru-RU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пасибо за внимание.</a:t>
            </a:r>
            <a:endParaRPr lang="ru-RU" altLang="en-US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0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67545" y="3717032"/>
            <a:ext cx="2520280" cy="2437731"/>
          </a:xfrm>
          <a:ln/>
        </p:spPr>
        <p:txBody>
          <a:bodyPr anchor="t" anchorCtr="0"/>
          <a:lstStyle/>
          <a:p>
            <a:pPr>
              <a:buClrTx/>
              <a:buSzTx/>
              <a:buFontTx/>
            </a:pPr>
            <a:endParaRPr lang="ru-RU" altLang="en-US" sz="3600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382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  <a:ln/>
        </p:spPr>
        <p:txBody>
          <a:bodyPr anchor="ctr" anchorCtr="0"/>
          <a:lstStyle/>
          <a:p>
            <a:r>
              <a:rPr lang="ru-RU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План занятия</a:t>
            </a:r>
          </a:p>
        </p:txBody>
      </p:sp>
      <p:sp>
        <p:nvSpPr>
          <p:cNvPr id="4098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68913"/>
          </a:xfrm>
          <a:ln/>
        </p:spPr>
        <p:txBody>
          <a:bodyPr anchor="t" anchorCtr="0"/>
          <a:lstStyle/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1.Прочитать текст «</a:t>
            </a:r>
            <a:r>
              <a:rPr lang="en-US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Who is a Nurse?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».</a:t>
            </a:r>
          </a:p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2.Выполнить упражнения по тексту.</a:t>
            </a:r>
          </a:p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3.Изучить порядок общения медсестры с больным при выполнении сестринских манипуляций.</a:t>
            </a:r>
          </a:p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4.Провести контроль грамматических умений.</a:t>
            </a:r>
          </a:p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5.Рассмотреть правила профессионального общения медицинской сестры</a:t>
            </a:r>
          </a:p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6.Определить самые важные качества личности медсестры</a:t>
            </a:r>
          </a:p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7.Послушать диалоги «</a:t>
            </a:r>
            <a:r>
              <a:rPr lang="en-US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In a Hospital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».</a:t>
            </a:r>
            <a:r>
              <a:rPr lang="en-US" alt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Обсудить и оценить  профессиональное общение медсестры.</a:t>
            </a:r>
          </a:p>
          <a:p>
            <a:pPr algn="just"/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8.Подвести итоги.</a:t>
            </a:r>
          </a:p>
          <a:p>
            <a:pPr algn="just"/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9.Обозначить задание на дом.</a:t>
            </a:r>
          </a:p>
          <a:p>
            <a:pPr algn="just"/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10.Провести рефлексию.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80920" cy="6336704"/>
          </a:xfrm>
          <a:ln/>
        </p:spPr>
        <p:txBody>
          <a:bodyPr vert="horz" wrap="square" lIns="91440" tIns="45720" rIns="91440" bIns="45720" anchor="ctr" anchorCtr="0"/>
          <a:lstStyle/>
          <a:p>
            <a:pPr algn="r"/>
            <a:r>
              <a:rPr lang="ru-RU" altLang="zh-CN" sz="28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«Too often we underestimate the power of a touch, a smile, a kind word, a listening ear, an honest accomplishment, or the smallest act of caring, all of which have the potential to turn a life around» – Leo Buscaglia, an American author.</a:t>
            </a:r>
            <a:r>
              <a:rPr lang="ru-RU" altLang="zh-CN" sz="3200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zh-CN" sz="3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zh-CN" sz="32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zh-CN" sz="32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zh-CN" sz="3200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zh-CN" sz="3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zh-CN" sz="32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zh-CN" sz="32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zh-CN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zh-CN" sz="24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«Слишком часто мы недооцениваем силу прикосновения, улыбки, доброго слова, умения выслушать, честного достижения или малейшего проявления заботы - все это потенциально способно перевернуть жизнь». - Лео Бускалья, американский писатель.</a:t>
            </a:r>
            <a:br>
              <a:rPr lang="ru-RU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endParaRPr lang="ru-RU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2376264" cy="240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Заголовок 1"/>
          <p:cNvSpPr>
            <a:spLocks noGrp="1"/>
          </p:cNvSpPr>
          <p:nvPr>
            <p:ph type="title"/>
          </p:nvPr>
        </p:nvSpPr>
        <p:spPr>
          <a:xfrm>
            <a:off x="457200" y="-22860"/>
            <a:ext cx="8229600" cy="1610360"/>
          </a:xfrm>
          <a:ln/>
        </p:spPr>
        <p:txBody>
          <a:bodyPr anchor="ctr" anchorCtr="0"/>
          <a:lstStyle/>
          <a:p>
            <a:r>
              <a:rPr lang="ru-RU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Целеполагание</a:t>
            </a:r>
            <a:br>
              <a:rPr lang="ru-RU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endParaRPr lang="ru-RU" altLang="en-US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8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8582025" cy="6048672"/>
          </a:xfrm>
        </p:spPr>
        <p:txBody>
          <a:bodyPr anchor="t" anchorCtr="0"/>
          <a:lstStyle/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en-US" sz="2000" b="1" i="0" u="none" strike="noStrike" kern="0" cap="none" spc="0" normalizeH="0" baseline="0" noProof="1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marL="342900" marR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2400" b="1" i="0" u="none" strike="noStrike" kern="0" cap="none" spc="0" normalizeH="0" baseline="0" noProof="1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</a:t>
            </a:r>
            <a:r>
              <a:rPr kumimoji="0" lang="ru-RU" altLang="en-US" sz="2400" b="1" i="0" u="none" strike="noStrike" kern="0" cap="none" spc="0" normalizeH="0" noProof="1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Ч</a:t>
            </a:r>
            <a:r>
              <a:rPr kumimoji="0" lang="ru-RU" altLang="en-US" sz="2400" b="1" i="0" u="none" strike="noStrike" kern="0" cap="none" spc="0" normalizeH="0" baseline="0" noProof="1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то необходимо </a:t>
            </a:r>
            <a:r>
              <a:rPr kumimoji="0" lang="ru-RU" altLang="en-US" sz="2400" b="1" i="0" u="none" strike="noStrike" kern="0" cap="none" spc="0" normalizeH="0" baseline="0" noProof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знать при общении с людьми разных возрастов, профессий, социальных слоёв ? </a:t>
            </a:r>
          </a:p>
          <a:p>
            <a:pPr marL="342900" marR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2400" b="1" i="0" u="none" strike="noStrike" kern="0" cap="none" spc="0" normalizeH="0" baseline="0" noProof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ru-RU" altLang="en-US" sz="2400" b="1" i="0" u="none" strike="noStrike" kern="0" cap="none" spc="0" normalizeH="0" baseline="0" noProof="1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Что нужно </a:t>
            </a:r>
            <a:r>
              <a:rPr kumimoji="0" lang="ru-RU" altLang="en-US" sz="2400" b="1" i="0" u="none" strike="noStrike" kern="0" cap="none" spc="0" normalizeH="0" baseline="0" noProof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знать при общении с иностранными пациентами? </a:t>
            </a:r>
          </a:p>
          <a:p>
            <a:pPr marL="342900" marR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2400" b="1" i="0" u="none" strike="noStrike" kern="0" cap="none" spc="0" normalizeH="0" baseline="0" noProof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  <a:r>
              <a:rPr kumimoji="0" lang="ru-RU" altLang="en-US" sz="2400" b="1" i="0" u="none" strike="noStrike" kern="0" cap="none" spc="0" normalizeH="0" baseline="0" noProof="1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Любой </a:t>
            </a:r>
            <a:r>
              <a:rPr kumimoji="0" lang="ru-RU" altLang="en-US" sz="2400" b="1" i="0" u="none" strike="noStrike" kern="0" cap="none" spc="0" normalizeH="0" baseline="0" noProof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ли человек может работать медицинской сестрой? Почему?</a:t>
            </a:r>
          </a:p>
          <a:p>
            <a:pPr marL="342900" marR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2400" b="1" i="0" u="none" strike="noStrike" kern="0" cap="none" spc="0" normalizeH="0" baseline="0" noProof="1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4.</a:t>
            </a:r>
            <a:r>
              <a:rPr kumimoji="0" lang="ru-RU" altLang="en-US" sz="2400" b="1" i="0" u="none" strike="noStrike" kern="0" cap="none" spc="0" normalizeH="0" noProof="1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Чем </a:t>
            </a:r>
            <a:r>
              <a:rPr kumimoji="0" lang="ru-RU" altLang="en-US" sz="2400" b="1" i="0" u="none" strike="noStrike" kern="0" cap="none" spc="0" normalizeH="0" baseline="0" noProof="1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должна </a:t>
            </a:r>
            <a:r>
              <a:rPr kumimoji="0" lang="ru-RU" altLang="en-US" sz="2400" b="1" i="0" u="none" strike="noStrike" kern="0" cap="none" spc="0" normalizeH="0" baseline="0" noProof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обладать </a:t>
            </a:r>
            <a:r>
              <a:rPr kumimoji="0" lang="ru-RU" altLang="en-US" sz="2400" b="1" i="0" u="none" strike="noStrike" kern="0" cap="none" spc="0" normalizeH="0" baseline="0" noProof="1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медицинская сестра?</a:t>
            </a:r>
            <a:r>
              <a:rPr kumimoji="0" lang="ru-RU" altLang="en-US" sz="2400" b="1" i="0" u="none" strike="noStrike" kern="0" cap="none" spc="0" normalizeH="0" baseline="0" noProof="1" smtClean="0">
                <a:solidFill>
                  <a:srgbClr val="002060"/>
                </a:solidFill>
                <a:ea typeface="+mn-ea"/>
              </a:rPr>
              <a:t> </a:t>
            </a:r>
            <a:endParaRPr kumimoji="0" lang="ru-RU" altLang="en-US" sz="2400" b="1" i="0" u="none" strike="noStrike" kern="0" cap="none" spc="0" normalizeH="0" baseline="0" noProof="1">
              <a:solidFill>
                <a:srgbClr val="002060"/>
              </a:solidFill>
              <a:ea typeface="+mn-ea"/>
            </a:endParaRPr>
          </a:p>
        </p:txBody>
      </p:sp>
      <p:pic>
        <p:nvPicPr>
          <p:cNvPr id="6147" name="Замещающее содержимое 100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491880" y="3933056"/>
            <a:ext cx="5398904" cy="2636912"/>
          </a:xfrm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76064"/>
          </a:xfrm>
          <a:ln/>
        </p:spPr>
        <p:txBody>
          <a:bodyPr anchor="ctr" anchorCtr="0"/>
          <a:lstStyle/>
          <a:p>
            <a:r>
              <a:rPr lang="ru-RU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8194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  <a:ln/>
        </p:spPr>
        <p:txBody>
          <a:bodyPr anchor="t" anchorCtr="0"/>
          <a:lstStyle/>
          <a:p>
            <a:pPr algn="just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1.Изучить новый материал.</a:t>
            </a:r>
          </a:p>
          <a:p>
            <a:pPr algn="just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2.Продолжить развивать лексические навыки и умения чтения через выполнение лексико-грамматических упражнений.</a:t>
            </a:r>
          </a:p>
          <a:p>
            <a:pPr algn="just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3.Изучить порядок общения медицинской сестры с больным при выполнении сестринских манипуляций.</a:t>
            </a:r>
          </a:p>
          <a:p>
            <a:pPr algn="just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4.Актуализировать грамматические умения через перевод основных правил общения медицинской сестры с пациентом с русского языка на английский. </a:t>
            </a:r>
          </a:p>
          <a:p>
            <a:pPr algn="just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Совершенствовать лексические навыки и умения, определяя   важнейшие качества личности медсестры. </a:t>
            </a:r>
          </a:p>
          <a:p>
            <a:pPr algn="just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Закрепить полученные знания, используя элемент деловой игры.</a:t>
            </a:r>
          </a:p>
          <a:p>
            <a:pPr algn="just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Осуществить проверку полученных знаний и рефлексию.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Заголовок 1"/>
          <p:cNvSpPr>
            <a:spLocks noGrp="1"/>
          </p:cNvSpPr>
          <p:nvPr>
            <p:ph type="title"/>
          </p:nvPr>
        </p:nvSpPr>
        <p:spPr>
          <a:xfrm>
            <a:off x="457200" y="-256540"/>
            <a:ext cx="8229600" cy="1334135"/>
          </a:xfrm>
          <a:ln/>
        </p:spPr>
        <p:txBody>
          <a:bodyPr anchor="ctr" anchorCtr="0"/>
          <a:lstStyle/>
          <a:p>
            <a:r>
              <a:rPr lang="ru-RU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en-US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ru-RU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 </a:t>
            </a:r>
            <a:r>
              <a:rPr lang="ru-RU" alt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alt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8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012825"/>
            <a:ext cx="4492625" cy="5844540"/>
          </a:xfrm>
          <a:ln/>
        </p:spPr>
        <p:txBody>
          <a:bodyPr anchor="t" anchorCtr="0"/>
          <a:lstStyle/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1.Who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2.Why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chief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assistant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doctor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3.Do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think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become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4.Is a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doctor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responsible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patient’s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5.How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feel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</p:txBody>
      </p:sp>
      <p:pic>
        <p:nvPicPr>
          <p:cNvPr id="2052" name="Изображение 10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4435" y="2277110"/>
            <a:ext cx="4038600" cy="26930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  <a:ln/>
        </p:spPr>
        <p:txBody>
          <a:bodyPr anchor="ctr" anchorCtr="0"/>
          <a:lstStyle/>
          <a:p>
            <a:r>
              <a:rPr lang="ru-RU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общения </a:t>
            </a:r>
            <a:r>
              <a:rPr lang="ru-RU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медсестры </a:t>
            </a:r>
            <a:r>
              <a:rPr lang="ru-RU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пациентом</a:t>
            </a:r>
          </a:p>
        </p:txBody>
      </p:sp>
      <p:sp>
        <p:nvSpPr>
          <p:cNvPr id="10242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803483"/>
          </a:xfrm>
          <a:ln/>
        </p:spPr>
        <p:txBody>
          <a:bodyPr anchor="t" anchorCtr="0"/>
          <a:lstStyle/>
          <a:p>
            <a:pPr algn="l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1.При встрече с пациентом медсестра должна поздороваться и представиться.</a:t>
            </a:r>
          </a:p>
          <a:p>
            <a:pPr algn="l"/>
            <a:r>
              <a:rPr lang="ru-RU" altLang="en-US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2.Далее ей следует идентифицировать </a:t>
            </a:r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пациента.</a:t>
            </a:r>
          </a:p>
          <a:p>
            <a:pPr algn="l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3.Медицинская сестра обязана рассказать пациенту о назначении врача и получить его согласие на проведение процедуры.</a:t>
            </a:r>
          </a:p>
          <a:p>
            <a:pPr algn="l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4.Медсестра должна быть вежливой и тактичной при общении.</a:t>
            </a:r>
          </a:p>
          <a:p>
            <a:pPr algn="l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5.Медицинской сестре стоит успокоить пациента перед вмешательством.</a:t>
            </a:r>
          </a:p>
          <a:p>
            <a:pPr algn="l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6.Во время процедуры сестра может поддерживать и ободрять пациента.</a:t>
            </a:r>
          </a:p>
          <a:p>
            <a:pPr algn="l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7.Медицинской сестре следует говорить, не спеша, понятными фразами.</a:t>
            </a:r>
          </a:p>
          <a:p>
            <a:pPr algn="l"/>
            <a:r>
              <a:rPr lang="ru-RU" alt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8.После процедуры медицинская сестра обязана сообщить пациенту о результате и попрощаться.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Заголовок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 anchorCtr="0"/>
          <a:lstStyle/>
          <a:p>
            <a:r>
              <a:rPr lang="ru-RU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профессионального общения медицинской </a:t>
            </a:r>
            <a:r>
              <a:rPr lang="ru-RU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сестры. Верно/неверно?</a:t>
            </a:r>
            <a:endParaRPr lang="ru-RU" alt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6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  <a:ln/>
        </p:spPr>
        <p:txBody>
          <a:bodyPr anchor="t" anchorCtr="0"/>
          <a:lstStyle/>
          <a:p>
            <a:pPr algn="l"/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1.Выражение лица медицинской сестры должно быть добрым/дружелюбным.</a:t>
            </a:r>
          </a:p>
          <a:p>
            <a:pPr algn="l"/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Внешний вид не должен быть опрятным.</a:t>
            </a:r>
          </a:p>
          <a:p>
            <a:pPr algn="l"/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Медицинская сестра всегда должна говорить громко. </a:t>
            </a:r>
          </a:p>
          <a:p>
            <a:pPr algn="l"/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Медсестра может обнять расстроенного/плачущего ребёнка. </a:t>
            </a:r>
          </a:p>
          <a:p>
            <a:pPr algn="l"/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Медсестра может кричать на пациента.</a:t>
            </a:r>
          </a:p>
          <a:p>
            <a:pPr algn="l"/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Для обучения пациента медсестре следует выбирать удобное для него время.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Заголовок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 anchorCtr="0"/>
          <a:lstStyle/>
          <a:p>
            <a:r>
              <a:rPr lang="en-US" alt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alt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ru-RU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situation</a:t>
            </a:r>
            <a:r>
              <a:rPr lang="ru-RU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r>
              <a:rPr lang="ru-RU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room</a:t>
            </a:r>
            <a:endParaRPr lang="ru-RU" altLang="en-US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0" name="Замещающее содержимое 2"/>
          <p:cNvSpPr>
            <a:spLocks noGrp="1"/>
          </p:cNvSpPr>
          <p:nvPr>
            <p:ph idx="1"/>
          </p:nvPr>
        </p:nvSpPr>
        <p:spPr>
          <a:ln/>
        </p:spPr>
        <p:txBody>
          <a:bodyPr anchor="t" anchorCtr="0"/>
          <a:lstStyle/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introduced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herself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identified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received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consent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gave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psychological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en-US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alt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professional</a:t>
            </a:r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37112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762</Words>
  <Application>Microsoft Office PowerPoint</Application>
  <PresentationFormat>Экран (4:3)</PresentationFormat>
  <Paragraphs>97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Тема: Общение в сестринском деле Communication in Nursing</vt:lpstr>
      <vt:lpstr>План занятия</vt:lpstr>
      <vt:lpstr>«Too often we underestimate the power of a touch, a smile, a kind word, a listening ear, an honest accomplishment, or the smallest act of caring, all of which have the potential to turn a life around» – Leo Buscaglia, an American author.      «Слишком часто мы недооцениваем силу прикосновения, улыбки, доброго слова, умения выслушать, честного достижения или малейшего проявления заботы - все это потенциально способно перевернуть жизнь». - Лео Бускалья, американский писатель. </vt:lpstr>
      <vt:lpstr>Целеполагание </vt:lpstr>
      <vt:lpstr>Задачи</vt:lpstr>
      <vt:lpstr>«Who is a Nurse?»</vt:lpstr>
      <vt:lpstr>Порядок общения медсестры с пациентом</vt:lpstr>
      <vt:lpstr>Правила профессионального общения медицинской сестры. Верно/неверно?</vt:lpstr>
      <vt:lpstr>The situation in the procedure room</vt:lpstr>
      <vt:lpstr>The situation in the hall</vt:lpstr>
      <vt:lpstr>The situation in the reception ward</vt:lpstr>
      <vt:lpstr>Homework</vt:lpstr>
      <vt:lpstr> Рефлексия студентов</vt:lpstr>
      <vt:lpstr> Спасибо за внимание.</vt:lpstr>
    </vt:vector>
  </TitlesOfParts>
  <Company>Зенит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BOOKS AND AUTHORS</dc:title>
  <dc:creator>Сергей</dc:creator>
  <cp:lastModifiedBy>Microsoft Office</cp:lastModifiedBy>
  <cp:revision>136</cp:revision>
  <dcterms:created xsi:type="dcterms:W3CDTF">2014-03-01T14:21:05Z</dcterms:created>
  <dcterms:modified xsi:type="dcterms:W3CDTF">2023-10-26T20:35:06Z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9E90287150A84D58AB0F64569B2D308D</vt:lpwstr>
  </property>
  <property fmtid="{D5CDD505-2E9C-101B-9397-08002B2CF9AE}" pid="3" name="KSOProductBuildVer">
    <vt:lpwstr>1049-11.2.0.11225</vt:lpwstr>
  </property>
</Properties>
</file>