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31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hape 1059"/>
          <p:cNvSpPr>
            <a:spLocks noGrp="1" noChangeArrowheads="1"/>
          </p:cNvSpPr>
          <p:nvPr userDrawn="1"/>
        </p:nvSpPr>
        <p:spPr bwMode="auto">
          <a:xfrm>
            <a:off x="1797049" y="2291401"/>
            <a:ext cx="4089399" cy="41651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112" y="3116"/>
                </a:moveTo>
                <a:lnTo>
                  <a:pt x="22112" y="3116"/>
                </a:lnTo>
                <a:cubicBezTo>
                  <a:pt x="22112" y="3116"/>
                  <a:pt x="27356" y="0"/>
                  <a:pt x="30300" y="4263"/>
                </a:cubicBezTo>
                <a:lnTo>
                  <a:pt x="30300" y="4263"/>
                </a:lnTo>
                <a:cubicBezTo>
                  <a:pt x="33277" y="8577"/>
                  <a:pt x="36666" y="13779"/>
                  <a:pt x="39369" y="17410"/>
                </a:cubicBezTo>
                <a:lnTo>
                  <a:pt x="39369" y="17410"/>
                </a:lnTo>
                <a:cubicBezTo>
                  <a:pt x="41761" y="20624"/>
                  <a:pt x="43200" y="22708"/>
                  <a:pt x="40979" y="26940"/>
                </a:cubicBezTo>
                <a:lnTo>
                  <a:pt x="40979" y="26940"/>
                </a:lnTo>
                <a:cubicBezTo>
                  <a:pt x="39655" y="29461"/>
                  <a:pt x="35076" y="35072"/>
                  <a:pt x="32639" y="38623"/>
                </a:cubicBezTo>
                <a:lnTo>
                  <a:pt x="32639" y="38623"/>
                </a:lnTo>
                <a:cubicBezTo>
                  <a:pt x="30200" y="42175"/>
                  <a:pt x="26202" y="43200"/>
                  <a:pt x="23268" y="42185"/>
                </a:cubicBezTo>
                <a:lnTo>
                  <a:pt x="23268" y="42185"/>
                </a:lnTo>
                <a:cubicBezTo>
                  <a:pt x="20331" y="41168"/>
                  <a:pt x="11584" y="38623"/>
                  <a:pt x="6213" y="36974"/>
                </a:cubicBezTo>
                <a:lnTo>
                  <a:pt x="6213" y="36974"/>
                </a:lnTo>
                <a:cubicBezTo>
                  <a:pt x="1431" y="35502"/>
                  <a:pt x="0" y="32900"/>
                  <a:pt x="214" y="31157"/>
                </a:cubicBezTo>
                <a:lnTo>
                  <a:pt x="214" y="31157"/>
                </a:lnTo>
                <a:cubicBezTo>
                  <a:pt x="760" y="26703"/>
                  <a:pt x="1113" y="19920"/>
                  <a:pt x="1214" y="16042"/>
                </a:cubicBezTo>
                <a:lnTo>
                  <a:pt x="1214" y="16042"/>
                </a:lnTo>
                <a:cubicBezTo>
                  <a:pt x="1303" y="12626"/>
                  <a:pt x="4203" y="11313"/>
                  <a:pt x="6907" y="9989"/>
                </a:cubicBezTo>
                <a:lnTo>
                  <a:pt x="6907" y="9989"/>
                </a:lnTo>
                <a:cubicBezTo>
                  <a:pt x="9245" y="8843"/>
                  <a:pt x="19774" y="4261"/>
                  <a:pt x="22112" y="3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060"/>
          <p:cNvSpPr>
            <a:spLocks noGrp="1" noChangeArrowheads="1"/>
          </p:cNvSpPr>
          <p:nvPr userDrawn="1"/>
        </p:nvSpPr>
        <p:spPr bwMode="auto">
          <a:xfrm>
            <a:off x="982135" y="1839834"/>
            <a:ext cx="3008840" cy="131432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0162" y="13104"/>
                </a:moveTo>
                <a:lnTo>
                  <a:pt x="40162" y="13104"/>
                </a:lnTo>
                <a:cubicBezTo>
                  <a:pt x="36799" y="16736"/>
                  <a:pt x="26204" y="28154"/>
                  <a:pt x="22676" y="31251"/>
                </a:cubicBezTo>
                <a:lnTo>
                  <a:pt x="22676" y="31251"/>
                </a:lnTo>
                <a:cubicBezTo>
                  <a:pt x="18513" y="34899"/>
                  <a:pt x="15093" y="37527"/>
                  <a:pt x="13136" y="38511"/>
                </a:cubicBezTo>
                <a:lnTo>
                  <a:pt x="13136" y="38511"/>
                </a:lnTo>
                <a:cubicBezTo>
                  <a:pt x="10861" y="39650"/>
                  <a:pt x="0" y="43200"/>
                  <a:pt x="422" y="38511"/>
                </a:cubicBezTo>
                <a:lnTo>
                  <a:pt x="422" y="38511"/>
                </a:lnTo>
                <a:cubicBezTo>
                  <a:pt x="750" y="34836"/>
                  <a:pt x="12785" y="17028"/>
                  <a:pt x="15584" y="14358"/>
                </a:cubicBezTo>
                <a:lnTo>
                  <a:pt x="15584" y="14358"/>
                </a:lnTo>
                <a:cubicBezTo>
                  <a:pt x="18382" y="11693"/>
                  <a:pt x="34508" y="0"/>
                  <a:pt x="36286" y="2133"/>
                </a:cubicBezTo>
                <a:lnTo>
                  <a:pt x="36286" y="2133"/>
                </a:lnTo>
                <a:cubicBezTo>
                  <a:pt x="38064" y="4272"/>
                  <a:pt x="43200" y="9825"/>
                  <a:pt x="40162" y="1310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061"/>
          <p:cNvSpPr>
            <a:spLocks noGrp="1" noChangeArrowheads="1"/>
          </p:cNvSpPr>
          <p:nvPr userDrawn="1"/>
        </p:nvSpPr>
        <p:spPr bwMode="auto">
          <a:xfrm>
            <a:off x="4925273" y="4629133"/>
            <a:ext cx="4046643" cy="2231707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42680" y="32337"/>
                  <a:pt x="42264" y="24810"/>
                  <a:pt x="41982" y="22533"/>
                </a:cubicBezTo>
                <a:lnTo>
                  <a:pt x="41982" y="22533"/>
                </a:lnTo>
                <a:cubicBezTo>
                  <a:pt x="41353" y="17445"/>
                  <a:pt x="31020" y="10782"/>
                  <a:pt x="25434" y="7567"/>
                </a:cubicBezTo>
                <a:lnTo>
                  <a:pt x="25434" y="7567"/>
                </a:lnTo>
                <a:cubicBezTo>
                  <a:pt x="20461" y="4707"/>
                  <a:pt x="15752" y="0"/>
                  <a:pt x="10688" y="12771"/>
                </a:cubicBezTo>
                <a:lnTo>
                  <a:pt x="10688" y="12771"/>
                </a:lnTo>
                <a:cubicBezTo>
                  <a:pt x="5409" y="26085"/>
                  <a:pt x="2329" y="33891"/>
                  <a:pt x="451" y="39632"/>
                </a:cubicBezTo>
                <a:lnTo>
                  <a:pt x="451" y="39632"/>
                </a:lnTo>
                <a:cubicBezTo>
                  <a:pt x="180" y="40459"/>
                  <a:pt x="44" y="41820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062"/>
          <p:cNvSpPr>
            <a:spLocks noGrp="1" noChangeArrowheads="1"/>
          </p:cNvSpPr>
          <p:nvPr userDrawn="1"/>
        </p:nvSpPr>
        <p:spPr bwMode="auto">
          <a:xfrm>
            <a:off x="291890" y="6100774"/>
            <a:ext cx="3726390" cy="75999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37750" y="34083"/>
                  <a:pt x="28707" y="20178"/>
                  <a:pt x="28707" y="20178"/>
                </a:cubicBezTo>
                <a:lnTo>
                  <a:pt x="28707" y="20178"/>
                </a:lnTo>
                <a:cubicBezTo>
                  <a:pt x="23196" y="11772"/>
                  <a:pt x="17935" y="0"/>
                  <a:pt x="14588" y="1341"/>
                </a:cubicBezTo>
                <a:lnTo>
                  <a:pt x="14588" y="1341"/>
                </a:lnTo>
                <a:cubicBezTo>
                  <a:pt x="11240" y="2673"/>
                  <a:pt x="6350" y="22671"/>
                  <a:pt x="1602" y="37718"/>
                </a:cubicBezTo>
                <a:lnTo>
                  <a:pt x="1602" y="37718"/>
                </a:lnTo>
                <a:cubicBezTo>
                  <a:pt x="1072" y="39393"/>
                  <a:pt x="536" y="41175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063"/>
          <p:cNvSpPr>
            <a:spLocks noGrp="1" noChangeArrowheads="1"/>
          </p:cNvSpPr>
          <p:nvPr userDrawn="1"/>
        </p:nvSpPr>
        <p:spPr bwMode="auto">
          <a:xfrm>
            <a:off x="0" y="3254701"/>
            <a:ext cx="1574799" cy="3343682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0" y="43200"/>
                </a:moveTo>
                <a:lnTo>
                  <a:pt x="0" y="43200"/>
                </a:lnTo>
                <a:cubicBezTo>
                  <a:pt x="10450" y="39319"/>
                  <a:pt x="26476" y="34991"/>
                  <a:pt x="31760" y="32779"/>
                </a:cubicBezTo>
                <a:lnTo>
                  <a:pt x="31760" y="32779"/>
                </a:lnTo>
                <a:cubicBezTo>
                  <a:pt x="38554" y="29929"/>
                  <a:pt x="35982" y="23868"/>
                  <a:pt x="39587" y="11934"/>
                </a:cubicBezTo>
                <a:lnTo>
                  <a:pt x="39587" y="11934"/>
                </a:lnTo>
                <a:cubicBezTo>
                  <a:pt x="43199" y="0"/>
                  <a:pt x="33409" y="2565"/>
                  <a:pt x="25082" y="2041"/>
                </a:cubicBezTo>
                <a:lnTo>
                  <a:pt x="25082" y="2041"/>
                </a:lnTo>
                <a:cubicBezTo>
                  <a:pt x="14497" y="1374"/>
                  <a:pt x="7053" y="4621"/>
                  <a:pt x="0" y="7243"/>
                </a:cubicBezTo>
                <a:lnTo>
                  <a:pt x="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491879" y="2708919"/>
            <a:ext cx="5040559" cy="72007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>
          <a:xfrm>
            <a:off x="3446874" y="1808820"/>
            <a:ext cx="5040559" cy="720079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9"/>
            <a:ext cx="20574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9"/>
            <a:ext cx="6019799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1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457200" y="1600201"/>
            <a:ext cx="4038598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4648199" y="1600201"/>
            <a:ext cx="4038598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457200" y="2174874"/>
            <a:ext cx="404018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7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4645027" y="2174874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2" y="273049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575049" y="273051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2" y="1435102"/>
            <a:ext cx="3008313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7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7" y="612774"/>
            <a:ext cx="54864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7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9"/>
          <p:cNvSpPr>
            <a:spLocks noGrp="1" noChangeArrowheads="1"/>
          </p:cNvSpPr>
          <p:nvPr userDrawn="1"/>
        </p:nvSpPr>
        <p:spPr bwMode="auto">
          <a:xfrm>
            <a:off x="3732529" y="2"/>
            <a:ext cx="2293619" cy="8937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0" y="0"/>
                </a:moveTo>
                <a:lnTo>
                  <a:pt x="0" y="0"/>
                </a:lnTo>
                <a:cubicBezTo>
                  <a:pt x="1690" y="6213"/>
                  <a:pt x="3698" y="13338"/>
                  <a:pt x="6091" y="21902"/>
                </a:cubicBezTo>
                <a:lnTo>
                  <a:pt x="6091" y="21902"/>
                </a:lnTo>
                <a:cubicBezTo>
                  <a:pt x="12043" y="43199"/>
                  <a:pt x="17573" y="35347"/>
                  <a:pt x="23417" y="30579"/>
                </a:cubicBezTo>
                <a:lnTo>
                  <a:pt x="23417" y="30579"/>
                </a:lnTo>
                <a:cubicBezTo>
                  <a:pt x="29984" y="25223"/>
                  <a:pt x="42123" y="14119"/>
                  <a:pt x="42860" y="5640"/>
                </a:cubicBezTo>
                <a:lnTo>
                  <a:pt x="42860" y="5640"/>
                </a:lnTo>
                <a:cubicBezTo>
                  <a:pt x="42960" y="4507"/>
                  <a:pt x="43072" y="2479"/>
                  <a:pt x="43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60"/>
          <p:cNvSpPr>
            <a:spLocks noGrp="1" noChangeArrowheads="1"/>
          </p:cNvSpPr>
          <p:nvPr userDrawn="1"/>
        </p:nvSpPr>
        <p:spPr bwMode="auto">
          <a:xfrm>
            <a:off x="-18509" y="1"/>
            <a:ext cx="1049654" cy="17975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1743" y="2484"/>
                </a:moveTo>
                <a:lnTo>
                  <a:pt x="31743" y="2484"/>
                </a:lnTo>
                <a:cubicBezTo>
                  <a:pt x="30428" y="1799"/>
                  <a:pt x="28450" y="1080"/>
                  <a:pt x="26054" y="0"/>
                </a:cubicBezTo>
                <a:lnTo>
                  <a:pt x="0" y="0"/>
                </a:lnTo>
                <a:lnTo>
                  <a:pt x="0" y="34200"/>
                </a:lnTo>
                <a:lnTo>
                  <a:pt x="0" y="34200"/>
                </a:lnTo>
                <a:cubicBezTo>
                  <a:pt x="7029" y="37461"/>
                  <a:pt x="14504" y="41491"/>
                  <a:pt x="25070" y="40664"/>
                </a:cubicBezTo>
                <a:lnTo>
                  <a:pt x="25070" y="40664"/>
                </a:lnTo>
                <a:cubicBezTo>
                  <a:pt x="33399" y="40015"/>
                  <a:pt x="43200" y="43200"/>
                  <a:pt x="39593" y="28375"/>
                </a:cubicBezTo>
                <a:lnTo>
                  <a:pt x="39593" y="28375"/>
                </a:lnTo>
                <a:cubicBezTo>
                  <a:pt x="35986" y="13550"/>
                  <a:pt x="38530" y="6023"/>
                  <a:pt x="31743" y="24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061"/>
          <p:cNvSpPr>
            <a:spLocks noGrp="1" noChangeArrowheads="1"/>
          </p:cNvSpPr>
          <p:nvPr userDrawn="1"/>
        </p:nvSpPr>
        <p:spPr bwMode="auto">
          <a:xfrm>
            <a:off x="1228092" y="1"/>
            <a:ext cx="2879724" cy="26096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2864" y="0"/>
                </a:moveTo>
                <a:lnTo>
                  <a:pt x="10583" y="0"/>
                </a:lnTo>
                <a:lnTo>
                  <a:pt x="10583" y="0"/>
                </a:lnTo>
                <a:cubicBezTo>
                  <a:pt x="9017" y="532"/>
                  <a:pt x="7515" y="1058"/>
                  <a:pt x="6214" y="1509"/>
                </a:cubicBezTo>
                <a:lnTo>
                  <a:pt x="6214" y="1509"/>
                </a:lnTo>
                <a:cubicBezTo>
                  <a:pt x="1428" y="3166"/>
                  <a:pt x="0" y="6109"/>
                  <a:pt x="212" y="8072"/>
                </a:cubicBezTo>
                <a:lnTo>
                  <a:pt x="212" y="8072"/>
                </a:lnTo>
                <a:cubicBezTo>
                  <a:pt x="758" y="13092"/>
                  <a:pt x="1111" y="20742"/>
                  <a:pt x="1212" y="25114"/>
                </a:cubicBezTo>
                <a:lnTo>
                  <a:pt x="1212" y="25114"/>
                </a:lnTo>
                <a:cubicBezTo>
                  <a:pt x="1301" y="28962"/>
                  <a:pt x="4204" y="30446"/>
                  <a:pt x="6906" y="31937"/>
                </a:cubicBezTo>
                <a:lnTo>
                  <a:pt x="6906" y="31937"/>
                </a:lnTo>
                <a:cubicBezTo>
                  <a:pt x="9246" y="33229"/>
                  <a:pt x="19775" y="38395"/>
                  <a:pt x="22112" y="39685"/>
                </a:cubicBezTo>
                <a:lnTo>
                  <a:pt x="22112" y="39685"/>
                </a:lnTo>
                <a:cubicBezTo>
                  <a:pt x="22112" y="39685"/>
                  <a:pt x="27355" y="43200"/>
                  <a:pt x="30298" y="38395"/>
                </a:cubicBezTo>
                <a:lnTo>
                  <a:pt x="30298" y="38395"/>
                </a:lnTo>
                <a:cubicBezTo>
                  <a:pt x="33277" y="33533"/>
                  <a:pt x="36665" y="27667"/>
                  <a:pt x="39367" y="23576"/>
                </a:cubicBezTo>
                <a:lnTo>
                  <a:pt x="39367" y="23576"/>
                </a:lnTo>
                <a:cubicBezTo>
                  <a:pt x="41761" y="19953"/>
                  <a:pt x="43200" y="17587"/>
                  <a:pt x="40977" y="12816"/>
                </a:cubicBezTo>
                <a:lnTo>
                  <a:pt x="40977" y="12816"/>
                </a:lnTo>
                <a:cubicBezTo>
                  <a:pt x="39697" y="10062"/>
                  <a:pt x="35347" y="3936"/>
                  <a:pt x="328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1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9D51E0-3758-456B-809F-07B187805C7D}" type="datetimeFigureOut">
              <a:rPr lang="ru-RU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199" y="6356351"/>
            <a:ext cx="2895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199" y="6356351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B38E7-149F-4D77-9EEF-9309C2CB69A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>
        <a:spcBef>
          <a:spcPts val="0"/>
        </a:spcBef>
        <a:buNone/>
        <a:defRPr sz="44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28.png"/><Relationship Id="rId3" Type="http://schemas.openxmlformats.org/officeDocument/2006/relationships/image" Target="../media/image18.jpg"/><Relationship Id="rId7" Type="http://schemas.openxmlformats.org/officeDocument/2006/relationships/image" Target="../media/image22.png"/><Relationship Id="rId12" Type="http://schemas.openxmlformats.org/officeDocument/2006/relationships/image" Target="../media/image27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11" Type="http://schemas.openxmlformats.org/officeDocument/2006/relationships/image" Target="../media/image26.png"/><Relationship Id="rId5" Type="http://schemas.openxmlformats.org/officeDocument/2006/relationships/image" Target="../media/image20.jpg"/><Relationship Id="rId10" Type="http://schemas.openxmlformats.org/officeDocument/2006/relationships/image" Target="../media/image25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Relationship Id="rId9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3265228" name="Title 1"/>
          <p:cNvSpPr>
            <a:spLocks noGrp="1"/>
          </p:cNvSpPr>
          <p:nvPr>
            <p:ph type="ctrTitle"/>
          </p:nvPr>
        </p:nvSpPr>
        <p:spPr bwMode="auto">
          <a:xfrm>
            <a:off x="385600" y="172472"/>
            <a:ext cx="8325216" cy="72007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algn="ctr"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профессиональное образовательное учреждение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Вологодской области «Великоустюгский многопрофильный колледж»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0787845" name="Subtitle 2"/>
          <p:cNvSpPr>
            <a:spLocks noGrp="1"/>
          </p:cNvSpPr>
          <p:nvPr>
            <p:ph type="subTitle" idx="1"/>
          </p:nvPr>
        </p:nvSpPr>
        <p:spPr bwMode="auto">
          <a:xfrm>
            <a:off x="230692" y="1042117"/>
            <a:ext cx="8664307" cy="205357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65000" lnSpcReduction="20000"/>
          </a:bodyPr>
          <a:lstStyle/>
          <a:p>
            <a:pPr algn="ctr">
              <a:defRPr/>
            </a:pPr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ПРОТИВОМИКРОБНЫЕ И ПРОТИВОПАРАЗИТАРНЫЕ СРЕДСТВА</a:t>
            </a:r>
            <a:endParaRPr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4765255" name="Title 1"/>
          <p:cNvSpPr>
            <a:spLocks noGrp="1"/>
          </p:cNvSpPr>
          <p:nvPr>
            <p:ph type="ctrTitle"/>
          </p:nvPr>
        </p:nvSpPr>
        <p:spPr bwMode="auto">
          <a:xfrm>
            <a:off x="3563888" y="5218170"/>
            <a:ext cx="5331110" cy="720077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 algn="just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дисциплины «Химия» -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ВопиловскаяТ.А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дисциплины «Ветеринарная фармакология» - Половинкина А.В.</a:t>
            </a:r>
            <a:endParaRPr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8030347" name="Title 1"/>
          <p:cNvSpPr>
            <a:spLocks noGrp="1"/>
          </p:cNvSpPr>
          <p:nvPr>
            <p:ph type="ctrTitle"/>
          </p:nvPr>
        </p:nvSpPr>
        <p:spPr bwMode="auto">
          <a:xfrm>
            <a:off x="4044483" y="6045822"/>
            <a:ext cx="1007450" cy="72007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algn="ctr">
              <a:defRPr/>
            </a:pPr>
            <a:r>
              <a:rPr lang="ru-RU" sz="1600">
                <a:solidFill>
                  <a:schemeClr val="tx1"/>
                </a:solidFill>
              </a:rPr>
              <a:t>2023 год</a:t>
            </a:r>
            <a:endParaRPr sz="2600">
              <a:solidFill>
                <a:schemeClr val="tx1"/>
              </a:solidFill>
            </a:endParaRPr>
          </a:p>
        </p:txBody>
      </p:sp>
      <p:pic>
        <p:nvPicPr>
          <p:cNvPr id="816014890" name="Рисунок 5" descr="b9awccwR9DI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699792" y="3210000"/>
            <a:ext cx="4266473" cy="1544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42995893" name="Рисунок 16429958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63172" y="0"/>
            <a:ext cx="928783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59208235" name="Рисунок 259208234"/>
          <p:cNvPicPr>
            <a:picLocks noChangeAspect="1"/>
          </p:cNvPicPr>
          <p:nvPr/>
        </p:nvPicPr>
        <p:blipFill>
          <a:blip r:embed="rId2"/>
          <a:srcRect l="5037" t="6410" r="6319" b="13283"/>
          <a:stretch/>
        </p:blipFill>
        <p:spPr bwMode="auto">
          <a:xfrm>
            <a:off x="433704" y="298373"/>
            <a:ext cx="8323830" cy="63002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5202884" name="Заголовок 1"/>
          <p:cNvSpPr>
            <a:spLocks noGrp="1"/>
          </p:cNvSpPr>
          <p:nvPr/>
        </p:nvSpPr>
        <p:spPr bwMode="auto">
          <a:xfrm>
            <a:off x="2834053" y="36633"/>
            <a:ext cx="6172200" cy="1052734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r" defTabSz="914400">
              <a:spcBef>
                <a:spcPts val="0"/>
              </a:spcBef>
              <a:buNone/>
              <a:defRPr sz="4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«Настоящая цель химии заключается не в изготовлении золота, а в приготовлении лекарств» 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2341234" name="Rectangle 3"/>
          <p:cNvSpPr>
            <a:spLocks noGrp="1" noChangeShapeType="1"/>
          </p:cNvSpPr>
          <p:nvPr/>
        </p:nvSpPr>
        <p:spPr bwMode="auto">
          <a:xfrm>
            <a:off x="100744" y="1376483"/>
            <a:ext cx="4424566" cy="4875822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0066"/>
              </a:buClr>
              <a:buSzPct val="70000"/>
              <a:buFont typeface="Arial"/>
              <a:buChar char="l"/>
              <a:defRPr sz="26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  <a:lvl2pPr marL="692148" indent="34448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99"/>
              </a:buClr>
              <a:buSzPct val="70000"/>
              <a:buFont typeface="Arial"/>
              <a:buChar char="l"/>
              <a:defRPr sz="22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L="987423" indent="69373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00"/>
              </a:buClr>
              <a:buSzPct val="70000"/>
              <a:buFont typeface="Arial"/>
              <a:buChar char="l"/>
              <a:defRPr sz="21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L="1281110" indent="98901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0066"/>
              </a:buClr>
              <a:buSzPct val="75000"/>
              <a:buFont typeface="Arial"/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L="1598609" indent="1282698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EC"/>
              </a:buClr>
              <a:buSzPct val="80000"/>
              <a:buFont typeface="Arial"/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spcBef>
                <a:spcPts val="0"/>
              </a:spcBef>
              <a:buNone/>
              <a:defRPr/>
            </a:pPr>
            <a:r>
              <a:rPr lang="ru-RU" sz="1600" b="1" i="0" u="none" dirty="0">
                <a:solidFill>
                  <a:srgbClr val="CC3300"/>
                </a:solidFill>
              </a:rPr>
              <a:t>    </a:t>
            </a:r>
            <a:r>
              <a:rPr lang="ru-RU" sz="2200" b="1" i="0" u="none" dirty="0">
                <a:solidFill>
                  <a:srgbClr val="CC3300"/>
                </a:solidFill>
              </a:rPr>
              <a:t> </a:t>
            </a:r>
            <a:r>
              <a:rPr lang="ru-RU" sz="2200" b="1" i="0" u="none" dirty="0">
                <a:solidFill>
                  <a:srgbClr val="C00000"/>
                </a:solidFill>
              </a:rPr>
              <a:t>Химиотерапевтические препараты</a:t>
            </a:r>
            <a:r>
              <a:rPr lang="ru-RU" sz="2200" dirty="0">
                <a:solidFill>
                  <a:srgbClr val="C00000"/>
                </a:solidFill>
              </a:rPr>
              <a:t> </a:t>
            </a:r>
            <a:r>
              <a:rPr lang="ru-RU" sz="2200" dirty="0"/>
              <a:t>- группа лекарственных средств, действие которых избирательно направлено на подавление жизнедеятельности возбудителей инфекционных заболеваний, таких как </a:t>
            </a:r>
            <a:r>
              <a:rPr lang="ru-RU" sz="2200" b="1" i="1" u="none" dirty="0"/>
              <a:t>бактерии, грибы, простейшие, вирусы</a:t>
            </a:r>
            <a:r>
              <a:rPr lang="ru-RU" sz="2200" dirty="0"/>
              <a:t> и др., а также опухолевых клеток </a:t>
            </a:r>
            <a:endParaRPr sz="2200" dirty="0"/>
          </a:p>
        </p:txBody>
      </p:sp>
      <p:pic>
        <p:nvPicPr>
          <p:cNvPr id="1352989876" name="Picture 0" descr="лекарства"/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5004048" y="1988840"/>
            <a:ext cx="3860427" cy="43263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44472869" name="Содержимое 2"/>
          <p:cNvSpPr>
            <a:spLocks noGrp="1"/>
          </p:cNvSpPr>
          <p:nvPr/>
        </p:nvSpPr>
        <p:spPr bwMode="auto">
          <a:xfrm>
            <a:off x="132248" y="109902"/>
            <a:ext cx="4695297" cy="654538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5000" lnSpcReduction="14000"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  <a:defRPr/>
            </a:pP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Антибиотики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продукты нормального обмена микробов и высших организмов, обладающие свойством подавлять жизнедеятельность или убивать другие микроорганизмы.</a:t>
            </a:r>
          </a:p>
          <a:p>
            <a:pPr algn="ctr">
              <a:buNone/>
              <a:defRPr/>
            </a:pPr>
            <a:r>
              <a:rPr lang="ru-RU" sz="1800" b="1" i="0" u="none" strike="noStrike" cap="none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Антибиотики: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9965" indent="-349965" algn="l">
              <a:buFont typeface="Arial"/>
              <a:buAutoNum type="arabicPeriod"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способу получения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природные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синтетические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полусинтетические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 воздействию на микробную клетку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подавляют развитие и размножение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вызывают гибель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 спектру действия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широкого спектра действия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узкого спектра действия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 химическому строению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пенициллины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макролиды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тетрациклины 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левомицетины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аминогликозиды </a:t>
            </a:r>
          </a:p>
          <a:p>
            <a:pPr>
              <a:buNone/>
              <a:defRPr/>
            </a:pPr>
            <a:endParaRPr lang="ru-RU" sz="1600" dirty="0">
              <a:latin typeface="Times New Roman"/>
              <a:cs typeface="Times New Roman"/>
            </a:endParaRPr>
          </a:p>
          <a:p>
            <a:pPr>
              <a:buNone/>
              <a:defRPr/>
            </a:pPr>
            <a:endParaRPr lang="ru-RU" sz="2800" dirty="0"/>
          </a:p>
        </p:txBody>
      </p:sp>
      <p:sp>
        <p:nvSpPr>
          <p:cNvPr id="2135613328" name="Содержимое 2"/>
          <p:cNvSpPr>
            <a:spLocks noGrp="1"/>
          </p:cNvSpPr>
          <p:nvPr/>
        </p:nvSpPr>
        <p:spPr bwMode="auto">
          <a:xfrm>
            <a:off x="4827547" y="109902"/>
            <a:ext cx="4226535" cy="654538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/>
              <a:buNone/>
              <a:defRPr/>
            </a:pPr>
            <a:r>
              <a:rPr lang="ru-RU" sz="1800" b="0" i="0" u="none" strike="noStrike" cap="none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4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Пеницилл</a:t>
            </a:r>
            <a:r>
              <a:rPr lang="ru-RU" sz="2400" b="1" i="0" u="none" strike="noStrike" cap="none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ин</a:t>
            </a:r>
            <a:endParaRPr lang="ru-RU" sz="2400" b="1" i="0" u="none" strike="noStrike" cap="none" spc="0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2400" b="1" i="0" u="none" strike="noStrike" cap="none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400" b="1" i="0" u="none" strike="noStrike" cap="none" spc="0" dirty="0" err="1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Макролиды</a:t>
            </a:r>
            <a:r>
              <a:rPr lang="ru-RU" sz="2400" b="1" i="0" u="none" strike="noStrike" cap="none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endParaRPr lang="ru-RU" sz="1800" b="0" i="0" u="none" strike="noStrike" cap="none" spc="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24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Тетрациклины</a:t>
            </a:r>
            <a:r>
              <a:rPr lang="ru-RU" sz="1800" b="0" i="0" u="none" strike="noStrike" cap="none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 </a:t>
            </a:r>
            <a:endParaRPr lang="ru-RU" sz="1800" b="0" i="0" u="none" strike="noStrike" cap="none" spc="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2400" b="1" i="0" u="none" strike="noStrike" cap="none" spc="0" dirty="0" err="1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Левомицетины</a:t>
            </a:r>
            <a:r>
              <a:rPr lang="ru-RU" sz="2400" b="1" i="0" u="none" strike="noStrike" cap="none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endParaRPr lang="ru-RU" sz="2400" b="1" i="0" u="none" strike="noStrike" cap="none" spc="0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0" indent="0" algn="l">
              <a:buFont typeface="Arial"/>
              <a:buNone/>
              <a:defRPr/>
            </a:pPr>
            <a:endParaRPr lang="ru-RU" sz="2400" b="1" i="0" u="none" strike="noStrike" cap="none" spc="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lang="ru-RU" sz="2400" b="1" i="0" u="none" strike="noStrike" cap="none" spc="0" dirty="0">
              <a:solidFill>
                <a:srgbClr val="FF0000"/>
              </a:solidFill>
              <a:latin typeface="Arial"/>
              <a:cs typeface="Arial"/>
            </a:endParaRPr>
          </a:p>
          <a:p>
            <a:pPr>
              <a:buNone/>
              <a:defRPr/>
            </a:pPr>
            <a:r>
              <a:rPr lang="ru-RU" sz="24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Аминогликозиды</a:t>
            </a:r>
            <a:endParaRPr lang="ru-RU" sz="2400" b="1" i="0" u="none" strike="noStrike" cap="none" spc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–"/>
              <a:defRPr/>
            </a:pPr>
            <a:r>
              <a:rPr lang="ru-RU" sz="1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гентамицин</a:t>
            </a:r>
            <a:endParaRPr sz="18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buFont typeface="Arial"/>
              <a:buChar char="–"/>
              <a:defRPr/>
            </a:pPr>
            <a:r>
              <a:rPr lang="ru-RU" sz="1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стрептомицин</a:t>
            </a:r>
            <a:endParaRPr sz="1800" b="1" i="0" u="none" strike="noStrike" cap="none" spc="0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None/>
              <a:defRPr/>
            </a:pPr>
            <a:endParaRPr lang="ru-RU" dirty="0"/>
          </a:p>
        </p:txBody>
      </p:sp>
      <p:pic>
        <p:nvPicPr>
          <p:cNvPr id="1569351368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179223" y="109902"/>
            <a:ext cx="1817608" cy="103891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704386211" name="Рисунок 3" descr="i.jpg"/>
          <p:cNvPicPr>
            <a:picLocks noChangeAspect="1"/>
          </p:cNvPicPr>
          <p:nvPr/>
        </p:nvPicPr>
        <p:blipFill>
          <a:blip r:embed="rId3"/>
          <a:srcRect t="13853" b="14587"/>
          <a:stretch/>
        </p:blipFill>
        <p:spPr bwMode="auto">
          <a:xfrm>
            <a:off x="4910625" y="500671"/>
            <a:ext cx="1087933" cy="1037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9568151" name="Рисунок 929568150"/>
          <p:cNvPicPr>
            <a:picLocks noChangeAspect="1"/>
          </p:cNvPicPr>
          <p:nvPr/>
        </p:nvPicPr>
        <p:blipFill>
          <a:blip r:embed="rId4"/>
          <a:srcRect l="24040" r="21447"/>
          <a:stretch/>
        </p:blipFill>
        <p:spPr bwMode="auto">
          <a:xfrm>
            <a:off x="6466946" y="109902"/>
            <a:ext cx="558677" cy="1366498"/>
          </a:xfrm>
          <a:prstGeom prst="rect">
            <a:avLst/>
          </a:prstGeom>
        </p:spPr>
      </p:pic>
      <p:pic>
        <p:nvPicPr>
          <p:cNvPr id="845515933" name="Рисунок 845515932"/>
          <p:cNvPicPr>
            <a:picLocks noChangeAspect="1"/>
          </p:cNvPicPr>
          <p:nvPr/>
        </p:nvPicPr>
        <p:blipFill>
          <a:blip r:embed="rId5"/>
          <a:srcRect l="5890" t="32070" r="52442" b="21464"/>
          <a:stretch/>
        </p:blipFill>
        <p:spPr bwMode="auto">
          <a:xfrm>
            <a:off x="7435363" y="1476402"/>
            <a:ext cx="1685794" cy="1636362"/>
          </a:xfrm>
          <a:prstGeom prst="rect">
            <a:avLst/>
          </a:prstGeom>
        </p:spPr>
      </p:pic>
      <p:pic>
        <p:nvPicPr>
          <p:cNvPr id="1787185574" name="Рисунок 1787185573"/>
          <p:cNvPicPr>
            <a:picLocks noChangeAspect="1"/>
          </p:cNvPicPr>
          <p:nvPr/>
        </p:nvPicPr>
        <p:blipFill>
          <a:blip r:embed="rId6"/>
          <a:srcRect l="28299" r="24205" b="4682"/>
          <a:stretch/>
        </p:blipFill>
        <p:spPr bwMode="auto">
          <a:xfrm>
            <a:off x="6923081" y="1625242"/>
            <a:ext cx="512282" cy="1370799"/>
          </a:xfrm>
          <a:prstGeom prst="rect">
            <a:avLst/>
          </a:prstGeom>
        </p:spPr>
      </p:pic>
      <p:pic>
        <p:nvPicPr>
          <p:cNvPr id="563487347" name="Рисунок 563487346"/>
          <p:cNvPicPr>
            <a:picLocks noChangeAspect="1"/>
          </p:cNvPicPr>
          <p:nvPr/>
        </p:nvPicPr>
        <p:blipFill>
          <a:blip r:embed="rId7"/>
          <a:srcRect l="2298" t="23548" r="2007" b="28281"/>
          <a:stretch/>
        </p:blipFill>
        <p:spPr bwMode="auto">
          <a:xfrm>
            <a:off x="5154262" y="1922998"/>
            <a:ext cx="1597601" cy="1072247"/>
          </a:xfrm>
          <a:prstGeom prst="rect">
            <a:avLst/>
          </a:prstGeom>
        </p:spPr>
      </p:pic>
      <p:pic>
        <p:nvPicPr>
          <p:cNvPr id="95645266" name="Рисунок 95645265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709592" y="3290454"/>
            <a:ext cx="1344488" cy="1024201"/>
          </a:xfrm>
          <a:prstGeom prst="rect">
            <a:avLst/>
          </a:prstGeom>
        </p:spPr>
      </p:pic>
      <p:pic>
        <p:nvPicPr>
          <p:cNvPr id="1250902974" name="Рисунок 1250902973"/>
          <p:cNvPicPr>
            <a:picLocks noChangeAspect="1"/>
          </p:cNvPicPr>
          <p:nvPr/>
        </p:nvPicPr>
        <p:blipFill>
          <a:blip r:embed="rId9"/>
          <a:srcRect r="3819"/>
          <a:stretch/>
        </p:blipFill>
        <p:spPr bwMode="auto">
          <a:xfrm>
            <a:off x="5033527" y="3279054"/>
            <a:ext cx="2133543" cy="859779"/>
          </a:xfrm>
          <a:prstGeom prst="rect">
            <a:avLst/>
          </a:prstGeom>
        </p:spPr>
      </p:pic>
      <p:pic>
        <p:nvPicPr>
          <p:cNvPr id="1150659156" name="Рисунок 1150659155"/>
          <p:cNvPicPr>
            <a:picLocks noChangeAspect="1"/>
          </p:cNvPicPr>
          <p:nvPr/>
        </p:nvPicPr>
        <p:blipFill>
          <a:blip r:embed="rId10"/>
          <a:srcRect l="33860" t="58307" r="6301" b="6754"/>
          <a:stretch/>
        </p:blipFill>
        <p:spPr bwMode="auto">
          <a:xfrm>
            <a:off x="7366109" y="4473585"/>
            <a:ext cx="1687973" cy="739185"/>
          </a:xfrm>
          <a:prstGeom prst="rect">
            <a:avLst/>
          </a:prstGeom>
        </p:spPr>
      </p:pic>
      <p:pic>
        <p:nvPicPr>
          <p:cNvPr id="663145254" name="Рисунок 663145253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6373727" y="4318564"/>
            <a:ext cx="1013654" cy="1002492"/>
          </a:xfrm>
          <a:prstGeom prst="rect">
            <a:avLst/>
          </a:prstGeom>
        </p:spPr>
      </p:pic>
      <p:pic>
        <p:nvPicPr>
          <p:cNvPr id="2022044055" name="Picture 2" descr="http://t3.gstatic.com/images?q=tbn:ANd9GcSBRcYXxTHgQxcU1T6ZtWnFXjLiWJL6mnhBKsVdjAh9MexY8jXc"/>
          <p:cNvPicPr>
            <a:picLocks noGrp="1" noChangeAspect="1"/>
          </p:cNvPicPr>
          <p:nvPr/>
        </p:nvPicPr>
        <p:blipFill>
          <a:blip r:embed="rId12"/>
          <a:srcRect r="8099"/>
          <a:stretch/>
        </p:blipFill>
        <p:spPr bwMode="auto">
          <a:xfrm>
            <a:off x="7915479" y="5296901"/>
            <a:ext cx="1138603" cy="1419883"/>
          </a:xfrm>
          <a:prstGeom prst="rect">
            <a:avLst/>
          </a:prstGeom>
          <a:noFill/>
        </p:spPr>
      </p:pic>
      <p:pic>
        <p:nvPicPr>
          <p:cNvPr id="79227314" name="Рисунок 79227313"/>
          <p:cNvPicPr>
            <a:picLocks noChangeAspect="1"/>
          </p:cNvPicPr>
          <p:nvPr/>
        </p:nvPicPr>
        <p:blipFill>
          <a:blip r:embed="rId13"/>
          <a:srcRect t="9000" b="8471"/>
          <a:stretch/>
        </p:blipFill>
        <p:spPr bwMode="auto">
          <a:xfrm>
            <a:off x="6859282" y="5470688"/>
            <a:ext cx="1076539" cy="11845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1535330" name="Rectangle 3"/>
          <p:cNvSpPr>
            <a:spLocks noGrp="1" noChangeShapeType="1"/>
          </p:cNvSpPr>
          <p:nvPr/>
        </p:nvSpPr>
        <p:spPr bwMode="auto">
          <a:xfrm>
            <a:off x="100743" y="704848"/>
            <a:ext cx="4003270" cy="54347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0066"/>
              </a:buClr>
              <a:buSzPct val="70000"/>
              <a:buFont typeface="Arial"/>
              <a:buChar char="l"/>
              <a:defRPr sz="26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  <a:lvl2pPr marL="692148" indent="34448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99"/>
              </a:buClr>
              <a:buSzPct val="70000"/>
              <a:buFont typeface="Arial"/>
              <a:buChar char="l"/>
              <a:defRPr sz="22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L="987423" indent="69373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00"/>
              </a:buClr>
              <a:buSzPct val="70000"/>
              <a:buFont typeface="Arial"/>
              <a:buChar char="l"/>
              <a:defRPr sz="21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L="1281110" indent="98901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0066"/>
              </a:buClr>
              <a:buSzPct val="75000"/>
              <a:buFont typeface="Arial"/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L="1598609" indent="1282698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EC"/>
              </a:buClr>
              <a:buSzPct val="80000"/>
              <a:buFont typeface="Arial"/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0" algn="just">
              <a:buClr>
                <a:srgbClr val="330066"/>
              </a:buClr>
              <a:buSzPct val="70000"/>
              <a:buFont typeface="Arial"/>
              <a:buNone/>
              <a:defRPr/>
            </a:pPr>
            <a:r>
              <a:rPr lang="ru-RU" sz="2400" b="1" i="0" u="none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Противопаразитарные препараты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лекарственных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служащих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выведения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гельминтов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0" i="0" u="none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</a:t>
            </a:r>
            <a:r>
              <a:rPr sz="2400" b="0" i="0" u="none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0" algn="just">
              <a:buClr>
                <a:srgbClr val="330066"/>
              </a:buClr>
              <a:buSzPct val="70000"/>
              <a:buFont typeface="Arial"/>
              <a:buNone/>
              <a:defRPr/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0" algn="ctr">
              <a:buClr>
                <a:srgbClr val="330066"/>
              </a:buClr>
              <a:buSzPct val="70000"/>
              <a:buFont typeface="Arial"/>
              <a:buNone/>
              <a:defRPr/>
            </a:pPr>
            <a:r>
              <a:rPr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  <a:r>
              <a:rPr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0" algn="just">
              <a:buClr>
                <a:srgbClr val="330066"/>
              </a:buClr>
              <a:buSzPct val="70000"/>
              <a:buFont typeface="Arial"/>
              <a:buNone/>
              <a:defRPr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Антигельминтные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342900" indent="0" algn="just">
              <a:buClr>
                <a:srgbClr val="330066"/>
              </a:buClr>
              <a:buSzPct val="70000"/>
              <a:buFont typeface="Arial"/>
              <a:buNone/>
              <a:defRPr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Антипротозойные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0" algn="just">
              <a:buClr>
                <a:srgbClr val="330066"/>
              </a:buClr>
              <a:buSzPct val="70000"/>
              <a:buFont typeface="Arial"/>
              <a:buNone/>
              <a:defRPr/>
            </a:pP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Инсектициды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73604992" name="Содержимое 2"/>
          <p:cNvSpPr>
            <a:spLocks noGrp="1"/>
          </p:cNvSpPr>
          <p:nvPr/>
        </p:nvSpPr>
        <p:spPr bwMode="auto">
          <a:xfrm>
            <a:off x="4104014" y="109901"/>
            <a:ext cx="4950067" cy="654538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  <a:defRPr/>
            </a:pPr>
            <a:r>
              <a:rPr lang="ru-RU" sz="2300" b="1" i="0" u="none" strike="noStrike" cap="none" spc="0" dirty="0" err="1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Антигельмитные</a:t>
            </a:r>
            <a:endParaRPr lang="ru-RU" sz="2300" b="1" i="0" u="none" strike="noStrike" cap="none" spc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ctr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2400" b="1" i="0" u="none" strike="noStrike" cap="none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</a:p>
          <a:p>
            <a:pPr marL="0" indent="0" algn="l">
              <a:buFont typeface="Arial"/>
              <a:buNone/>
              <a:defRPr/>
            </a:pPr>
            <a:endParaRPr lang="ru-RU" sz="1800" b="0" i="0" u="none" strike="noStrike" cap="none" spc="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 marL="0" indent="0" algn="ctr">
              <a:buFont typeface="Arial"/>
              <a:buNone/>
              <a:defRPr/>
            </a:pPr>
            <a:r>
              <a:rPr lang="ru-RU" sz="24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Антипротозойные </a:t>
            </a: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lang="ru-RU" sz="1800" b="0" i="0" u="none" strike="noStrike" cap="none" spc="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cs typeface="Times New Roman"/>
            </a:endParaRPr>
          </a:p>
          <a:p>
            <a:pPr marL="0" indent="0" algn="l">
              <a:buFont typeface="Arial"/>
              <a:buNone/>
              <a:defRPr/>
            </a:pPr>
            <a:endParaRPr lang="ru-RU" sz="1800" b="0" i="0" u="none" strike="noStrike" cap="none" spc="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Arial"/>
              <a:cs typeface="Arial"/>
            </a:endParaRPr>
          </a:p>
          <a:p>
            <a:pPr marL="0" indent="0" algn="ctr">
              <a:buFont typeface="Arial"/>
              <a:buNone/>
              <a:defRPr/>
            </a:pPr>
            <a:r>
              <a:rPr lang="ru-RU" sz="24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Инсектициды</a:t>
            </a:r>
            <a:r>
              <a:rPr lang="ru-RU" sz="1800" b="0" i="0" u="none" strike="noStrike" cap="none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 </a:t>
            </a: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 marL="0" indent="0" algn="l">
              <a:buFont typeface="Arial"/>
              <a:buNone/>
              <a:defRPr/>
            </a:pPr>
            <a:endParaRPr sz="1800" dirty="0">
              <a:latin typeface="Arial"/>
              <a:cs typeface="Arial"/>
            </a:endParaRPr>
          </a:p>
          <a:p>
            <a:pPr>
              <a:buNone/>
              <a:defRPr/>
            </a:pPr>
            <a:endParaRPr lang="ru-RU" dirty="0"/>
          </a:p>
        </p:txBody>
      </p:sp>
      <p:pic>
        <p:nvPicPr>
          <p:cNvPr id="1620394394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4736356" y="585278"/>
            <a:ext cx="2256928" cy="1693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2294898" name="Рисунок 172229489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217487" y="560594"/>
            <a:ext cx="1612391" cy="1594242"/>
          </a:xfrm>
          <a:prstGeom prst="rect">
            <a:avLst/>
          </a:prstGeom>
        </p:spPr>
      </p:pic>
      <p:pic>
        <p:nvPicPr>
          <p:cNvPr id="1830759487" name="Рисунок 183075948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358160" y="2649147"/>
            <a:ext cx="1904163" cy="1418733"/>
          </a:xfrm>
          <a:prstGeom prst="rect">
            <a:avLst/>
          </a:prstGeom>
        </p:spPr>
      </p:pic>
      <p:pic>
        <p:nvPicPr>
          <p:cNvPr id="337298245" name="Рисунок 33729824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486526" y="2540817"/>
            <a:ext cx="1343352" cy="1791136"/>
          </a:xfrm>
          <a:prstGeom prst="rect">
            <a:avLst/>
          </a:prstGeom>
        </p:spPr>
      </p:pic>
      <p:pic>
        <p:nvPicPr>
          <p:cNvPr id="697706546" name="Рисунок 697706545"/>
          <p:cNvPicPr>
            <a:picLocks noChangeAspect="1"/>
          </p:cNvPicPr>
          <p:nvPr/>
        </p:nvPicPr>
        <p:blipFill>
          <a:blip r:embed="rId6"/>
          <a:srcRect l="23061" t="5575" r="25120" b="5114"/>
          <a:stretch/>
        </p:blipFill>
        <p:spPr bwMode="auto">
          <a:xfrm>
            <a:off x="7944318" y="4393018"/>
            <a:ext cx="885560" cy="2262267"/>
          </a:xfrm>
          <a:prstGeom prst="rect">
            <a:avLst/>
          </a:prstGeom>
        </p:spPr>
      </p:pic>
      <p:pic>
        <p:nvPicPr>
          <p:cNvPr id="625313620" name="Рисунок 625313619"/>
          <p:cNvPicPr>
            <a:picLocks noChangeAspect="1"/>
          </p:cNvPicPr>
          <p:nvPr/>
        </p:nvPicPr>
        <p:blipFill>
          <a:blip r:embed="rId7"/>
          <a:srcRect l="37147" r="37171"/>
          <a:stretch/>
        </p:blipFill>
        <p:spPr bwMode="auto">
          <a:xfrm>
            <a:off x="4814876" y="4589317"/>
            <a:ext cx="416959" cy="2164771"/>
          </a:xfrm>
          <a:prstGeom prst="rect">
            <a:avLst/>
          </a:prstGeom>
        </p:spPr>
      </p:pic>
      <p:pic>
        <p:nvPicPr>
          <p:cNvPr id="1943348231" name="Рисунок 1943348230"/>
          <p:cNvPicPr>
            <a:picLocks noChangeAspect="1"/>
          </p:cNvPicPr>
          <p:nvPr/>
        </p:nvPicPr>
        <p:blipFill>
          <a:blip r:embed="rId8"/>
          <a:srcRect l="11497" r="11497" b="6953"/>
          <a:stretch/>
        </p:blipFill>
        <p:spPr bwMode="auto">
          <a:xfrm>
            <a:off x="5635592" y="4589317"/>
            <a:ext cx="1886156" cy="20234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1337760" name="Rectangle 3"/>
          <p:cNvSpPr>
            <a:spLocks noGrp="1" noChangeShapeType="1"/>
          </p:cNvSpPr>
          <p:nvPr/>
        </p:nvSpPr>
        <p:spPr bwMode="auto">
          <a:xfrm>
            <a:off x="174012" y="179751"/>
            <a:ext cx="3911682" cy="6206880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0066"/>
              </a:buClr>
              <a:buSzPct val="70000"/>
              <a:buFont typeface="Arial"/>
              <a:buChar char="l"/>
              <a:defRPr sz="26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1pPr>
            <a:lvl2pPr marL="692148" indent="34448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99"/>
              </a:buClr>
              <a:buSzPct val="70000"/>
              <a:buFont typeface="Arial"/>
              <a:buChar char="l"/>
              <a:defRPr sz="22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L="987423" indent="69373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00"/>
              </a:buClr>
              <a:buSzPct val="70000"/>
              <a:buFont typeface="Arial"/>
              <a:buChar char="l"/>
              <a:defRPr sz="21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L="1281110" indent="98901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0066"/>
              </a:buClr>
              <a:buSzPct val="75000"/>
              <a:buFont typeface="Arial"/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L="1598609" indent="1282698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EC"/>
              </a:buClr>
              <a:buSzPct val="80000"/>
              <a:buFont typeface="Arial"/>
              <a:buChar char="§"/>
              <a:defRPr sz="1800" b="0" i="0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0" algn="just">
              <a:buClr>
                <a:srgbClr val="330066"/>
              </a:buClr>
              <a:buSzPct val="70000"/>
              <a:buFont typeface="Arial"/>
              <a:buNone/>
              <a:defRPr/>
            </a:pPr>
            <a:r>
              <a:rPr lang="ru-RU" sz="2200" b="1" i="0" u="none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Дезинфицирующие препараты</a:t>
            </a: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b="0" i="0" u="none" strike="noStrike" cap="none" spc="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средства, обладающие антимикробной активностью и предназначенные для дезинфекции объектов окружающей среды.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r>
              <a:rPr lang="ru-RU" sz="2200" b="1" i="0" u="none" strike="noStrike" cap="none" spc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Дезинфектанты</a:t>
            </a:r>
            <a:r>
              <a:rPr lang="ru-RU" sz="2200" b="1" i="0" u="none" strike="noStrike" cap="none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893" indent="-371993" algn="just">
              <a:buClr>
                <a:srgbClr val="330066"/>
              </a:buClr>
              <a:buSzPct val="70000"/>
              <a:buFont typeface="Arial"/>
              <a:buAutoNum type="arabicPeriod"/>
              <a:defRPr/>
            </a:pP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Щелочи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893" indent="-371993" algn="just">
              <a:buClr>
                <a:srgbClr val="330066"/>
              </a:buClr>
              <a:buSzPct val="70000"/>
              <a:buFont typeface="Arial"/>
              <a:buAutoNum type="arabicPeriod"/>
              <a:defRPr/>
            </a:pP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Кислоты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893" indent="-371993" algn="just">
              <a:buClr>
                <a:srgbClr val="330066"/>
              </a:buClr>
              <a:buSzPct val="70000"/>
              <a:buFont typeface="Arial"/>
              <a:buAutoNum type="arabicPeriod"/>
              <a:defRPr/>
            </a:pP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Альдегиды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893" indent="-371993" algn="just">
              <a:buClr>
                <a:srgbClr val="330066"/>
              </a:buClr>
              <a:buSzPct val="70000"/>
              <a:buFont typeface="Arial"/>
              <a:buAutoNum type="arabicPeriod"/>
              <a:defRPr/>
            </a:pP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Препараты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хлора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893" indent="-371993" algn="just">
              <a:buClr>
                <a:srgbClr val="330066"/>
              </a:buClr>
              <a:buSzPct val="70000"/>
              <a:buFont typeface="Arial"/>
              <a:buAutoNum type="arabicPeriod"/>
              <a:defRPr/>
            </a:pP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Фенол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производные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893" indent="-371993" algn="just">
              <a:buClr>
                <a:srgbClr val="330066"/>
              </a:buClr>
              <a:buSzPct val="70000"/>
              <a:buFont typeface="Arial"/>
              <a:buAutoNum type="arabicPeriod"/>
              <a:defRPr/>
            </a:pP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Окислители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893" indent="-371993" algn="just">
              <a:buClr>
                <a:srgbClr val="330066"/>
              </a:buClr>
              <a:buSzPct val="70000"/>
              <a:buFont typeface="Arial"/>
              <a:buAutoNum type="arabicPeriod"/>
              <a:defRPr/>
            </a:pPr>
            <a:r>
              <a:rPr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Красители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01414774" name="Содержимое 2"/>
          <p:cNvSpPr>
            <a:spLocks noGrp="1"/>
          </p:cNvSpPr>
          <p:nvPr/>
        </p:nvSpPr>
        <p:spPr bwMode="auto">
          <a:xfrm>
            <a:off x="4469420" y="109901"/>
            <a:ext cx="4584661" cy="666150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Щелочи</a:t>
            </a:r>
            <a:endParaRPr lang="ru-RU" sz="2000" b="1" i="0" u="none" strike="noStrike" cap="none" spc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Гидроокись натрия (едкий натр, </a:t>
            </a:r>
          </a:p>
          <a:p>
            <a:pPr marL="0" indent="0" algn="l"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каустик, аскарит, каустическая сода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Кислоты </a:t>
            </a:r>
            <a:endParaRPr lang="ru-RU" sz="1400" b="0" i="0" u="none" strike="noStrike" cap="none" spc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Молочная </a:t>
            </a:r>
            <a:r>
              <a:rPr lang="ru-RU" sz="12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кислота</a:t>
            </a:r>
            <a:endParaRPr lang="ru-RU" sz="12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Font typeface="Arial"/>
              <a:buNone/>
              <a:defRPr/>
            </a:pPr>
            <a:endParaRPr lang="ru-RU" sz="12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Альдегиды</a:t>
            </a:r>
            <a:r>
              <a:rPr lang="ru-RU" sz="1400" b="0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</a:t>
            </a:r>
          </a:p>
          <a:p>
            <a:pPr algn="l">
              <a:buFont typeface="Arial"/>
              <a:buChar char="–"/>
              <a:defRPr/>
            </a:pP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Формальдегид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Font typeface="Arial"/>
              <a:buNone/>
              <a:defRPr/>
            </a:pPr>
            <a:endParaRPr sz="1400" b="1" i="0" u="none" strike="noStrike" cap="none" spc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Препараты хлора </a:t>
            </a:r>
          </a:p>
          <a:p>
            <a:pPr algn="l">
              <a:buFont typeface="Arial"/>
              <a:buChar char="–"/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Хлорамин Б</a:t>
            </a:r>
          </a:p>
          <a:p>
            <a:pPr algn="l">
              <a:buFont typeface="Arial"/>
              <a:buChar char="–"/>
              <a:defRPr/>
            </a:pPr>
            <a:r>
              <a:rPr lang="ru-RU" sz="1200" b="0" i="0" u="none" strike="noStrike" cap="none" spc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Пюржавель</a:t>
            </a:r>
            <a:endParaRPr lang="ru-RU" sz="12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/>
              <a:buChar char="–"/>
              <a:defRPr/>
            </a:pPr>
            <a:r>
              <a:rPr lang="ru-RU" sz="1200" b="0" i="0" u="none" strike="noStrike" cap="none" spc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Жавелион</a:t>
            </a:r>
            <a:endParaRPr lang="ru-RU" sz="12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/>
              <a:buChar char="–"/>
              <a:defRPr/>
            </a:pPr>
            <a:endParaRPr sz="14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Фенол и его производные</a:t>
            </a:r>
            <a:endParaRPr lang="ru-RU" sz="2000" b="1" i="0" u="none" strike="noStrike" cap="none" spc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–"/>
              <a:defRPr/>
            </a:pPr>
            <a:r>
              <a:rPr lang="ru-RU" sz="1400" b="0" i="0" u="none" strike="noStrike" cap="none" spc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Креалин</a:t>
            </a:r>
            <a:endParaRPr sz="14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Лизол</a:t>
            </a:r>
            <a:endParaRPr sz="14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Деготь березовый</a:t>
            </a:r>
            <a:endParaRPr lang="ru-RU" sz="20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Окислители</a:t>
            </a:r>
          </a:p>
          <a:p>
            <a:pPr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Перекись водорода</a:t>
            </a:r>
            <a:endParaRPr sz="14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Перманганат калия</a:t>
            </a:r>
            <a:endParaRPr sz="20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Красители</a:t>
            </a:r>
          </a:p>
          <a:p>
            <a:pPr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Метиленовый синий</a:t>
            </a:r>
          </a:p>
          <a:p>
            <a:pPr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Бриллиантовый зеленый</a:t>
            </a:r>
          </a:p>
          <a:p>
            <a:pPr>
              <a:buFont typeface="Arial"/>
              <a:buChar char="–"/>
              <a:defRPr/>
            </a:pPr>
            <a:r>
              <a:rPr lang="ru-RU" sz="1600" b="0" i="0" u="none" strike="noStrike" cap="none" spc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Этакридина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u="none" strike="noStrike" cap="none" spc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лактат</a:t>
            </a:r>
            <a:endParaRPr lang="ru-RU" sz="1600" b="0" i="0" u="none" strike="noStrike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82173504" name="Рисунок 138217350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061769" y="280863"/>
            <a:ext cx="976923" cy="976923"/>
          </a:xfrm>
          <a:prstGeom prst="rect">
            <a:avLst/>
          </a:prstGeom>
        </p:spPr>
      </p:pic>
      <p:pic>
        <p:nvPicPr>
          <p:cNvPr id="1813524305" name="Рисунок 1813524304"/>
          <p:cNvPicPr>
            <a:picLocks noChangeAspect="1"/>
          </p:cNvPicPr>
          <p:nvPr/>
        </p:nvPicPr>
        <p:blipFill>
          <a:blip r:embed="rId3"/>
          <a:srcRect l="27184" t="2621" r="27468" b="2953"/>
          <a:stretch/>
        </p:blipFill>
        <p:spPr bwMode="auto">
          <a:xfrm>
            <a:off x="7438035" y="894406"/>
            <a:ext cx="400766" cy="1483551"/>
          </a:xfrm>
          <a:prstGeom prst="rect">
            <a:avLst/>
          </a:prstGeom>
        </p:spPr>
      </p:pic>
      <p:pic>
        <p:nvPicPr>
          <p:cNvPr id="488044549" name="Рисунок 488044548"/>
          <p:cNvPicPr>
            <a:picLocks noChangeAspect="1"/>
          </p:cNvPicPr>
          <p:nvPr/>
        </p:nvPicPr>
        <p:blipFill>
          <a:blip r:embed="rId4"/>
          <a:srcRect l="26342" r="24979" b="5662"/>
          <a:stretch/>
        </p:blipFill>
        <p:spPr bwMode="auto">
          <a:xfrm>
            <a:off x="8174875" y="1622423"/>
            <a:ext cx="750713" cy="1454882"/>
          </a:xfrm>
          <a:prstGeom prst="rect">
            <a:avLst/>
          </a:prstGeom>
        </p:spPr>
      </p:pic>
      <p:pic>
        <p:nvPicPr>
          <p:cNvPr id="1526368993" name="Рисунок 1526368992"/>
          <p:cNvPicPr>
            <a:picLocks noChangeAspect="1"/>
          </p:cNvPicPr>
          <p:nvPr/>
        </p:nvPicPr>
        <p:blipFill>
          <a:blip r:embed="rId5"/>
          <a:srcRect l="27298" t="10101" r="26994" b="9343"/>
          <a:stretch/>
        </p:blipFill>
        <p:spPr bwMode="auto">
          <a:xfrm>
            <a:off x="6761750" y="2307136"/>
            <a:ext cx="477407" cy="1121863"/>
          </a:xfrm>
          <a:prstGeom prst="rect">
            <a:avLst/>
          </a:prstGeom>
        </p:spPr>
      </p:pic>
      <p:pic>
        <p:nvPicPr>
          <p:cNvPr id="358155534" name="Рисунок 358155533"/>
          <p:cNvPicPr>
            <a:picLocks noChangeAspect="1"/>
          </p:cNvPicPr>
          <p:nvPr/>
        </p:nvPicPr>
        <p:blipFill>
          <a:blip r:embed="rId6"/>
          <a:srcRect l="31054" t="4413" r="31000" b="4998"/>
          <a:stretch/>
        </p:blipFill>
        <p:spPr bwMode="auto">
          <a:xfrm>
            <a:off x="8323300" y="3283191"/>
            <a:ext cx="453861" cy="1444717"/>
          </a:xfrm>
          <a:prstGeom prst="rect">
            <a:avLst/>
          </a:prstGeom>
        </p:spPr>
      </p:pic>
      <p:pic>
        <p:nvPicPr>
          <p:cNvPr id="2021969241" name="Рисунок 2021969240"/>
          <p:cNvPicPr>
            <a:picLocks noChangeAspect="1"/>
          </p:cNvPicPr>
          <p:nvPr/>
        </p:nvPicPr>
        <p:blipFill>
          <a:blip r:embed="rId7"/>
          <a:srcRect l="24604" r="22527"/>
          <a:stretch/>
        </p:blipFill>
        <p:spPr bwMode="auto">
          <a:xfrm>
            <a:off x="7030621" y="3800506"/>
            <a:ext cx="434241" cy="1451138"/>
          </a:xfrm>
          <a:prstGeom prst="rect">
            <a:avLst/>
          </a:prstGeom>
        </p:spPr>
      </p:pic>
      <p:pic>
        <p:nvPicPr>
          <p:cNvPr id="982216471" name="Рисунок 982216470"/>
          <p:cNvPicPr>
            <a:picLocks noChangeAspect="1"/>
          </p:cNvPicPr>
          <p:nvPr/>
        </p:nvPicPr>
        <p:blipFill>
          <a:blip r:embed="rId8"/>
          <a:srcRect l="26756" t="5444" r="26792" b="5741"/>
          <a:stretch/>
        </p:blipFill>
        <p:spPr bwMode="auto">
          <a:xfrm>
            <a:off x="7116698" y="5312017"/>
            <a:ext cx="464638" cy="1184518"/>
          </a:xfrm>
          <a:prstGeom prst="rect">
            <a:avLst/>
          </a:prstGeom>
        </p:spPr>
      </p:pic>
      <p:pic>
        <p:nvPicPr>
          <p:cNvPr id="2002009643" name="Рисунок 2002009642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7895539" y="5039589"/>
            <a:ext cx="1030050" cy="1593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2756819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1169560865" name="Объект 2"/>
          <p:cNvSpPr>
            <a:spLocks noGrp="1"/>
          </p:cNvSpPr>
          <p:nvPr>
            <p:ph idx="1"/>
          </p:nvPr>
        </p:nvSpPr>
        <p:spPr bwMode="auto">
          <a:xfrm>
            <a:off x="457200" y="2780927"/>
            <a:ext cx="8229600" cy="3345235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5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endParaRPr sz="5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6118256" name="Объект 2"/>
          <p:cNvSpPr>
            <a:spLocks noGrp="1"/>
          </p:cNvSpPr>
          <p:nvPr>
            <p:ph idx="1"/>
          </p:nvPr>
        </p:nvSpPr>
        <p:spPr bwMode="auto">
          <a:xfrm>
            <a:off x="457199" y="665602"/>
            <a:ext cx="8229600" cy="54605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82500" lnSpcReduction="20000"/>
          </a:bodyPr>
          <a:lstStyle/>
          <a:p>
            <a:pPr marL="0" indent="0">
              <a:buFont typeface="Arial"/>
              <a:buNone/>
              <a:defRPr/>
            </a:pPr>
            <a:r>
              <a:rPr lang="ru-RU" sz="32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Цели урока:</a:t>
            </a:r>
            <a:endParaRPr sz="3200" b="1" dirty="0">
              <a:solidFill>
                <a:srgbClr val="C00000"/>
              </a:solidFill>
            </a:endParaRPr>
          </a:p>
          <a:p>
            <a:pPr algn="just">
              <a:defRPr/>
            </a:pPr>
            <a:r>
              <a:rPr lang="ru-RU" sz="32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Изучение понятия «лекарственные препараты» и истории их создания;</a:t>
            </a:r>
            <a:endParaRPr sz="3200" b="1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32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Дать понятие о классификации лекарственных препаратов и их формах;</a:t>
            </a:r>
            <a:endParaRPr sz="3200" b="1" dirty="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ru-RU" sz="32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Выявить использование лекарственных препаратов в ветеринарии </a:t>
            </a:r>
            <a:endParaRPr sz="3200" b="1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  <a:defRPr/>
            </a:pPr>
            <a:endParaRPr sz="3200" dirty="0">
              <a:solidFill>
                <a:schemeClr val="tx1"/>
              </a:solidFill>
            </a:endParaRPr>
          </a:p>
          <a:p>
            <a:pPr marL="137160" indent="0"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ru-RU" sz="32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Задачи урока:</a:t>
            </a:r>
            <a:endParaRPr sz="3200" b="1" dirty="0">
              <a:solidFill>
                <a:srgbClr val="C00000"/>
              </a:solidFill>
            </a:endParaRPr>
          </a:p>
          <a:p>
            <a:pPr algn="just">
              <a:defRPr/>
            </a:pPr>
            <a:r>
              <a:rPr lang="ru-RU" sz="3200" b="1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Сформировать представление  о научных и практических достижениях медицинской химии и фармакологии;</a:t>
            </a:r>
            <a:endParaRPr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3200" b="1" i="0" u="none" strike="noStrike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Сформировать убеждение о необходимости использования медицинских препаратов для животных в своей профессиональной деятельности</a:t>
            </a:r>
            <a:endParaRPr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699792" y="274638"/>
            <a:ext cx="5987008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2400" b="1" i="0" u="none" strike="noStrike" cap="none" spc="0" dirty="0">
                <a:ln w="6350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есть яд, ничто не лишено ядовитости, и всё есть лекарство. Лишь только доза делает вещество ядом или лекарством» (Теофраст Парацельс</a:t>
            </a:r>
            <a:r>
              <a:rPr lang="ru-RU" sz="2400" b="1" i="0" u="none" strike="noStrike" cap="none" spc="0" dirty="0">
                <a:ln w="6350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).</a:t>
            </a:r>
            <a:endParaRPr sz="24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251519" y="168105"/>
            <a:ext cx="2160239" cy="2467143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855133" y="1627684"/>
            <a:ext cx="1886267" cy="2642689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4876689" y="2939976"/>
            <a:ext cx="1968922" cy="2711521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6987009" y="1579617"/>
            <a:ext cx="1968969" cy="2520280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584172" y="3429000"/>
            <a:ext cx="1789455" cy="2579394"/>
          </a:xfrm>
          <a:prstGeom prst="rect">
            <a:avLst/>
          </a:prstGeom>
          <a:noFill/>
        </p:spPr>
      </p:pic>
      <p:sp>
        <p:nvSpPr>
          <p:cNvPr id="1679096535" name="TextBox 1679096534"/>
          <p:cNvSpPr txBox="1"/>
          <p:nvPr/>
        </p:nvSpPr>
        <p:spPr bwMode="auto">
          <a:xfrm>
            <a:off x="1319248" y="1444623"/>
            <a:ext cx="183636" cy="36611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22228613" name="TextBox 1822228612"/>
          <p:cNvSpPr txBox="1"/>
          <p:nvPr/>
        </p:nvSpPr>
        <p:spPr bwMode="auto">
          <a:xfrm>
            <a:off x="314072" y="2772864"/>
            <a:ext cx="2193988" cy="5185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Шуберт</a:t>
            </a:r>
            <a:r>
              <a:rPr sz="14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1797-1828 (31год) - </a:t>
            </a:r>
            <a:r>
              <a:rPr sz="14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тиф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68109593" name="TextBox 68109592"/>
          <p:cNvSpPr txBox="1"/>
          <p:nvPr/>
        </p:nvSpPr>
        <p:spPr bwMode="auto">
          <a:xfrm>
            <a:off x="6941878" y="4270374"/>
            <a:ext cx="2016618" cy="5185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 b="0" i="0" u="none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Чайковский 1840-1893 (53года) - холера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498738410" name="TextBox 498738409"/>
          <p:cNvSpPr txBox="1"/>
          <p:nvPr/>
        </p:nvSpPr>
        <p:spPr bwMode="auto">
          <a:xfrm>
            <a:off x="206499" y="6054297"/>
            <a:ext cx="2353610" cy="7318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 b="0" i="0" u="none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Рафаэль 1483-1520 </a:t>
            </a:r>
          </a:p>
          <a:p>
            <a:pPr algn="ctr">
              <a:defRPr/>
            </a:pPr>
            <a:r>
              <a:rPr sz="1400" b="0" i="0" u="none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(37лет) – сердечная недостаточность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26231856" name="TextBox 26231855"/>
          <p:cNvSpPr txBox="1"/>
          <p:nvPr/>
        </p:nvSpPr>
        <p:spPr bwMode="auto">
          <a:xfrm>
            <a:off x="2855133" y="4348384"/>
            <a:ext cx="1955503" cy="5185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 b="0" i="0" u="none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Вагнер 1747-1779 (32года) – туберкулез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1100718523" name="TextBox 1100718522"/>
          <p:cNvSpPr txBox="1"/>
          <p:nvPr/>
        </p:nvSpPr>
        <p:spPr bwMode="auto">
          <a:xfrm>
            <a:off x="4954586" y="5840940"/>
            <a:ext cx="1988371" cy="5185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 b="0" i="0" u="none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Гауф 1802-1827 </a:t>
            </a:r>
          </a:p>
          <a:p>
            <a:pPr algn="ctr">
              <a:defRPr/>
            </a:pPr>
            <a:r>
              <a:rPr sz="1400" b="0" i="0" u="none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(25лет) – тиф</a:t>
            </a: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 sz="5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история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457200" y="1600199"/>
            <a:ext cx="4719674" cy="470916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5000" lnSpcReduction="1000"/>
          </a:bodyPr>
          <a:lstStyle/>
          <a:p>
            <a:pPr lvl="2">
              <a:buNone/>
              <a:defRPr/>
            </a:pPr>
            <a:r>
              <a:rPr lang="ru-RU" dirty="0"/>
              <a:t>«Сосуд </a:t>
            </a:r>
            <a:r>
              <a:rPr lang="ru-RU" dirty="0" err="1"/>
              <a:t>Гигеи</a:t>
            </a:r>
            <a:r>
              <a:rPr lang="ru-RU" dirty="0"/>
              <a:t>», в российском варианте, «Чаша Гиппократа». Именно так называется знакомый всем символ медицины. В 1796 году</a:t>
            </a:r>
          </a:p>
          <a:p>
            <a:pPr lvl="2">
              <a:buNone/>
              <a:defRPr/>
            </a:pPr>
            <a:r>
              <a:rPr lang="ru-RU" dirty="0"/>
              <a:t>«Сосуд </a:t>
            </a:r>
            <a:r>
              <a:rPr lang="ru-RU" dirty="0" err="1"/>
              <a:t>Гигеи</a:t>
            </a:r>
            <a:r>
              <a:rPr lang="ru-RU" dirty="0"/>
              <a:t>» официально был признан символом мировой фармацевтики.</a:t>
            </a:r>
          </a:p>
          <a:p>
            <a:pPr lvl="2">
              <a:buNone/>
              <a:defRPr/>
            </a:pPr>
            <a:endParaRPr sz="2600" b="1" dirty="0">
              <a:solidFill>
                <a:srgbClr val="FFFF00"/>
              </a:solidFill>
            </a:endParaRPr>
          </a:p>
        </p:txBody>
      </p:sp>
      <p:pic>
        <p:nvPicPr>
          <p:cNvPr id="326081650" name="Рисунок 32608164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176874" y="1417638"/>
            <a:ext cx="3602256" cy="47505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63086" y="274638"/>
            <a:ext cx="8423714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 algn="ctr">
              <a:defRPr/>
            </a:pPr>
            <a:r>
              <a:rPr sz="3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sz="3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История</a:t>
            </a:r>
            <a:r>
              <a:rPr sz="3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открытия</a:t>
            </a:r>
            <a:r>
              <a:rPr sz="3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лекарственных</a:t>
            </a:r>
            <a:r>
              <a:rPr sz="3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веществ</a:t>
            </a:r>
            <a:r>
              <a:rPr sz="3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4900210" y="1921524"/>
            <a:ext cx="4000500" cy="470916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2500" lnSpcReduction="3000"/>
          </a:bodyPr>
          <a:lstStyle/>
          <a:p>
            <a:pPr>
              <a:defRPr/>
            </a:pPr>
            <a:endParaRPr dirty="0"/>
          </a:p>
          <a:p>
            <a:pPr>
              <a:defRPr/>
            </a:pP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Великий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древнегреческий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врач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Гиппократ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(460-356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гг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н.э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.)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искал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причины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болезней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злых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духах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а в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окружающей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среде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климате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образе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питании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Кроме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того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он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описал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двухсот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лекарственных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растений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способов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их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употребления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Недаром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называют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отцом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медицины</a:t>
            </a:r>
            <a:r>
              <a:rPr sz="24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400" b="1" dirty="0">
              <a:solidFill>
                <a:srgbClr val="FFFF00"/>
              </a:solidFill>
            </a:endParaRPr>
          </a:p>
        </p:txBody>
      </p:sp>
      <p:pic>
        <p:nvPicPr>
          <p:cNvPr id="2042676711" name="Рисунок 20426767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63086" y="1716033"/>
            <a:ext cx="4637124" cy="46371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algn="ctr">
              <a:defRPr/>
            </a:pPr>
            <a:r>
              <a:rPr sz="48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sz="48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48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такое</a:t>
            </a:r>
            <a:r>
              <a:rPr sz="48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48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лекарства</a:t>
            </a:r>
            <a:r>
              <a:rPr sz="48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sz="4800" b="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58704" y="2678935"/>
            <a:ext cx="5405150" cy="340329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0000" lnSpcReduction="2000"/>
          </a:bodyPr>
          <a:lstStyle/>
          <a:p>
            <a:pPr>
              <a:defRPr/>
            </a:pPr>
            <a:endParaRPr dirty="0"/>
          </a:p>
          <a:p>
            <a:pPr marL="137160" indent="0" algn="just"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sz="3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Лекарства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-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это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группа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веществ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направленных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устранение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признаков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заболевания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различных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своей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форме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действию</a:t>
            </a:r>
            <a:r>
              <a:rPr sz="36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36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динамике</a:t>
            </a:r>
            <a:endParaRPr sz="3600" b="1" dirty="0">
              <a:solidFill>
                <a:schemeClr val="tx1"/>
              </a:solidFill>
            </a:endParaRPr>
          </a:p>
        </p:txBody>
      </p:sp>
      <p:pic>
        <p:nvPicPr>
          <p:cNvPr id="1154660700" name="Рисунок 115466069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V="1">
            <a:off x="267099" y="1417638"/>
            <a:ext cx="3107990" cy="30589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9176841" name="Содержимое 2"/>
          <p:cNvSpPr>
            <a:spLocks noGrp="1"/>
          </p:cNvSpPr>
          <p:nvPr>
            <p:ph idx="1"/>
          </p:nvPr>
        </p:nvSpPr>
        <p:spPr bwMode="auto">
          <a:xfrm>
            <a:off x="376867" y="260648"/>
            <a:ext cx="8229600" cy="6200285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endParaRPr sz="2800" b="1" dirty="0">
              <a:solidFill>
                <a:srgbClr val="FFFF00"/>
              </a:solidFill>
            </a:endParaRPr>
          </a:p>
          <a:p>
            <a:pPr marL="0" indent="0" algn="just">
              <a:buNone/>
              <a:defRPr/>
            </a:pPr>
            <a:r>
              <a:rPr sz="2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Фармаколо́гия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греч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φάρμ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ακον — «лекарство», «яд» и λόγος — «слово», «учение») — медико-биологическая наука о лекарственных веществах и их действии на организм; </a:t>
            </a:r>
          </a:p>
          <a:p>
            <a:pPr>
              <a:defRPr/>
            </a:pP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широком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смысле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—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наука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физиологически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активных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веществах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вообще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их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действии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биологические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системы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2800" b="1" i="0" u="none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вещества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используются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фармакотерапии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их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называют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лекарственные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28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A362035-82A4-48B1-85C2-7752D840D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14991"/>
            <a:ext cx="2771800" cy="184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1471525" name="Заголовок 1"/>
          <p:cNvSpPr>
            <a:spLocks noGrp="1"/>
          </p:cNvSpPr>
          <p:nvPr>
            <p:ph type="title"/>
          </p:nvPr>
        </p:nvSpPr>
        <p:spPr bwMode="auto">
          <a:xfrm>
            <a:off x="285061" y="274638"/>
            <a:ext cx="8719038" cy="941806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ctr">
              <a:defRPr/>
            </a:pPr>
            <a:r>
              <a:rPr sz="32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sz="32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2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такое</a:t>
            </a:r>
            <a:r>
              <a:rPr sz="32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2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алколоиды</a:t>
            </a:r>
            <a:r>
              <a:rPr sz="32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? </a:t>
            </a:r>
            <a:r>
              <a:rPr sz="32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Их</a:t>
            </a:r>
            <a:r>
              <a:rPr sz="32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2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значение</a:t>
            </a:r>
            <a:r>
              <a:rPr sz="32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</a:t>
            </a:r>
            <a:r>
              <a:rPr lang="ru-RU" sz="32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2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медицине</a:t>
            </a:r>
            <a:endParaRPr sz="3200" b="1" dirty="0">
              <a:solidFill>
                <a:srgbClr val="C00000"/>
              </a:solidFill>
            </a:endParaRPr>
          </a:p>
        </p:txBody>
      </p:sp>
      <p:sp>
        <p:nvSpPr>
          <p:cNvPr id="1697462482" name="Содержимое 2"/>
          <p:cNvSpPr>
            <a:spLocks noGrp="1"/>
          </p:cNvSpPr>
          <p:nvPr>
            <p:ph idx="1"/>
          </p:nvPr>
        </p:nvSpPr>
        <p:spPr bwMode="auto">
          <a:xfrm>
            <a:off x="285061" y="1821515"/>
            <a:ext cx="4194173" cy="422955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2500" lnSpcReduction="13000"/>
          </a:bodyPr>
          <a:lstStyle/>
          <a:p>
            <a:pPr>
              <a:defRPr/>
            </a:pPr>
            <a:endParaRPr dirty="0"/>
          </a:p>
          <a:p>
            <a:pPr marL="0" indent="0" algn="just">
              <a:buNone/>
              <a:defRPr/>
            </a:pPr>
            <a:r>
              <a:rPr sz="3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Алкалоиды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– </a:t>
            </a:r>
            <a:r>
              <a:rPr sz="36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биологически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активные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азотосодержащие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органические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соединения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растительного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3600" b="0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происхождения</a:t>
            </a:r>
            <a:r>
              <a:rPr sz="3600" b="0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3600" dirty="0">
              <a:solidFill>
                <a:schemeClr val="tx1"/>
              </a:solidFill>
            </a:endParaRPr>
          </a:p>
        </p:txBody>
      </p:sp>
      <p:pic>
        <p:nvPicPr>
          <p:cNvPr id="2100212115" name="Рисунок 210021211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993192" y="1124744"/>
            <a:ext cx="4010906" cy="2768748"/>
          </a:xfrm>
          <a:prstGeom prst="rect">
            <a:avLst/>
          </a:prstGeom>
        </p:spPr>
      </p:pic>
      <p:pic>
        <p:nvPicPr>
          <p:cNvPr id="1922410965" name="Рисунок 192241096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347864" y="4126581"/>
            <a:ext cx="3003797" cy="2596730"/>
          </a:xfrm>
          <a:prstGeom prst="rect">
            <a:avLst/>
          </a:prstGeom>
        </p:spPr>
      </p:pic>
      <p:pic>
        <p:nvPicPr>
          <p:cNvPr id="962111274" name="Рисунок 96211127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379289" y="3893492"/>
            <a:ext cx="2571750" cy="25558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697537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b="0" dirty="0" err="1">
                <a:solidFill>
                  <a:srgbClr val="C00000"/>
                </a:solidFill>
              </a:rPr>
              <a:t>Лекарственные</a:t>
            </a:r>
            <a:r>
              <a:rPr b="0" dirty="0">
                <a:solidFill>
                  <a:srgbClr val="C00000"/>
                </a:solidFill>
              </a:rPr>
              <a:t> </a:t>
            </a:r>
            <a:r>
              <a:rPr b="0" dirty="0" err="1">
                <a:solidFill>
                  <a:srgbClr val="C00000"/>
                </a:solidFill>
              </a:rPr>
              <a:t>формы</a:t>
            </a:r>
            <a:endParaRPr b="0" dirty="0">
              <a:solidFill>
                <a:srgbClr val="C00000"/>
              </a:solidFill>
            </a:endParaRPr>
          </a:p>
        </p:txBody>
      </p:sp>
      <p:graphicFrame>
        <p:nvGraphicFramePr>
          <p:cNvPr id="447492251" name="Таблица 447492250"/>
          <p:cNvGraphicFramePr>
            <a:graphicFrameLocks/>
          </p:cNvGraphicFramePr>
          <p:nvPr/>
        </p:nvGraphicFramePr>
        <p:xfrm>
          <a:off x="271499" y="1071561"/>
          <a:ext cx="8531692" cy="5540397"/>
        </p:xfrm>
        <a:graphic>
          <a:graphicData uri="http://schemas.openxmlformats.org/drawingml/2006/table">
            <a:tbl>
              <a:tblPr firstRow="1" firstCol="1" bandRow="1"/>
              <a:tblGrid>
                <a:gridCol w="2821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8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62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7992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Жидкие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17999" marB="17999" anchor="ctr">
                    <a:lnL w="12699" algn="ctr"/>
                    <a:lnR w="12699" algn="ctr"/>
                    <a:lnT w="12699" algn="ctr"/>
                    <a:lnB w="12699" algn="ctr"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Твердые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0" marR="72000" marT="17999" marB="17999" anchor="ctr">
                    <a:lnL w="12700" algn="ctr">
                      <a:noFill/>
                    </a:lnL>
                    <a:lnR w="12699" algn="ctr"/>
                    <a:lnT w="12699" algn="ctr"/>
                    <a:lnB w="12699" algn="ctr"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Мягкие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0" marR="72000" marT="17999" marB="17999" anchor="ctr">
                    <a:lnL w="12700" algn="ctr">
                      <a:noFill/>
                    </a:lnL>
                    <a:lnR w="12699" algn="ctr"/>
                    <a:lnT w="12699" algn="ctr"/>
                    <a:lnB w="12699" algn="ctr"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9328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      Растворы (водные, спиртовые, масляные,    глицериновые).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      Настои.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      Отвары.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     Настойки.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      Микстуры.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       Слизи.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      Эмульсии.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       Суспензии.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0" marB="17999" anchor="ctr">
                    <a:lnL w="12699" algn="ctr"/>
                    <a:lnR w="12699" algn="ctr"/>
                    <a:lnT w="12700" algn="ctr">
                      <a:noFill/>
                    </a:lnT>
                    <a:lnB w="12699" algn="ctr"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        Порошки.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        Гранулы.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        Таблетки.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       Драже.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        Пилюли.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         Капсулы.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        Смеси нарезанного или крупно    измельченного растительного сырья.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0" marR="72000" marT="0" marB="17999" anchor="ctr">
                    <a:lnL w="12700" algn="ctr">
                      <a:noFill/>
                    </a:lnL>
                    <a:lnR w="12699" algn="ctr"/>
                    <a:lnT w="12700" algn="ctr">
                      <a:noFill/>
                    </a:lnT>
                    <a:lnB w="12699" algn="ctr"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24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     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Мази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     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Пасты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     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Свечи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defRPr/>
                      </a:pP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     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Стерильные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порошки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таблетки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инъекций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растворяемые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непосредственно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перед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sz="2400" b="0" i="0" u="none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введением</a:t>
                      </a:r>
                      <a:r>
                        <a:rPr sz="2400" b="0" i="0" u="non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72000" marT="0" marB="17999" anchor="ctr">
                    <a:lnL w="12700" algn="ctr">
                      <a:noFill/>
                    </a:lnL>
                    <a:lnR w="12699" algn="ctr"/>
                    <a:lnT w="12700" algn="ctr">
                      <a:noFill/>
                    </a:lnT>
                    <a:lnB w="12699" algn="ctr"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ur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90</TotalTime>
  <Words>701</Words>
  <Application>Microsoft Office PowerPoint</Application>
  <DocSecurity>0</DocSecurity>
  <PresentationFormat>Экран (4:3)</PresentationFormat>
  <Paragraphs>163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Wingdings 2</vt:lpstr>
      <vt:lpstr>Turtle</vt:lpstr>
      <vt:lpstr>Бюджетное профессиональное образовательное учреждение  Вологодской области «Великоустюгский многопрофильный колледж» </vt:lpstr>
      <vt:lpstr>Презентация PowerPoint</vt:lpstr>
      <vt:lpstr>Всё есть яд, ничто не лишено ядовитости, и всё есть лекарство. Лишь только доза делает вещество ядом или лекарством» (Теофраст Парацельс).</vt:lpstr>
      <vt:lpstr>Занимательная история</vt:lpstr>
      <vt:lpstr>«История открытия лекарственных веществ»</vt:lpstr>
      <vt:lpstr>Что такое лекарства?</vt:lpstr>
      <vt:lpstr>Презентация PowerPoint</vt:lpstr>
      <vt:lpstr>Что такое алколоиды? Их значение в медицине</vt:lpstr>
      <vt:lpstr>Лекарственные формы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Химические элементы периодической системы Д.И.Менделеева</dc:title>
  <dc:subject/>
  <dc:creator/>
  <cp:keywords/>
  <dc:description/>
  <cp:lastModifiedBy>vopilovskayat@mail.ru</cp:lastModifiedBy>
  <cp:revision>22</cp:revision>
  <dcterms:modified xsi:type="dcterms:W3CDTF">2023-10-26T16:34:10Z</dcterms:modified>
  <cp:category/>
  <dc:identifier/>
  <cp:contentStatus/>
  <dc:language/>
  <cp:version/>
</cp:coreProperties>
</file>