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66" r:id="rId4"/>
    <p:sldId id="257" r:id="rId5"/>
    <p:sldId id="267" r:id="rId6"/>
    <p:sldId id="268" r:id="rId7"/>
    <p:sldId id="269" r:id="rId8"/>
    <p:sldId id="264" r:id="rId9"/>
    <p:sldId id="270" r:id="rId10"/>
    <p:sldId id="262" r:id="rId11"/>
    <p:sldId id="265" r:id="rId12"/>
    <p:sldId id="271" r:id="rId13"/>
    <p:sldId id="260" r:id="rId14"/>
    <p:sldId id="26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AFAF"/>
    <a:srgbClr val="FFFFFF"/>
    <a:srgbClr val="0E58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2" autoAdjust="0"/>
    <p:restoredTop sz="96357" autoAdjust="0"/>
  </p:normalViewPr>
  <p:slideViewPr>
    <p:cSldViewPr snapToGrid="0">
      <p:cViewPr>
        <p:scale>
          <a:sx n="72" d="100"/>
          <a:sy n="72" d="100"/>
        </p:scale>
        <p:origin x="-618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547FE-6E81-4EB0-80D5-7AAD02C6C0EF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237BA-BE55-43DD-8E57-EE7DBE5FE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710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237BA-BE55-43DD-8E57-EE7DBE5FEF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208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0E58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CFC66B2-6677-4EFF-A6FC-EE95D4860E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2694"/>
            <a:ext cx="5653588" cy="5667829"/>
          </a:xfrm>
          <a:prstGeom prst="rect">
            <a:avLst/>
          </a:prstGeom>
          <a:solidFill>
            <a:srgbClr val="0E5856"/>
          </a:solidFill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25170B-4566-4747-8475-7972F091D9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1543" y="541792"/>
            <a:ext cx="8966335" cy="1649865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0" name="Овал 10">
            <a:extLst>
              <a:ext uri="{FF2B5EF4-FFF2-40B4-BE49-F238E27FC236}">
                <a16:creationId xmlns:a16="http://schemas.microsoft.com/office/drawing/2014/main" xmlns="" id="{7E345BD6-92E9-49B8-9198-3678484AFD8E}"/>
              </a:ext>
            </a:extLst>
          </p:cNvPr>
          <p:cNvSpPr/>
          <p:nvPr userDrawn="1"/>
        </p:nvSpPr>
        <p:spPr>
          <a:xfrm>
            <a:off x="6705600" y="4024544"/>
            <a:ext cx="5756585" cy="3245979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1DA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3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11AAC1-2B0B-4F78-A615-1D22138E4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9E02713-7F67-4F7F-8DC9-84B0D17E6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DF8964B-A6B6-42E3-956E-4B5A1D4A0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6E1631B-578C-4099-AC9B-C1E360321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27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732B36C-61AF-48B9-BE62-85D83F98B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7B2720-F456-44ED-8B11-037B755AC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34B77D8-F133-4307-A65C-F42AFA4E1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96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B5AF2D-C3C4-4275-877B-A69EB6281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1530F1C-89B0-4946-80DD-013F848D1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0DC403B-5B02-46C0-8421-1512D1EC31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626DCD-589A-4F43-AC10-C9DEBD5C4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54D32FB-251E-49CE-9042-38AE805A8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EE0E483-DF34-4698-AFBB-1FACF96D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93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06D206-6C06-468F-B3EE-35F00BE44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98A2121-3EED-4FD2-A303-A087C89649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EC992C9-7731-46F7-B941-CDA12C88AB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994D2F9-B93E-4D5E-8685-B88B7B6F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8597B65-64FA-415A-9A6D-665D2E3AA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C8452AD-8E5F-4E3C-B44E-1477F42E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39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FCA105-7396-4042-949F-4BB4F01B2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0305344-C760-41F6-971B-8343E9BA1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C2CC7EC-5ADD-4410-8137-BA62F042C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2486BD-A629-461F-9C38-DD3243181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DB486AE-5A98-4CD4-A556-43D3E4B87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DA4135F-7957-42B2-9B27-50E3580C6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652B2DF-D02F-41B7-8869-3EB1236963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AD7EF3-86EF-4B03-8EC2-B6E4D92BA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5C22819-1A7E-44AF-9436-871DE659E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3839652-8FAF-4705-B4AB-9A8E88D20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37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0F255-DF12-430B-88B2-EB7DC4DDC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2632" y="365125"/>
            <a:ext cx="6541168" cy="1325563"/>
          </a:xfrm>
        </p:spPr>
        <p:txBody>
          <a:bodyPr/>
          <a:lstStyle>
            <a:lvl1pPr>
              <a:defRPr b="1">
                <a:solidFill>
                  <a:srgbClr val="0E5856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3B9C72-075F-417D-A0BE-8114AA799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632" y="1825625"/>
            <a:ext cx="6541168" cy="4351338"/>
          </a:xfrm>
        </p:spPr>
        <p:txBody>
          <a:bodyPr/>
          <a:lstStyle>
            <a:lvl1pPr>
              <a:defRPr>
                <a:solidFill>
                  <a:srgbClr val="0E5856"/>
                </a:solidFill>
              </a:defRPr>
            </a:lvl1pPr>
            <a:lvl2pPr>
              <a:defRPr>
                <a:solidFill>
                  <a:srgbClr val="0E5856"/>
                </a:solidFill>
              </a:defRPr>
            </a:lvl2pPr>
            <a:lvl3pPr>
              <a:defRPr>
                <a:solidFill>
                  <a:srgbClr val="0E5856"/>
                </a:solidFill>
              </a:defRPr>
            </a:lvl3pPr>
            <a:lvl4pPr>
              <a:defRPr>
                <a:solidFill>
                  <a:srgbClr val="0E5856"/>
                </a:solidFill>
              </a:defRPr>
            </a:lvl4pPr>
            <a:lvl5pPr>
              <a:defRPr>
                <a:solidFill>
                  <a:srgbClr val="0E5856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8" name="Рисунок 7" descr="Изображение выглядит как стрела&#10;&#10;Автоматически созданное описание">
            <a:extLst>
              <a:ext uri="{FF2B5EF4-FFF2-40B4-BE49-F238E27FC236}">
                <a16:creationId xmlns:a16="http://schemas.microsoft.com/office/drawing/2014/main" xmlns="" id="{0FB4F2D5-5EBB-42C3-8788-7FDE05C59D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00" y="0"/>
            <a:ext cx="4469946" cy="6858000"/>
          </a:xfrm>
          <a:prstGeom prst="rect">
            <a:avLst/>
          </a:prstGeom>
        </p:spPr>
      </p:pic>
      <p:sp>
        <p:nvSpPr>
          <p:cNvPr id="9" name="Овал 10">
            <a:extLst>
              <a:ext uri="{FF2B5EF4-FFF2-40B4-BE49-F238E27FC236}">
                <a16:creationId xmlns:a16="http://schemas.microsoft.com/office/drawing/2014/main" xmlns="" id="{AF6658A2-1EE1-41BD-8478-D9D8818EAEC3}"/>
              </a:ext>
            </a:extLst>
          </p:cNvPr>
          <p:cNvSpPr/>
          <p:nvPr userDrawn="1"/>
        </p:nvSpPr>
        <p:spPr>
          <a:xfrm>
            <a:off x="9345529" y="5179492"/>
            <a:ext cx="4016541" cy="2264816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10">
            <a:extLst>
              <a:ext uri="{FF2B5EF4-FFF2-40B4-BE49-F238E27FC236}">
                <a16:creationId xmlns:a16="http://schemas.microsoft.com/office/drawing/2014/main" xmlns="" id="{B5AD580D-0454-4657-9D42-7EBF5D66C8AD}"/>
              </a:ext>
            </a:extLst>
          </p:cNvPr>
          <p:cNvSpPr/>
          <p:nvPr userDrawn="1"/>
        </p:nvSpPr>
        <p:spPr>
          <a:xfrm rot="10800000">
            <a:off x="9223072" y="-1051185"/>
            <a:ext cx="4016541" cy="2264816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1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0F255-DF12-430B-88B2-EB7DC4DDC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657114" cy="1325563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3B9C72-075F-417D-A0BE-8114AA799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915400" cy="4351338"/>
          </a:xfr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A73ABF52-87EF-4AE4-8AC9-0704A9F708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932" y="4586514"/>
            <a:ext cx="2339409" cy="2339409"/>
          </a:xfrm>
          <a:prstGeom prst="rect">
            <a:avLst/>
          </a:prstGeom>
        </p:spPr>
      </p:pic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300C6E73-5953-4204-8DC9-494C3DE107EE}"/>
              </a:ext>
            </a:extLst>
          </p:cNvPr>
          <p:cNvSpPr/>
          <p:nvPr userDrawn="1"/>
        </p:nvSpPr>
        <p:spPr>
          <a:xfrm>
            <a:off x="-1253129" y="6062820"/>
            <a:ext cx="12700382" cy="1399744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47297 w 12700382"/>
              <a:gd name="connsiteY0" fmla="*/ 1007583 h 1401690"/>
              <a:gd name="connsiteX1" fmla="*/ 2180897 w 12700382"/>
              <a:gd name="connsiteY1" fmla="*/ 6099 h 1401690"/>
              <a:gd name="connsiteX2" fmla="*/ 5736897 w 12700382"/>
              <a:gd name="connsiteY2" fmla="*/ 456040 h 1401690"/>
              <a:gd name="connsiteX3" fmla="*/ 9815412 w 12700382"/>
              <a:gd name="connsiteY3" fmla="*/ 427012 h 1401690"/>
              <a:gd name="connsiteX4" fmla="*/ 12674726 w 12700382"/>
              <a:gd name="connsiteY4" fmla="*/ 1312383 h 1401690"/>
              <a:gd name="connsiteX5" fmla="*/ 4416097 w 12700382"/>
              <a:gd name="connsiteY5" fmla="*/ 1022097 h 1401690"/>
              <a:gd name="connsiteX6" fmla="*/ 47297 w 12700382"/>
              <a:gd name="connsiteY6" fmla="*/ 1007583 h 1401690"/>
              <a:gd name="connsiteX0" fmla="*/ 47297 w 12700382"/>
              <a:gd name="connsiteY0" fmla="*/ 1005637 h 1399744"/>
              <a:gd name="connsiteX1" fmla="*/ 2180897 w 12700382"/>
              <a:gd name="connsiteY1" fmla="*/ 4153 h 1399744"/>
              <a:gd name="connsiteX2" fmla="*/ 5736897 w 12700382"/>
              <a:gd name="connsiteY2" fmla="*/ 454094 h 1399744"/>
              <a:gd name="connsiteX3" fmla="*/ 9815412 w 12700382"/>
              <a:gd name="connsiteY3" fmla="*/ 425066 h 1399744"/>
              <a:gd name="connsiteX4" fmla="*/ 12674726 w 12700382"/>
              <a:gd name="connsiteY4" fmla="*/ 1310437 h 1399744"/>
              <a:gd name="connsiteX5" fmla="*/ 4416097 w 12700382"/>
              <a:gd name="connsiteY5" fmla="*/ 1020151 h 1399744"/>
              <a:gd name="connsiteX6" fmla="*/ 47297 w 12700382"/>
              <a:gd name="connsiteY6" fmla="*/ 1005637 h 1399744"/>
              <a:gd name="connsiteX0" fmla="*/ 47297 w 12700382"/>
              <a:gd name="connsiteY0" fmla="*/ 1005637 h 1399744"/>
              <a:gd name="connsiteX1" fmla="*/ 2180897 w 12700382"/>
              <a:gd name="connsiteY1" fmla="*/ 4153 h 1399744"/>
              <a:gd name="connsiteX2" fmla="*/ 5736897 w 12700382"/>
              <a:gd name="connsiteY2" fmla="*/ 454094 h 1399744"/>
              <a:gd name="connsiteX3" fmla="*/ 9815412 w 12700382"/>
              <a:gd name="connsiteY3" fmla="*/ 425066 h 1399744"/>
              <a:gd name="connsiteX4" fmla="*/ 12674726 w 12700382"/>
              <a:gd name="connsiteY4" fmla="*/ 1310437 h 1399744"/>
              <a:gd name="connsiteX5" fmla="*/ 4416097 w 12700382"/>
              <a:gd name="connsiteY5" fmla="*/ 1020151 h 1399744"/>
              <a:gd name="connsiteX6" fmla="*/ 47297 w 12700382"/>
              <a:gd name="connsiteY6" fmla="*/ 1005637 h 13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00382" h="1399744">
                <a:moveTo>
                  <a:pt x="47297" y="1005637"/>
                </a:moveTo>
                <a:cubicBezTo>
                  <a:pt x="-325236" y="836304"/>
                  <a:pt x="1607582" y="67048"/>
                  <a:pt x="2180897" y="4153"/>
                </a:cubicBezTo>
                <a:cubicBezTo>
                  <a:pt x="2754212" y="-58742"/>
                  <a:pt x="4348364" y="616170"/>
                  <a:pt x="5736897" y="454094"/>
                </a:cubicBezTo>
                <a:cubicBezTo>
                  <a:pt x="7125430" y="292018"/>
                  <a:pt x="9271126" y="129943"/>
                  <a:pt x="9815412" y="425066"/>
                </a:cubicBezTo>
                <a:cubicBezTo>
                  <a:pt x="10359698" y="720189"/>
                  <a:pt x="12986783" y="1012894"/>
                  <a:pt x="12674726" y="1310437"/>
                </a:cubicBezTo>
                <a:cubicBezTo>
                  <a:pt x="12362669" y="1607980"/>
                  <a:pt x="6520668" y="1070951"/>
                  <a:pt x="4416097" y="1020151"/>
                </a:cubicBezTo>
                <a:cubicBezTo>
                  <a:pt x="2311526" y="969351"/>
                  <a:pt x="419830" y="1174970"/>
                  <a:pt x="47297" y="1005637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0">
            <a:extLst>
              <a:ext uri="{FF2B5EF4-FFF2-40B4-BE49-F238E27FC236}">
                <a16:creationId xmlns:a16="http://schemas.microsoft.com/office/drawing/2014/main" xmlns="" id="{1D45B324-0C37-4799-91A5-22F772D83970}"/>
              </a:ext>
            </a:extLst>
          </p:cNvPr>
          <p:cNvSpPr/>
          <p:nvPr userDrawn="1"/>
        </p:nvSpPr>
        <p:spPr>
          <a:xfrm rot="10600676">
            <a:off x="-184424" y="-530946"/>
            <a:ext cx="13353297" cy="1766941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9033"/>
              <a:gd name="connsiteY0" fmla="*/ 1230288 h 1624395"/>
              <a:gd name="connsiteX1" fmla="*/ 2525840 w 12689033"/>
              <a:gd name="connsiteY1" fmla="*/ 25604 h 1624395"/>
              <a:gd name="connsiteX2" fmla="*/ 5718983 w 12689033"/>
              <a:gd name="connsiteY2" fmla="*/ 678745 h 1624395"/>
              <a:gd name="connsiteX3" fmla="*/ 10380649 w 12689033"/>
              <a:gd name="connsiteY3" fmla="*/ 872571 h 1624395"/>
              <a:gd name="connsiteX4" fmla="*/ 12656812 w 12689033"/>
              <a:gd name="connsiteY4" fmla="*/ 1535088 h 1624395"/>
              <a:gd name="connsiteX5" fmla="*/ 4398183 w 12689033"/>
              <a:gd name="connsiteY5" fmla="*/ 1244802 h 1624395"/>
              <a:gd name="connsiteX6" fmla="*/ 29383 w 12689033"/>
              <a:gd name="connsiteY6" fmla="*/ 1230288 h 1624395"/>
              <a:gd name="connsiteX0" fmla="*/ 29383 w 12692921"/>
              <a:gd name="connsiteY0" fmla="*/ 1229885 h 1623992"/>
              <a:gd name="connsiteX1" fmla="*/ 2525840 w 12692921"/>
              <a:gd name="connsiteY1" fmla="*/ 25201 h 1623992"/>
              <a:gd name="connsiteX2" fmla="*/ 5718983 w 12692921"/>
              <a:gd name="connsiteY2" fmla="*/ 678342 h 1623992"/>
              <a:gd name="connsiteX3" fmla="*/ 7873215 w 12692921"/>
              <a:gd name="connsiteY3" fmla="*/ 792341 h 1623992"/>
              <a:gd name="connsiteX4" fmla="*/ 10380649 w 12692921"/>
              <a:gd name="connsiteY4" fmla="*/ 872168 h 1623992"/>
              <a:gd name="connsiteX5" fmla="*/ 12656812 w 12692921"/>
              <a:gd name="connsiteY5" fmla="*/ 1534685 h 1623992"/>
              <a:gd name="connsiteX6" fmla="*/ 4398183 w 12692921"/>
              <a:gd name="connsiteY6" fmla="*/ 1244399 h 1623992"/>
              <a:gd name="connsiteX7" fmla="*/ 29383 w 12692921"/>
              <a:gd name="connsiteY7" fmla="*/ 1229885 h 1623992"/>
              <a:gd name="connsiteX0" fmla="*/ 29383 w 12692921"/>
              <a:gd name="connsiteY0" fmla="*/ 1228496 h 1622603"/>
              <a:gd name="connsiteX1" fmla="*/ 2525840 w 12692921"/>
              <a:gd name="connsiteY1" fmla="*/ 23812 h 1622603"/>
              <a:gd name="connsiteX2" fmla="*/ 5718983 w 12692921"/>
              <a:gd name="connsiteY2" fmla="*/ 676953 h 1622603"/>
              <a:gd name="connsiteX3" fmla="*/ 7308760 w 12692921"/>
              <a:gd name="connsiteY3" fmla="*/ 496491 h 1622603"/>
              <a:gd name="connsiteX4" fmla="*/ 10380649 w 12692921"/>
              <a:gd name="connsiteY4" fmla="*/ 870779 h 1622603"/>
              <a:gd name="connsiteX5" fmla="*/ 12656812 w 12692921"/>
              <a:gd name="connsiteY5" fmla="*/ 1533296 h 1622603"/>
              <a:gd name="connsiteX6" fmla="*/ 4398183 w 12692921"/>
              <a:gd name="connsiteY6" fmla="*/ 1243010 h 1622603"/>
              <a:gd name="connsiteX7" fmla="*/ 29383 w 12692921"/>
              <a:gd name="connsiteY7" fmla="*/ 1228496 h 1622603"/>
              <a:gd name="connsiteX0" fmla="*/ 29383 w 12692921"/>
              <a:gd name="connsiteY0" fmla="*/ 1234972 h 1629079"/>
              <a:gd name="connsiteX1" fmla="*/ 2525840 w 12692921"/>
              <a:gd name="connsiteY1" fmla="*/ 30288 h 1629079"/>
              <a:gd name="connsiteX2" fmla="*/ 4813689 w 12692921"/>
              <a:gd name="connsiteY2" fmla="*/ 500032 h 1629079"/>
              <a:gd name="connsiteX3" fmla="*/ 7308760 w 12692921"/>
              <a:gd name="connsiteY3" fmla="*/ 502967 h 1629079"/>
              <a:gd name="connsiteX4" fmla="*/ 10380649 w 12692921"/>
              <a:gd name="connsiteY4" fmla="*/ 877255 h 1629079"/>
              <a:gd name="connsiteX5" fmla="*/ 12656812 w 12692921"/>
              <a:gd name="connsiteY5" fmla="*/ 1539772 h 1629079"/>
              <a:gd name="connsiteX6" fmla="*/ 4398183 w 12692921"/>
              <a:gd name="connsiteY6" fmla="*/ 1249486 h 1629079"/>
              <a:gd name="connsiteX7" fmla="*/ 29383 w 12692921"/>
              <a:gd name="connsiteY7" fmla="*/ 1234972 h 1629079"/>
              <a:gd name="connsiteX0" fmla="*/ 29383 w 12692921"/>
              <a:gd name="connsiteY0" fmla="*/ 1236480 h 1630587"/>
              <a:gd name="connsiteX1" fmla="*/ 2525840 w 12692921"/>
              <a:gd name="connsiteY1" fmla="*/ 31796 h 1630587"/>
              <a:gd name="connsiteX2" fmla="*/ 4813689 w 12692921"/>
              <a:gd name="connsiteY2" fmla="*/ 501540 h 1630587"/>
              <a:gd name="connsiteX3" fmla="*/ 8038493 w 12692921"/>
              <a:gd name="connsiteY3" fmla="*/ 706759 h 1630587"/>
              <a:gd name="connsiteX4" fmla="*/ 10380649 w 12692921"/>
              <a:gd name="connsiteY4" fmla="*/ 878763 h 1630587"/>
              <a:gd name="connsiteX5" fmla="*/ 12656812 w 12692921"/>
              <a:gd name="connsiteY5" fmla="*/ 1541280 h 1630587"/>
              <a:gd name="connsiteX6" fmla="*/ 4398183 w 12692921"/>
              <a:gd name="connsiteY6" fmla="*/ 1250994 h 1630587"/>
              <a:gd name="connsiteX7" fmla="*/ 29383 w 12692921"/>
              <a:gd name="connsiteY7" fmla="*/ 1236480 h 1630587"/>
              <a:gd name="connsiteX0" fmla="*/ 83101 w 12746639"/>
              <a:gd name="connsiteY0" fmla="*/ 742243 h 1136350"/>
              <a:gd name="connsiteX1" fmla="*/ 1715784 w 12746639"/>
              <a:gd name="connsiteY1" fmla="*/ 141663 h 1136350"/>
              <a:gd name="connsiteX2" fmla="*/ 4867407 w 12746639"/>
              <a:gd name="connsiteY2" fmla="*/ 7303 h 1136350"/>
              <a:gd name="connsiteX3" fmla="*/ 8092211 w 12746639"/>
              <a:gd name="connsiteY3" fmla="*/ 212522 h 1136350"/>
              <a:gd name="connsiteX4" fmla="*/ 10434367 w 12746639"/>
              <a:gd name="connsiteY4" fmla="*/ 384526 h 1136350"/>
              <a:gd name="connsiteX5" fmla="*/ 12710530 w 12746639"/>
              <a:gd name="connsiteY5" fmla="*/ 1047043 h 1136350"/>
              <a:gd name="connsiteX6" fmla="*/ 4451901 w 12746639"/>
              <a:gd name="connsiteY6" fmla="*/ 756757 h 1136350"/>
              <a:gd name="connsiteX7" fmla="*/ 83101 w 12746639"/>
              <a:gd name="connsiteY7" fmla="*/ 742243 h 1136350"/>
              <a:gd name="connsiteX0" fmla="*/ 289259 w 12952797"/>
              <a:gd name="connsiteY0" fmla="*/ 1350001 h 1744108"/>
              <a:gd name="connsiteX1" fmla="*/ 757129 w 12952797"/>
              <a:gd name="connsiteY1" fmla="*/ 27566 h 1744108"/>
              <a:gd name="connsiteX2" fmla="*/ 5073565 w 12952797"/>
              <a:gd name="connsiteY2" fmla="*/ 615061 h 1744108"/>
              <a:gd name="connsiteX3" fmla="*/ 8298369 w 12952797"/>
              <a:gd name="connsiteY3" fmla="*/ 820280 h 1744108"/>
              <a:gd name="connsiteX4" fmla="*/ 10640525 w 12952797"/>
              <a:gd name="connsiteY4" fmla="*/ 992284 h 1744108"/>
              <a:gd name="connsiteX5" fmla="*/ 12916688 w 12952797"/>
              <a:gd name="connsiteY5" fmla="*/ 1654801 h 1744108"/>
              <a:gd name="connsiteX6" fmla="*/ 4658059 w 12952797"/>
              <a:gd name="connsiteY6" fmla="*/ 1364515 h 1744108"/>
              <a:gd name="connsiteX7" fmla="*/ 289259 w 12952797"/>
              <a:gd name="connsiteY7" fmla="*/ 1350001 h 1744108"/>
              <a:gd name="connsiteX0" fmla="*/ 289259 w 13352533"/>
              <a:gd name="connsiteY0" fmla="*/ 1350001 h 1765355"/>
              <a:gd name="connsiteX1" fmla="*/ 757129 w 13352533"/>
              <a:gd name="connsiteY1" fmla="*/ 27566 h 1765355"/>
              <a:gd name="connsiteX2" fmla="*/ 5073565 w 13352533"/>
              <a:gd name="connsiteY2" fmla="*/ 615061 h 1765355"/>
              <a:gd name="connsiteX3" fmla="*/ 8298369 w 13352533"/>
              <a:gd name="connsiteY3" fmla="*/ 820280 h 1765355"/>
              <a:gd name="connsiteX4" fmla="*/ 10640525 w 13352533"/>
              <a:gd name="connsiteY4" fmla="*/ 992284 h 1765355"/>
              <a:gd name="connsiteX5" fmla="*/ 13322405 w 13352533"/>
              <a:gd name="connsiteY5" fmla="*/ 1678352 h 1765355"/>
              <a:gd name="connsiteX6" fmla="*/ 4658059 w 13352533"/>
              <a:gd name="connsiteY6" fmla="*/ 1364515 h 1765355"/>
              <a:gd name="connsiteX7" fmla="*/ 289259 w 13352533"/>
              <a:gd name="connsiteY7" fmla="*/ 1350001 h 1765355"/>
              <a:gd name="connsiteX0" fmla="*/ 289259 w 13352533"/>
              <a:gd name="connsiteY0" fmla="*/ 1351587 h 1766941"/>
              <a:gd name="connsiteX1" fmla="*/ 757129 w 13352533"/>
              <a:gd name="connsiteY1" fmla="*/ 29152 h 1766941"/>
              <a:gd name="connsiteX2" fmla="*/ 5073565 w 13352533"/>
              <a:gd name="connsiteY2" fmla="*/ 616647 h 1766941"/>
              <a:gd name="connsiteX3" fmla="*/ 8167311 w 13352533"/>
              <a:gd name="connsiteY3" fmla="*/ 1075955 h 1766941"/>
              <a:gd name="connsiteX4" fmla="*/ 10640525 w 13352533"/>
              <a:gd name="connsiteY4" fmla="*/ 993870 h 1766941"/>
              <a:gd name="connsiteX5" fmla="*/ 13322405 w 13352533"/>
              <a:gd name="connsiteY5" fmla="*/ 1679938 h 1766941"/>
              <a:gd name="connsiteX6" fmla="*/ 4658059 w 13352533"/>
              <a:gd name="connsiteY6" fmla="*/ 1366101 h 1766941"/>
              <a:gd name="connsiteX7" fmla="*/ 289259 w 13352533"/>
              <a:gd name="connsiteY7" fmla="*/ 1351587 h 1766941"/>
              <a:gd name="connsiteX0" fmla="*/ 289259 w 13531127"/>
              <a:gd name="connsiteY0" fmla="*/ 1351587 h 1766941"/>
              <a:gd name="connsiteX1" fmla="*/ 757129 w 13531127"/>
              <a:gd name="connsiteY1" fmla="*/ 29152 h 1766941"/>
              <a:gd name="connsiteX2" fmla="*/ 5073565 w 13531127"/>
              <a:gd name="connsiteY2" fmla="*/ 616647 h 1766941"/>
              <a:gd name="connsiteX3" fmla="*/ 8167311 w 13531127"/>
              <a:gd name="connsiteY3" fmla="*/ 1075955 h 1766941"/>
              <a:gd name="connsiteX4" fmla="*/ 10640525 w 13531127"/>
              <a:gd name="connsiteY4" fmla="*/ 993870 h 1766941"/>
              <a:gd name="connsiteX5" fmla="*/ 13322405 w 13531127"/>
              <a:gd name="connsiteY5" fmla="*/ 1679938 h 1766941"/>
              <a:gd name="connsiteX6" fmla="*/ 4658059 w 13531127"/>
              <a:gd name="connsiteY6" fmla="*/ 1366101 h 1766941"/>
              <a:gd name="connsiteX7" fmla="*/ 289259 w 13531127"/>
              <a:gd name="connsiteY7" fmla="*/ 1351587 h 1766941"/>
              <a:gd name="connsiteX0" fmla="*/ 289259 w 13531127"/>
              <a:gd name="connsiteY0" fmla="*/ 1351587 h 1766941"/>
              <a:gd name="connsiteX1" fmla="*/ 757129 w 13531127"/>
              <a:gd name="connsiteY1" fmla="*/ 29152 h 1766941"/>
              <a:gd name="connsiteX2" fmla="*/ 5073565 w 13531127"/>
              <a:gd name="connsiteY2" fmla="*/ 616647 h 1766941"/>
              <a:gd name="connsiteX3" fmla="*/ 8167311 w 13531127"/>
              <a:gd name="connsiteY3" fmla="*/ 1075955 h 1766941"/>
              <a:gd name="connsiteX4" fmla="*/ 10640525 w 13531127"/>
              <a:gd name="connsiteY4" fmla="*/ 993870 h 1766941"/>
              <a:gd name="connsiteX5" fmla="*/ 13322405 w 13531127"/>
              <a:gd name="connsiteY5" fmla="*/ 1679938 h 1766941"/>
              <a:gd name="connsiteX6" fmla="*/ 4658059 w 13531127"/>
              <a:gd name="connsiteY6" fmla="*/ 1366101 h 1766941"/>
              <a:gd name="connsiteX7" fmla="*/ 289259 w 13531127"/>
              <a:gd name="connsiteY7" fmla="*/ 1351587 h 1766941"/>
              <a:gd name="connsiteX0" fmla="*/ 289259 w 13353297"/>
              <a:gd name="connsiteY0" fmla="*/ 1351587 h 1766941"/>
              <a:gd name="connsiteX1" fmla="*/ 757129 w 13353297"/>
              <a:gd name="connsiteY1" fmla="*/ 29152 h 1766941"/>
              <a:gd name="connsiteX2" fmla="*/ 5073565 w 13353297"/>
              <a:gd name="connsiteY2" fmla="*/ 616647 h 1766941"/>
              <a:gd name="connsiteX3" fmla="*/ 8167311 w 13353297"/>
              <a:gd name="connsiteY3" fmla="*/ 1075955 h 1766941"/>
              <a:gd name="connsiteX4" fmla="*/ 10640525 w 13353297"/>
              <a:gd name="connsiteY4" fmla="*/ 993870 h 1766941"/>
              <a:gd name="connsiteX5" fmla="*/ 13322405 w 13353297"/>
              <a:gd name="connsiteY5" fmla="*/ 1679938 h 1766941"/>
              <a:gd name="connsiteX6" fmla="*/ 4658059 w 13353297"/>
              <a:gd name="connsiteY6" fmla="*/ 1366101 h 1766941"/>
              <a:gd name="connsiteX7" fmla="*/ 289259 w 13353297"/>
              <a:gd name="connsiteY7" fmla="*/ 1351587 h 1766941"/>
              <a:gd name="connsiteX0" fmla="*/ 289259 w 13355556"/>
              <a:gd name="connsiteY0" fmla="*/ 1351587 h 1766941"/>
              <a:gd name="connsiteX1" fmla="*/ 757129 w 13355556"/>
              <a:gd name="connsiteY1" fmla="*/ 29152 h 1766941"/>
              <a:gd name="connsiteX2" fmla="*/ 5073565 w 13355556"/>
              <a:gd name="connsiteY2" fmla="*/ 616647 h 1766941"/>
              <a:gd name="connsiteX3" fmla="*/ 8167311 w 13355556"/>
              <a:gd name="connsiteY3" fmla="*/ 1075955 h 1766941"/>
              <a:gd name="connsiteX4" fmla="*/ 10640525 w 13355556"/>
              <a:gd name="connsiteY4" fmla="*/ 993870 h 1766941"/>
              <a:gd name="connsiteX5" fmla="*/ 13322405 w 13355556"/>
              <a:gd name="connsiteY5" fmla="*/ 1679938 h 1766941"/>
              <a:gd name="connsiteX6" fmla="*/ 4658059 w 13355556"/>
              <a:gd name="connsiteY6" fmla="*/ 1366101 h 1766941"/>
              <a:gd name="connsiteX7" fmla="*/ 289259 w 13355556"/>
              <a:gd name="connsiteY7" fmla="*/ 1351587 h 1766941"/>
              <a:gd name="connsiteX0" fmla="*/ 289259 w 13353297"/>
              <a:gd name="connsiteY0" fmla="*/ 1351587 h 1766941"/>
              <a:gd name="connsiteX1" fmla="*/ 757129 w 13353297"/>
              <a:gd name="connsiteY1" fmla="*/ 29152 h 1766941"/>
              <a:gd name="connsiteX2" fmla="*/ 5073565 w 13353297"/>
              <a:gd name="connsiteY2" fmla="*/ 616647 h 1766941"/>
              <a:gd name="connsiteX3" fmla="*/ 8167311 w 13353297"/>
              <a:gd name="connsiteY3" fmla="*/ 1075955 h 1766941"/>
              <a:gd name="connsiteX4" fmla="*/ 10640525 w 13353297"/>
              <a:gd name="connsiteY4" fmla="*/ 993870 h 1766941"/>
              <a:gd name="connsiteX5" fmla="*/ 13322405 w 13353297"/>
              <a:gd name="connsiteY5" fmla="*/ 1679938 h 1766941"/>
              <a:gd name="connsiteX6" fmla="*/ 4658059 w 13353297"/>
              <a:gd name="connsiteY6" fmla="*/ 1366101 h 1766941"/>
              <a:gd name="connsiteX7" fmla="*/ 289259 w 13353297"/>
              <a:gd name="connsiteY7" fmla="*/ 1351587 h 1766941"/>
              <a:gd name="connsiteX0" fmla="*/ 289259 w 13353297"/>
              <a:gd name="connsiteY0" fmla="*/ 1351587 h 1766941"/>
              <a:gd name="connsiteX1" fmla="*/ 757129 w 13353297"/>
              <a:gd name="connsiteY1" fmla="*/ 29152 h 1766941"/>
              <a:gd name="connsiteX2" fmla="*/ 5073565 w 13353297"/>
              <a:gd name="connsiteY2" fmla="*/ 616647 h 1766941"/>
              <a:gd name="connsiteX3" fmla="*/ 8167311 w 13353297"/>
              <a:gd name="connsiteY3" fmla="*/ 1075955 h 1766941"/>
              <a:gd name="connsiteX4" fmla="*/ 10640525 w 13353297"/>
              <a:gd name="connsiteY4" fmla="*/ 993870 h 1766941"/>
              <a:gd name="connsiteX5" fmla="*/ 13322405 w 13353297"/>
              <a:gd name="connsiteY5" fmla="*/ 1679938 h 1766941"/>
              <a:gd name="connsiteX6" fmla="*/ 4658059 w 13353297"/>
              <a:gd name="connsiteY6" fmla="*/ 1366101 h 1766941"/>
              <a:gd name="connsiteX7" fmla="*/ 289259 w 13353297"/>
              <a:gd name="connsiteY7" fmla="*/ 1351587 h 1766941"/>
              <a:gd name="connsiteX0" fmla="*/ 289259 w 13353297"/>
              <a:gd name="connsiteY0" fmla="*/ 1351587 h 1766941"/>
              <a:gd name="connsiteX1" fmla="*/ 757129 w 13353297"/>
              <a:gd name="connsiteY1" fmla="*/ 29152 h 1766941"/>
              <a:gd name="connsiteX2" fmla="*/ 5073565 w 13353297"/>
              <a:gd name="connsiteY2" fmla="*/ 616647 h 1766941"/>
              <a:gd name="connsiteX3" fmla="*/ 8167311 w 13353297"/>
              <a:gd name="connsiteY3" fmla="*/ 1075955 h 1766941"/>
              <a:gd name="connsiteX4" fmla="*/ 10640525 w 13353297"/>
              <a:gd name="connsiteY4" fmla="*/ 993870 h 1766941"/>
              <a:gd name="connsiteX5" fmla="*/ 13322405 w 13353297"/>
              <a:gd name="connsiteY5" fmla="*/ 1679938 h 1766941"/>
              <a:gd name="connsiteX6" fmla="*/ 4658059 w 13353297"/>
              <a:gd name="connsiteY6" fmla="*/ 1366101 h 1766941"/>
              <a:gd name="connsiteX7" fmla="*/ 289259 w 13353297"/>
              <a:gd name="connsiteY7" fmla="*/ 1351587 h 176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53297" h="1766941">
                <a:moveTo>
                  <a:pt x="289259" y="1351587"/>
                </a:moveTo>
                <a:cubicBezTo>
                  <a:pt x="-360896" y="1128762"/>
                  <a:pt x="212843" y="193647"/>
                  <a:pt x="757129" y="29152"/>
                </a:cubicBezTo>
                <a:cubicBezTo>
                  <a:pt x="1301415" y="-135343"/>
                  <a:pt x="3838535" y="442180"/>
                  <a:pt x="5073565" y="616647"/>
                </a:cubicBezTo>
                <a:cubicBezTo>
                  <a:pt x="6308595" y="791114"/>
                  <a:pt x="7352976" y="1186869"/>
                  <a:pt x="8167311" y="1075955"/>
                </a:cubicBezTo>
                <a:cubicBezTo>
                  <a:pt x="8991716" y="1048593"/>
                  <a:pt x="9781343" y="893206"/>
                  <a:pt x="10640525" y="993870"/>
                </a:cubicBezTo>
                <a:cubicBezTo>
                  <a:pt x="11499707" y="1094534"/>
                  <a:pt x="13634462" y="1382395"/>
                  <a:pt x="13322405" y="1679938"/>
                </a:cubicBezTo>
                <a:cubicBezTo>
                  <a:pt x="13010348" y="1977481"/>
                  <a:pt x="6830250" y="1420826"/>
                  <a:pt x="4658059" y="1366101"/>
                </a:cubicBezTo>
                <a:cubicBezTo>
                  <a:pt x="2485868" y="1311376"/>
                  <a:pt x="939414" y="1574412"/>
                  <a:pt x="289259" y="1351587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14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0F255-DF12-430B-88B2-EB7DC4DDC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/>
          <a:lstStyle>
            <a:lvl1pPr>
              <a:defRPr b="1">
                <a:solidFill>
                  <a:srgbClr val="0E5856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3B9C72-075F-417D-A0BE-8114AA799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>
            <a:lvl1pPr>
              <a:defRPr>
                <a:solidFill>
                  <a:srgbClr val="0E5856"/>
                </a:solidFill>
              </a:defRPr>
            </a:lvl1pPr>
            <a:lvl2pPr>
              <a:defRPr>
                <a:solidFill>
                  <a:srgbClr val="0E5856"/>
                </a:solidFill>
              </a:defRPr>
            </a:lvl2pPr>
            <a:lvl3pPr>
              <a:defRPr>
                <a:solidFill>
                  <a:srgbClr val="0E5856"/>
                </a:solidFill>
              </a:defRPr>
            </a:lvl3pPr>
            <a:lvl4pPr>
              <a:defRPr>
                <a:solidFill>
                  <a:srgbClr val="0E5856"/>
                </a:solidFill>
              </a:defRPr>
            </a:lvl4pPr>
            <a:lvl5pPr>
              <a:defRPr>
                <a:solidFill>
                  <a:srgbClr val="0E5856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5F171A1-0139-4B50-8376-E5A5B1DB2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643" y="0"/>
            <a:ext cx="5252357" cy="6858000"/>
          </a:xfrm>
          <a:prstGeom prst="rect">
            <a:avLst/>
          </a:prstGeom>
        </p:spPr>
      </p:pic>
      <p:sp>
        <p:nvSpPr>
          <p:cNvPr id="9" name="Овал 10">
            <a:extLst>
              <a:ext uri="{FF2B5EF4-FFF2-40B4-BE49-F238E27FC236}">
                <a16:creationId xmlns:a16="http://schemas.microsoft.com/office/drawing/2014/main" xmlns="" id="{1AE9FA97-ABBB-452C-B3E1-F5D580D52865}"/>
              </a:ext>
            </a:extLst>
          </p:cNvPr>
          <p:cNvSpPr/>
          <p:nvPr userDrawn="1"/>
        </p:nvSpPr>
        <p:spPr>
          <a:xfrm>
            <a:off x="-1235385" y="5098269"/>
            <a:ext cx="4016541" cy="2264816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10">
            <a:extLst>
              <a:ext uri="{FF2B5EF4-FFF2-40B4-BE49-F238E27FC236}">
                <a16:creationId xmlns:a16="http://schemas.microsoft.com/office/drawing/2014/main" xmlns="" id="{8B183B4C-9457-49D5-9796-2FAA2DEE0652}"/>
              </a:ext>
            </a:extLst>
          </p:cNvPr>
          <p:cNvSpPr/>
          <p:nvPr userDrawn="1"/>
        </p:nvSpPr>
        <p:spPr>
          <a:xfrm rot="10800000">
            <a:off x="-1386870" y="-1583779"/>
            <a:ext cx="4016541" cy="2264816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rgbClr val="0E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32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0F255-DF12-430B-88B2-EB7DC4DDC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3B9C72-075F-417D-A0BE-8114AA799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A475761-FC2C-4DCF-ADDF-CF377C24A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24C84EA-B301-46A7-9DFC-77BFA6135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7B9E56F-C5FA-4C73-AC68-4DE70DDD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36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979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F8277F-592B-45E5-90DB-1C68EB6DC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295A7BF-E6B9-47C5-A497-55A705511A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88BDF78-0842-445A-92C7-B8DFB888D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AFDE3EA-A18A-4AAA-8475-D315053A4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AFE13E-5CA5-4333-9C69-28DB28FE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8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6B66FE-6DA9-40D1-A0D2-7CF777EC1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592414-43FC-4EE2-9223-509BB6553C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96C575C-A4B6-41BF-89E6-47C3151B9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C9B5737-FD04-4406-95AF-DC74BB5A5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A5EBEB8-FAF2-48C1-9C8A-CBCAB7B73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1D083D4-27D8-41F8-B32B-79334B37F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76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456930-CD20-4C2F-A84C-5B131D0B5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569BC74-A6A9-4F3E-A1C8-8CC29F970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6F0EBE5-F7FB-4DB5-9B21-85CF16CF2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D359F3D-A604-41B2-8391-D069935F19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3AAE855-9896-4189-BAC7-93BA6B77F4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92B2ED1-5410-4B05-99BD-F444BD42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D7650F7-64BC-4A82-A8E4-7EBEBACEB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609C829-B1DD-47A9-B765-DC8C9A06B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92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1E1BF6-D173-479E-AB12-D910C5585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50A84FC-8D03-43DB-90F0-5167DE521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A891CB-C8D0-48EC-B811-947D03142F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0992F-8A02-4D85-9650-26F6D4676BE5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461EDE-97C5-4C83-AB67-6AB970A2FC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358892-41DE-43A2-B81B-F5F28EE7D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B8757-1F12-4F95-B457-64450A7EF92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7"/>
            <a:extLst>
              <a:ext uri="{FF2B5EF4-FFF2-40B4-BE49-F238E27FC236}">
                <a16:creationId xmlns:a16="http://schemas.microsoft.com/office/drawing/2014/main" xmlns="" id="{7441A85C-09F1-4129-ACAA-D798CB8E986A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45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3" r:id="rId4"/>
    <p:sldLayoutId id="214748366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presentation-creation.ru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kvestodel.ru/generator-rebusov" TargetMode="External"/><Relationship Id="rId2" Type="http://schemas.openxmlformats.org/officeDocument/2006/relationships/hyperlink" Target="https://znanium.com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presentation-creation.ru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&#1070;&#1083;&#1080;&#1103;\Desktop\&#1091;&#1088;&#1086;&#1082;&#1072;%20&#1085;&#1072;%20&#1082;&#1086;&#1085;&#1082;&#1091;&#1088;&#1089;%20&#1047;&#1085;&#1072;&#1077;&#1090;&#1077;%20&#1083;&#1080;%20&#1074;&#1099;\&#1040;&#1057;&#1048;&#1053;&#1061;&#1056;&#1054;&#1053;&#1053;&#1067;&#1049;%20&#1076;&#1074;&#1080;&#1075;&#1072;&#1090;&#1077;&#1083;&#1100;,%20&#1087;&#1088;&#1080;&#1085;&#1094;&#1080;&#1087;%20&#1088;&#1072;&#1073;&#1086;&#1090;&#1099;%20&#1080;%20&#1089;&#1090;&#1088;&#1086;&#1077;&#1085;&#1080;&#1077;,%20&#1087;&#1088;&#1086;&#1089;&#1090;&#1099;&#1084;&#1080;%20&#1089;&#1083;&#1086;&#1074;&#1072;&#1084;&#1080;.%20(&#1058;&#1056;&#1045;&#1061;&#1060;&#1040;&#1047;&#1053;&#1067;&#1049;)..mp4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ru.about-motors.com/files/images/motor/principle_amperes_law.png" TargetMode="External"/><Relationship Id="rId7" Type="http://schemas.openxmlformats.org/officeDocument/2006/relationships/hyperlink" Target="https://ru.about-motors.com/files/images/motor/principle_dcmotor1.png" TargetMode="External"/><Relationship Id="rId2" Type="http://schemas.openxmlformats.org/officeDocument/2006/relationships/hyperlink" Target="presentation-creation.ru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hyperlink" Target="https://ru.about-motors.com/files/images/motor/principle_dcmotor.png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hyperlink" Target="https://ru.about-motors.com/files/images/motor/principle_dcmotor2.pn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997874EA-2F67-60CD-631F-5A787057F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82399" y="1136152"/>
            <a:ext cx="8966335" cy="1649865"/>
          </a:xfrm>
        </p:spPr>
        <p:txBody>
          <a:bodyPr rtlCol="0">
            <a:normAutofit fontScale="90000"/>
          </a:bodyPr>
          <a:lstStyle/>
          <a:p>
            <a:r>
              <a:rPr lang="ru-RU" sz="4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Занятие – </a:t>
            </a:r>
            <a:r>
              <a:rPr lang="ru-RU" sz="4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разделу : «Электромагнетизм» </a:t>
            </a:r>
            <a:br>
              <a:rPr lang="ru-RU" sz="4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Знаете ли вы?</a:t>
            </a:r>
            <a:endParaRPr lang="ru-RU" sz="4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95160" y="5263819"/>
            <a:ext cx="494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</a:p>
          <a:p>
            <a:r>
              <a:rPr lang="ru-RU" sz="20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Белушкина</a:t>
            </a:r>
            <a:r>
              <a:rPr lang="ru-RU" sz="2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Ю.В., преподаватель физики</a:t>
            </a:r>
          </a:p>
          <a:p>
            <a:r>
              <a:rPr lang="ru-RU" sz="2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Филичева А.В., старший методист</a:t>
            </a:r>
            <a:endParaRPr lang="ru-RU" sz="20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96640" y="16459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84243" y="201169"/>
            <a:ext cx="95525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юджетное профессиональное образовательное учреждение Вологодской области  «Череповецкий </a:t>
            </a:r>
            <a:r>
              <a:rPr lang="ru-RU" sz="20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лесомеханический</a:t>
            </a:r>
            <a:r>
              <a:rPr lang="ru-RU" sz="2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техникум им. В.П Чкалова</a:t>
            </a:r>
            <a:r>
              <a:rPr lang="ru-RU" sz="2000" spc="3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spc="3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33" b="20004"/>
          <a:stretch>
            <a:fillRect/>
          </a:stretch>
        </p:blipFill>
        <p:spPr bwMode="auto">
          <a:xfrm>
            <a:off x="0" y="109728"/>
            <a:ext cx="1145399" cy="91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1333" b="2000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471160" y="3040487"/>
            <a:ext cx="639775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/>
            <a:r>
              <a:rPr lang="ru-RU" dirty="0" smtClean="0">
                <a:solidFill>
                  <a:srgbClr val="FFFFFF"/>
                </a:solidFill>
              </a:rPr>
              <a:t>     </a:t>
            </a:r>
            <a:r>
              <a:rPr lang="ru-RU" sz="20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23.02.04 Техническая эксплуатация подъемно транспортных, строительных, дорожных машин и оборудования (по отраслям)</a:t>
            </a:r>
          </a:p>
          <a:p>
            <a:pPr marL="285750" indent="-20638" algn="just"/>
            <a:r>
              <a:rPr lang="ru-RU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 «Физика», «Математика»</a:t>
            </a:r>
          </a:p>
          <a:p>
            <a:pPr marL="285750" indent="-20638" algn="just"/>
            <a:r>
              <a:rPr lang="ru-RU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ОПД «Электротехника</a:t>
            </a:r>
            <a:r>
              <a:rPr lang="ru-RU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285750" indent="-285750" algn="just"/>
            <a:endParaRPr lang="ru-RU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33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87AABF-CDE8-412E-A272-46CECF69E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657114" cy="905891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Решим задачи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547BFC-AF12-4557-A2A7-601090304A4A}"/>
              </a:ext>
            </a:extLst>
          </p:cNvPr>
          <p:cNvSpPr/>
          <p:nvPr/>
        </p:nvSpPr>
        <p:spPr>
          <a:xfrm>
            <a:off x="210312" y="1874520"/>
            <a:ext cx="3401568" cy="370332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F71869CE-407F-45D3-9DE9-68977307BCE3}"/>
              </a:ext>
            </a:extLst>
          </p:cNvPr>
          <p:cNvSpPr/>
          <p:nvPr/>
        </p:nvSpPr>
        <p:spPr>
          <a:xfrm>
            <a:off x="1508270" y="1391262"/>
            <a:ext cx="733425" cy="73342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228FF80-9C4D-4D53-929A-757A5EA0047F}"/>
              </a:ext>
            </a:extLst>
          </p:cNvPr>
          <p:cNvSpPr txBox="1"/>
          <p:nvPr/>
        </p:nvSpPr>
        <p:spPr>
          <a:xfrm>
            <a:off x="1513033" y="1396548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E5856"/>
                </a:solidFill>
              </a:rPr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2480667-4108-4B65-AD8E-44E4B27766B4}"/>
              </a:ext>
            </a:extLst>
          </p:cNvPr>
          <p:cNvSpPr/>
          <p:nvPr/>
        </p:nvSpPr>
        <p:spPr>
          <a:xfrm>
            <a:off x="3796619" y="1865376"/>
            <a:ext cx="3134533" cy="370332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6DB228DB-872A-4E25-859E-2AB3A0BDD5C1}"/>
              </a:ext>
            </a:extLst>
          </p:cNvPr>
          <p:cNvSpPr txBox="1">
            <a:spLocks/>
          </p:cNvSpPr>
          <p:nvPr/>
        </p:nvSpPr>
        <p:spPr>
          <a:xfrm>
            <a:off x="3796618" y="2148840"/>
            <a:ext cx="3097958" cy="339242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  <a:tabLst>
                <a:tab pos="9207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Плоская проволочная рамка, состоящая из одного витка, имеющего сопротивление 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</a:t>
            </a:r>
            <a:r>
              <a:rPr lang="ru-RU" sz="3200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 и площадь 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 см</a:t>
            </a:r>
            <a:r>
              <a:rPr lang="ru-RU" sz="3200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пронизывается однородным магнитным полем. Направление линий индукции поля перпендикулярно к плоскости рамки. Индукция ∆В=0.01 Вб/м</a:t>
            </a:r>
            <a:r>
              <a:rPr lang="ru-RU" sz="3200" baseline="30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∆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=1с. Какое  количество  теплоты 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выделится за это время?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C720456E-55AF-4E49-A50C-61A853FA919E}"/>
              </a:ext>
            </a:extLst>
          </p:cNvPr>
          <p:cNvSpPr/>
          <p:nvPr/>
        </p:nvSpPr>
        <p:spPr>
          <a:xfrm>
            <a:off x="4863419" y="1308966"/>
            <a:ext cx="733425" cy="73342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42D3EB3-895E-4042-9E7D-F377B8EEFCAA}"/>
              </a:ext>
            </a:extLst>
          </p:cNvPr>
          <p:cNvSpPr txBox="1"/>
          <p:nvPr/>
        </p:nvSpPr>
        <p:spPr>
          <a:xfrm>
            <a:off x="4863801" y="1321730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297B637-2167-4329-BC8B-E4D6DD00BFCF}"/>
              </a:ext>
            </a:extLst>
          </p:cNvPr>
          <p:cNvSpPr/>
          <p:nvPr/>
        </p:nvSpPr>
        <p:spPr>
          <a:xfrm>
            <a:off x="7132320" y="1883664"/>
            <a:ext cx="3209544" cy="3675888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xmlns="" id="{9A9CD316-D853-4EC2-9962-E108B2ACDD66}"/>
              </a:ext>
            </a:extLst>
          </p:cNvPr>
          <p:cNvSpPr txBox="1">
            <a:spLocks/>
          </p:cNvSpPr>
          <p:nvPr/>
        </p:nvSpPr>
        <p:spPr>
          <a:xfrm>
            <a:off x="7132320" y="2121408"/>
            <a:ext cx="3200399" cy="343814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C97B44A2-847E-44A5-A220-3916F6ACE60D}"/>
              </a:ext>
            </a:extLst>
          </p:cNvPr>
          <p:cNvSpPr/>
          <p:nvPr/>
        </p:nvSpPr>
        <p:spPr>
          <a:xfrm>
            <a:off x="8305946" y="1263246"/>
            <a:ext cx="733425" cy="7334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0CA29A7-4254-49CB-8E9B-DFC798088509}"/>
              </a:ext>
            </a:extLst>
          </p:cNvPr>
          <p:cNvSpPr txBox="1"/>
          <p:nvPr/>
        </p:nvSpPr>
        <p:spPr>
          <a:xfrm>
            <a:off x="8288039" y="1290678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xmlns="" id="{A7A4120F-1AE5-4E32-9B47-7AB16AF32C00}"/>
              </a:ext>
            </a:extLst>
          </p:cNvPr>
          <p:cNvSpPr txBox="1">
            <a:spLocks/>
          </p:cNvSpPr>
          <p:nvPr/>
        </p:nvSpPr>
        <p:spPr>
          <a:xfrm>
            <a:off x="228600" y="2194560"/>
            <a:ext cx="3364992" cy="336499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сердечники генераторов и электродвигателей набирают из отдельных изолированных пластин?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7123176" y="2057400"/>
            <a:ext cx="32095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витков имеет рамка площадью 500 см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если при её вращении с частотой 20 с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-1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однородном магнитном поле с индукцией 0,1 Тл амплитудное значение ЭДС равно 63В?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7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366D55-6B6A-4C8E-9F68-D52F38512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776" y="557149"/>
            <a:ext cx="10975848" cy="13255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изобрёл двигатель переменного тока 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B1D216F9-5F72-47B0-8A58-43ABEC5F8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3810" y="3004316"/>
            <a:ext cx="4982816" cy="14219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DAFA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ФЕРРАРИС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1DAFA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4">
            <a:extLst>
              <a:ext uri="{FF2B5EF4-FFF2-40B4-BE49-F238E27FC236}">
                <a16:creationId xmlns:a16="http://schemas.microsoft.com/office/drawing/2014/main" xmlns="" id="{F11EC634-2553-448B-B525-988F4000C222}"/>
              </a:ext>
            </a:extLst>
          </p:cNvPr>
          <p:cNvSpPr txBox="1">
            <a:spLocks/>
          </p:cNvSpPr>
          <p:nvPr/>
        </p:nvSpPr>
        <p:spPr>
          <a:xfrm>
            <a:off x="3802742" y="6559325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3">
                    <a:lumMod val="20000"/>
                    <a:lumOff val="80000"/>
                  </a:schemeClr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968" y="1582292"/>
            <a:ext cx="5455920" cy="394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566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008" y="388528"/>
            <a:ext cx="11391819" cy="1325563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Галилео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Феррарис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(31 октября 1847 года - 7 февраля 1897 года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95894" y="1756340"/>
            <a:ext cx="8513064" cy="3697351"/>
          </a:xfrm>
        </p:spPr>
        <p:txBody>
          <a:bodyPr>
            <a:normAutofit lnSpcReduction="10000"/>
          </a:bodyPr>
          <a:lstStyle/>
          <a:p>
            <a:pPr marL="0" indent="357188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Галилео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Феррарис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сын городского фармацевта Антонио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Феррариса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Антонии Мессии, родился 31 октября 1847 года в городе Ливорно-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Пьемоне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большой семье: у него было три брата и три сестры.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1885 году ему удалось продемонстрировать существование вращающегося магнитного поля, создаваемого двумя неподвижными катушками, ортогональными и пересекаемыми переменными токами одинаковой частоты и сдвинутыми по фазе на 90°.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марте 1888 года Галилео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Феррарис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опубликовал свои исследования «Асинхронного электродвигателя», не указав возможности его использования, изложив теории и эксперименты, начатые в 1885 году с первой реальной демонстрации работающего образца.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мае 1888 года Никола Тесла получил в США патенты на «асинхронный электродвигатель», открыв путь для его промышленного и коммерческого развития и использования.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electricalschool.info/uploads/posts/2022-10/1666872881_5.jpg"/>
          <p:cNvPicPr>
            <a:picLocks noChangeAspect="1" noChangeArrowheads="1"/>
          </p:cNvPicPr>
          <p:nvPr/>
        </p:nvPicPr>
        <p:blipFill rotWithShape="1">
          <a:blip r:embed="rId2"/>
          <a:srcRect r="8196"/>
          <a:stretch/>
        </p:blipFill>
        <p:spPr bwMode="auto">
          <a:xfrm>
            <a:off x="0" y="1833361"/>
            <a:ext cx="3114261" cy="3543311"/>
          </a:xfrm>
          <a:prstGeom prst="rect">
            <a:avLst/>
          </a:prstGeom>
          <a:noFill/>
        </p:spPr>
      </p:pic>
      <p:pic>
        <p:nvPicPr>
          <p:cNvPr id="32772" name="Picture 4" descr="http://qrcoder.ru/code/?https%3A%2F%2Felectricalschool.info%2Fhistory%2F2753-galileo-ferraris-izobretatel-elektrodvigatelya-peremennogo-toka.html&amp;4&amp;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22335" y="4984559"/>
            <a:ext cx="1344041" cy="13440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39F28181-CAC9-4755-AE9D-08F13E4BB81A}"/>
              </a:ext>
            </a:extLst>
          </p:cNvPr>
          <p:cNvSpPr/>
          <p:nvPr/>
        </p:nvSpPr>
        <p:spPr>
          <a:xfrm>
            <a:off x="2017487" y="1103086"/>
            <a:ext cx="8157028" cy="5007428"/>
          </a:xfrm>
          <a:prstGeom prst="round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9">
            <a:extLst>
              <a:ext uri="{FF2B5EF4-FFF2-40B4-BE49-F238E27FC236}">
                <a16:creationId xmlns:a16="http://schemas.microsoft.com/office/drawing/2014/main" xmlns="" id="{68B983CA-DBC8-4CCA-AEE1-64070325D8A0}"/>
              </a:ext>
            </a:extLst>
          </p:cNvPr>
          <p:cNvSpPr txBox="1">
            <a:spLocks/>
          </p:cNvSpPr>
          <p:nvPr/>
        </p:nvSpPr>
        <p:spPr>
          <a:xfrm>
            <a:off x="3334872" y="1548148"/>
            <a:ext cx="5522258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E585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solidFill>
                <a:srgbClr val="0E585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06D1C50A-7B93-45C8-AF46-F64ABAA4E34E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rgbClr val="0E5856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358886" y="2605443"/>
            <a:ext cx="748747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определения из тетради. Прочитать п.5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«Физика.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класс», ответить на вопросы стр.34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47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BF4407-464D-4428-98F7-A360A4CA3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052" y="0"/>
            <a:ext cx="7248939" cy="13255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Информационные источники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A2FAB3-0B5B-4F5D-B785-D01AC0F1B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335" y="1450721"/>
            <a:ext cx="6807199" cy="4351338"/>
          </a:xfrm>
        </p:spPr>
        <p:txBody>
          <a:bodyPr>
            <a:normAutofit fontScale="92500" lnSpcReduction="20000"/>
          </a:bodyPr>
          <a:lstStyle/>
          <a:p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1800" dirty="0" err="1">
                <a:solidFill>
                  <a:schemeClr val="tx1"/>
                </a:solidFill>
                <a:latin typeface="Times New Roman"/>
                <a:ea typeface="Times New Roman"/>
              </a:rPr>
              <a:t>Изергин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 Э.Т., Физика: учебник для 11 класса общеобразовательных организаций. Базовый уровень. – М.: ООО «Русское слово – учебник», 2021. – 224 с.</a:t>
            </a: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Луппов Г.Д., Молекулярная физика и электродинамика в опорных конспектах и тестах: Кн. для учителя. – Москва: Просвещение, 1992. – 255 с.</a:t>
            </a: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Низамов И.М. Задачи по физике с техническим содержанием. Пособие для учащихся / под ред. А.В. </a:t>
            </a:r>
            <a:r>
              <a:rPr lang="ru-RU" sz="1800" dirty="0" err="1">
                <a:solidFill>
                  <a:schemeClr val="tx1"/>
                </a:solidFill>
                <a:latin typeface="Times New Roman"/>
                <a:ea typeface="Times New Roman"/>
              </a:rPr>
              <a:t>Перышкина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. – М.: Просвещение, 1980.  – 96 с.</a:t>
            </a: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Гальперин М.В., Электротехника и электроника: учебник. - М.: Форум, 2022. - 480 c. – ISBN.  978-5-00091-450-2. – Текст: электронный // ЭБС «Znanium.com» [сайт]. – URL: 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Times New Roman"/>
                <a:hlinkClick r:id="rId2"/>
              </a:rPr>
              <a:t>https://znanium.com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 (дата обращения: 26.10.2023).</a:t>
            </a: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1800" dirty="0" err="1">
                <a:solidFill>
                  <a:schemeClr val="tx1"/>
                </a:solidFill>
                <a:latin typeface="Times New Roman"/>
                <a:ea typeface="Times New Roman"/>
              </a:rPr>
              <a:t>Торопцев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 Н. Д., Трехфазный асинхронный двигатель в схеме однофазного включения с конденсатором. – 6-е изд., </a:t>
            </a:r>
            <a:r>
              <a:rPr lang="ru-RU" sz="1800" dirty="0" err="1">
                <a:solidFill>
                  <a:schemeClr val="tx1"/>
                </a:solidFill>
                <a:latin typeface="Times New Roman"/>
                <a:ea typeface="Times New Roman"/>
              </a:rPr>
              <a:t>перераб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. и доп. – М.: </a:t>
            </a:r>
            <a:r>
              <a:rPr lang="ru-RU" sz="1800" dirty="0" err="1">
                <a:solidFill>
                  <a:schemeClr val="tx1"/>
                </a:solidFill>
                <a:latin typeface="Times New Roman"/>
                <a:ea typeface="Times New Roman"/>
              </a:rPr>
              <a:t>Энергоатомиздат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, 2000. – 95 с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Генератор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ребусов «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Квестодел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–URL: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3"/>
              </a:rPr>
              <a:t>kvestodel.ru/generator-rebusov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дата обращения 26.10.2023 г.)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17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2632" y="1825625"/>
            <a:ext cx="6915542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Индукционный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ток.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Ленца. </a:t>
            </a: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переменного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стройство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применение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двигателя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переменного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тока.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18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9272D14-CF7E-49D3-A057-1F257AEF4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Знаете ли вы?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1E45BBA-9125-4242-A229-3A1E8447D638}"/>
              </a:ext>
            </a:extLst>
          </p:cNvPr>
          <p:cNvSpPr txBox="1">
            <a:spLocks/>
          </p:cNvSpPr>
          <p:nvPr/>
        </p:nvSpPr>
        <p:spPr>
          <a:xfrm>
            <a:off x="1474579" y="2146126"/>
            <a:ext cx="9133114" cy="2070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первым создал двигатель переменного тока?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5767260-67BD-47AB-A93A-11A6021556E6}"/>
              </a:ext>
            </a:extLst>
          </p:cNvPr>
          <p:cNvSpPr txBox="1">
            <a:spLocks/>
          </p:cNvSpPr>
          <p:nvPr/>
        </p:nvSpPr>
        <p:spPr>
          <a:xfrm>
            <a:off x="3802742" y="6559325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3">
                    <a:lumMod val="20000"/>
                    <a:lumOff val="80000"/>
                  </a:schemeClr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05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020C4189-EA14-4ED4-B344-4376A326B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52CC3EA5-F86C-420D-97A4-5B7447265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89043"/>
            <a:ext cx="9485243" cy="43879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Пройдите тест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6" name="Рисунок 5" descr="http://qrcoder.ru/code/?https%3A%2F%2Fforms.yandex.ru%2Fu%2F6538d05af47e73f8fdb1bc80%2F&amp;4&amp;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9070" y="2666238"/>
            <a:ext cx="2960370" cy="2664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275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15617" y="1524000"/>
            <a:ext cx="10455966" cy="324678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Вспомним: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6678" y="1798193"/>
            <a:ext cx="9508170" cy="4351338"/>
          </a:xfrm>
        </p:spPr>
        <p:txBody>
          <a:bodyPr>
            <a:normAutofit/>
          </a:bodyPr>
          <a:lstStyle/>
          <a:p>
            <a:pPr marL="542925" indent="-542925" algn="just">
              <a:buFont typeface="Wingdings" panose="05000000000000000000" pitchFamily="2" charset="2"/>
              <a:buChar char="Ø"/>
              <a:tabLst>
                <a:tab pos="622300" algn="l"/>
              </a:tabLst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открыл явление электромагнитной индукции?</a:t>
            </a:r>
          </a:p>
          <a:p>
            <a:pPr marL="542925" indent="-542925" algn="just">
              <a:buFont typeface="Wingdings" panose="05000000000000000000" pitchFamily="2" charset="2"/>
              <a:buChar char="Ø"/>
              <a:tabLst>
                <a:tab pos="622300" algn="l"/>
              </a:tabLst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чём суть закона электромагнитной индукции? </a:t>
            </a:r>
          </a:p>
          <a:p>
            <a:pPr marL="542925" indent="-542925" algn="just">
              <a:buFont typeface="Wingdings" panose="05000000000000000000" pitchFamily="2" charset="2"/>
              <a:buChar char="Ø"/>
              <a:tabLst>
                <a:tab pos="622300" algn="l"/>
              </a:tabLst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зависит величина индукционного тока?</a:t>
            </a:r>
          </a:p>
          <a:p>
            <a:pPr marL="542925" indent="-542925" algn="just">
              <a:buFont typeface="Wingdings" panose="05000000000000000000" pitchFamily="2" charset="2"/>
              <a:buChar char="Ø"/>
              <a:tabLst>
                <a:tab pos="622300" algn="l"/>
              </a:tabLst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наблюдаются в проводнике при прохождении по нему тока?</a:t>
            </a: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371600"/>
            <a:ext cx="9019032" cy="4901184"/>
          </a:xfrm>
        </p:spPr>
        <p:txBody>
          <a:bodyPr/>
          <a:lstStyle/>
          <a:p>
            <a:pPr marL="357188" indent="-357188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ведёт себя катушка?</a:t>
            </a:r>
          </a:p>
          <a:p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850" indent="-45085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правило Ленца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Индукционный ток всегда имеет такое направление, что своим магнитным полем стремиться компенсировать изменения магнитного потока, которое вызвало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ток.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s://i1.wp.com/ds04.infourok.ru/uploads/ex/0504/000aedfb-73947b4f/hello_html_7be90f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31658" y="823912"/>
            <a:ext cx="4762500" cy="1628776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6802560" y="2941750"/>
            <a:ext cx="3421190" cy="4988080"/>
            <a:chOff x="4221172" y="476250"/>
            <a:chExt cx="4922828" cy="6103938"/>
          </a:xfrm>
        </p:grpSpPr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8675688" y="2708275"/>
              <a:ext cx="468312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2000" b="1" i="1" dirty="0">
                  <a:solidFill>
                    <a:srgbClr val="0000CC"/>
                  </a:solidFill>
                </a:rPr>
                <a:t>В</a:t>
              </a:r>
            </a:p>
          </p:txBody>
        </p:sp>
        <p:sp>
          <p:nvSpPr>
            <p:cNvPr id="7" name="Line 25"/>
            <p:cNvSpPr>
              <a:spLocks noChangeShapeType="1"/>
            </p:cNvSpPr>
            <p:nvPr/>
          </p:nvSpPr>
          <p:spPr bwMode="auto">
            <a:xfrm>
              <a:off x="4643438" y="4149725"/>
              <a:ext cx="11525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Text Box 26"/>
            <p:cNvSpPr txBox="1">
              <a:spLocks noChangeArrowheads="1"/>
            </p:cNvSpPr>
            <p:nvPr/>
          </p:nvSpPr>
          <p:spPr bwMode="auto">
            <a:xfrm>
              <a:off x="5632450" y="4313238"/>
              <a:ext cx="3365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/>
                <a:t>V</a:t>
              </a:r>
              <a:endParaRPr lang="ru-RU" b="1"/>
            </a:p>
          </p:txBody>
        </p:sp>
        <p:sp>
          <p:nvSpPr>
            <p:cNvPr id="9" name="Line 27"/>
            <p:cNvSpPr>
              <a:spLocks noChangeShapeType="1"/>
            </p:cNvSpPr>
            <p:nvPr/>
          </p:nvSpPr>
          <p:spPr bwMode="auto">
            <a:xfrm>
              <a:off x="5651500" y="4365625"/>
              <a:ext cx="2889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" name="Группа 12"/>
            <p:cNvGrpSpPr>
              <a:grpSpLocks/>
            </p:cNvGrpSpPr>
            <p:nvPr/>
          </p:nvGrpSpPr>
          <p:grpSpPr bwMode="auto">
            <a:xfrm rot="5400000">
              <a:off x="4789495" y="2497141"/>
              <a:ext cx="857250" cy="2000251"/>
              <a:chOff x="2500298" y="1789101"/>
              <a:chExt cx="642942" cy="2000264"/>
            </a:xfrm>
          </p:grpSpPr>
          <p:sp>
            <p:nvSpPr>
              <p:cNvPr id="28" name="Куб 27"/>
              <p:cNvSpPr>
                <a:spLocks noChangeArrowheads="1"/>
              </p:cNvSpPr>
              <p:nvPr/>
            </p:nvSpPr>
            <p:spPr bwMode="auto">
              <a:xfrm>
                <a:off x="2500298" y="2717796"/>
                <a:ext cx="642942" cy="1071569"/>
              </a:xfrm>
              <a:prstGeom prst="cube">
                <a:avLst>
                  <a:gd name="adj" fmla="val 18903"/>
                </a:avLst>
              </a:prstGeom>
              <a:solidFill>
                <a:srgbClr val="FF0000"/>
              </a:solidFill>
              <a:ln w="25400" cap="rnd" algn="ctr">
                <a:solidFill>
                  <a:srgbClr val="385D8A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  <p:sp>
            <p:nvSpPr>
              <p:cNvPr id="29" name="Куб 28"/>
              <p:cNvSpPr>
                <a:spLocks noChangeArrowheads="1"/>
              </p:cNvSpPr>
              <p:nvPr/>
            </p:nvSpPr>
            <p:spPr bwMode="auto">
              <a:xfrm>
                <a:off x="2500298" y="1789101"/>
                <a:ext cx="642942" cy="1071571"/>
              </a:xfrm>
              <a:prstGeom prst="cube">
                <a:avLst>
                  <a:gd name="adj" fmla="val 18903"/>
                </a:avLst>
              </a:prstGeom>
              <a:solidFill>
                <a:srgbClr val="6600FF"/>
              </a:solidFill>
              <a:ln w="25400" cap="rnd" algn="ctr">
                <a:solidFill>
                  <a:srgbClr val="385D8A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lt1"/>
                  </a:solidFill>
                  <a:latin typeface="+mn-lt"/>
                </a:endParaRPr>
              </a:p>
            </p:txBody>
          </p:sp>
        </p:grpSp>
        <p:pic>
          <p:nvPicPr>
            <p:cNvPr id="11" name="Кольцо 1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588" y="2349500"/>
              <a:ext cx="1657350" cy="254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Группа 58"/>
            <p:cNvGrpSpPr>
              <a:grpSpLocks/>
            </p:cNvGrpSpPr>
            <p:nvPr/>
          </p:nvGrpSpPr>
          <p:grpSpPr bwMode="auto">
            <a:xfrm rot="6315809">
              <a:off x="5320506" y="-488156"/>
              <a:ext cx="2643188" cy="4572000"/>
              <a:chOff x="1905000" y="1600200"/>
              <a:chExt cx="2643206" cy="4572032"/>
            </a:xfrm>
          </p:grpSpPr>
          <p:sp>
            <p:nvSpPr>
              <p:cNvPr id="26" name="Дуга 55"/>
              <p:cNvSpPr>
                <a:spLocks noChangeArrowheads="1"/>
              </p:cNvSpPr>
              <p:nvPr/>
            </p:nvSpPr>
            <p:spPr bwMode="auto">
              <a:xfrm>
                <a:off x="1905000" y="1600200"/>
                <a:ext cx="2643206" cy="4572032"/>
              </a:xfrm>
              <a:custGeom>
                <a:avLst/>
                <a:gdLst>
                  <a:gd name="T0" fmla="*/ 1851209 w 2643206"/>
                  <a:gd name="T1" fmla="*/ 191577 h 4572032"/>
                  <a:gd name="T2" fmla="*/ 1321603 w 2643206"/>
                  <a:gd name="T3" fmla="*/ 2286016 h 4572032"/>
                  <a:gd name="T4" fmla="*/ 2521910 w 2643206"/>
                  <a:gd name="T5" fmla="*/ 1329336 h 4572032"/>
                  <a:gd name="T6" fmla="*/ 11796480 60000 65536"/>
                  <a:gd name="T7" fmla="*/ 17694720 60000 65536"/>
                  <a:gd name="T8" fmla="*/ 5898240 60000 65536"/>
                  <a:gd name="T9" fmla="*/ 1851209 w 2643206"/>
                  <a:gd name="T10" fmla="*/ 191577 h 4572032"/>
                  <a:gd name="T11" fmla="*/ 2521910 w 2643206"/>
                  <a:gd name="T12" fmla="*/ 1329336 h 45720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43206" h="4572032" stroke="0">
                    <a:moveTo>
                      <a:pt x="1851209" y="191577"/>
                    </a:moveTo>
                    <a:lnTo>
                      <a:pt x="1851209" y="191576"/>
                    </a:lnTo>
                    <a:cubicBezTo>
                      <a:pt x="2147786" y="415954"/>
                      <a:pt x="2386441" y="820803"/>
                      <a:pt x="2521909" y="1329336"/>
                    </a:cubicBezTo>
                    <a:lnTo>
                      <a:pt x="1321603" y="2286016"/>
                    </a:lnTo>
                    <a:close/>
                  </a:path>
                  <a:path w="2643206" h="4572032" fill="none">
                    <a:moveTo>
                      <a:pt x="1851209" y="191577"/>
                    </a:moveTo>
                    <a:lnTo>
                      <a:pt x="1851209" y="191576"/>
                    </a:lnTo>
                    <a:cubicBezTo>
                      <a:pt x="2147786" y="415954"/>
                      <a:pt x="2386441" y="820803"/>
                      <a:pt x="2521909" y="1329336"/>
                    </a:cubicBezTo>
                  </a:path>
                </a:pathLst>
              </a:custGeom>
              <a:noFill/>
              <a:ln w="28575" cap="rnd" algn="ctr">
                <a:solidFill>
                  <a:srgbClr val="0070C0"/>
                </a:solidFill>
                <a:miter lim="800000"/>
                <a:headEnd type="triangle" w="lg" len="lg"/>
                <a:tailEnd type="none" w="lg" len="lg"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7" name="Дуга 57"/>
              <p:cNvSpPr>
                <a:spLocks noChangeArrowheads="1"/>
              </p:cNvSpPr>
              <p:nvPr/>
            </p:nvSpPr>
            <p:spPr bwMode="auto">
              <a:xfrm>
                <a:off x="1905000" y="1600200"/>
                <a:ext cx="2643206" cy="4572032"/>
              </a:xfrm>
              <a:custGeom>
                <a:avLst/>
                <a:gdLst>
                  <a:gd name="T0" fmla="*/ 2582170 w 2643206"/>
                  <a:gd name="T1" fmla="*/ 1599322 h 4572032"/>
                  <a:gd name="T2" fmla="*/ 1321603 w 2643206"/>
                  <a:gd name="T3" fmla="*/ 2286016 h 4572032"/>
                  <a:gd name="T4" fmla="*/ 2640997 w 2643206"/>
                  <a:gd name="T5" fmla="*/ 2153898 h 4572032"/>
                  <a:gd name="T6" fmla="*/ 17694720 60000 65536"/>
                  <a:gd name="T7" fmla="*/ 23592960 60000 65536"/>
                  <a:gd name="T8" fmla="*/ 5898240 60000 65536"/>
                  <a:gd name="T9" fmla="*/ 2582170 w 2643206"/>
                  <a:gd name="T10" fmla="*/ 1599322 h 4572032"/>
                  <a:gd name="T11" fmla="*/ 2640997 w 2643206"/>
                  <a:gd name="T12" fmla="*/ 2153898 h 45720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43206" h="4572032" stroke="0">
                    <a:moveTo>
                      <a:pt x="2582170" y="1599322"/>
                    </a:moveTo>
                    <a:lnTo>
                      <a:pt x="2582170" y="1599321"/>
                    </a:lnTo>
                    <a:cubicBezTo>
                      <a:pt x="2614934" y="1779273"/>
                      <a:pt x="2634693" y="1965548"/>
                      <a:pt x="2640996" y="2153898"/>
                    </a:cubicBezTo>
                    <a:lnTo>
                      <a:pt x="1321603" y="2286016"/>
                    </a:lnTo>
                    <a:close/>
                  </a:path>
                  <a:path w="2643206" h="4572032" fill="none">
                    <a:moveTo>
                      <a:pt x="2582170" y="1599322"/>
                    </a:moveTo>
                    <a:lnTo>
                      <a:pt x="2582170" y="1599321"/>
                    </a:lnTo>
                    <a:cubicBezTo>
                      <a:pt x="2614934" y="1779273"/>
                      <a:pt x="2634693" y="1965548"/>
                      <a:pt x="2640996" y="2153898"/>
                    </a:cubicBezTo>
                  </a:path>
                </a:pathLst>
              </a:custGeom>
              <a:noFill/>
              <a:ln w="28575" cap="rnd" algn="ctr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3" name="Группа 53"/>
            <p:cNvGrpSpPr>
              <a:grpSpLocks/>
            </p:cNvGrpSpPr>
            <p:nvPr/>
          </p:nvGrpSpPr>
          <p:grpSpPr bwMode="auto">
            <a:xfrm rot="4535918">
              <a:off x="5496898" y="2934207"/>
              <a:ext cx="2719181" cy="4572000"/>
              <a:chOff x="6552647" y="1830193"/>
              <a:chExt cx="2719198" cy="4572032"/>
            </a:xfrm>
          </p:grpSpPr>
          <p:sp>
            <p:nvSpPr>
              <p:cNvPr id="24" name="Дуга 18"/>
              <p:cNvSpPr>
                <a:spLocks noChangeArrowheads="1"/>
              </p:cNvSpPr>
              <p:nvPr/>
            </p:nvSpPr>
            <p:spPr bwMode="auto">
              <a:xfrm flipH="1">
                <a:off x="6628641" y="1830193"/>
                <a:ext cx="2643204" cy="4572032"/>
              </a:xfrm>
              <a:custGeom>
                <a:avLst/>
                <a:gdLst>
                  <a:gd name="T0" fmla="*/ 2024426 w 2643206"/>
                  <a:gd name="T1" fmla="*/ 350051 h 4572032"/>
                  <a:gd name="T2" fmla="*/ 1321603 w 2643206"/>
                  <a:gd name="T3" fmla="*/ 2286016 h 4572032"/>
                  <a:gd name="T4" fmla="*/ 2576272 w 2643206"/>
                  <a:gd name="T5" fmla="*/ 1567728 h 4572032"/>
                  <a:gd name="T6" fmla="*/ 11796480 60000 65536"/>
                  <a:gd name="T7" fmla="*/ 17694720 60000 65536"/>
                  <a:gd name="T8" fmla="*/ 5898240 60000 65536"/>
                  <a:gd name="T9" fmla="*/ 2024426 w 2643206"/>
                  <a:gd name="T10" fmla="*/ 350051 h 4572032"/>
                  <a:gd name="T11" fmla="*/ 2576272 w 2643206"/>
                  <a:gd name="T12" fmla="*/ 1567728 h 45720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43206" h="4572032" stroke="0">
                    <a:moveTo>
                      <a:pt x="2024426" y="350051"/>
                    </a:moveTo>
                    <a:lnTo>
                      <a:pt x="2024425" y="350051"/>
                    </a:lnTo>
                    <a:cubicBezTo>
                      <a:pt x="2284606" y="632656"/>
                      <a:pt x="2479738" y="1063225"/>
                      <a:pt x="2576271" y="1567728"/>
                    </a:cubicBezTo>
                    <a:lnTo>
                      <a:pt x="1321603" y="2286016"/>
                    </a:lnTo>
                    <a:close/>
                  </a:path>
                  <a:path w="2643206" h="4572032" fill="none">
                    <a:moveTo>
                      <a:pt x="2024426" y="350051"/>
                    </a:moveTo>
                    <a:lnTo>
                      <a:pt x="2024425" y="350051"/>
                    </a:lnTo>
                    <a:cubicBezTo>
                      <a:pt x="2284606" y="632656"/>
                      <a:pt x="2479738" y="1063225"/>
                      <a:pt x="2576271" y="1567728"/>
                    </a:cubicBezTo>
                  </a:path>
                </a:pathLst>
              </a:custGeom>
              <a:noFill/>
              <a:ln w="28575" cap="rnd" algn="ctr">
                <a:solidFill>
                  <a:srgbClr val="0070C0"/>
                </a:solidFill>
                <a:miter lim="800000"/>
                <a:headEnd type="triangle" w="lg" len="lg"/>
                <a:tailEnd type="none" w="lg" len="lg"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6324046" y="3886360"/>
                <a:ext cx="533404" cy="76201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8015288" y="2767013"/>
              <a:ext cx="3175" cy="1463675"/>
            </a:xfrm>
            <a:prstGeom prst="line">
              <a:avLst/>
            </a:prstGeom>
            <a:ln w="25400">
              <a:solidFill>
                <a:srgbClr val="0066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Группа 7"/>
            <p:cNvGrpSpPr>
              <a:grpSpLocks/>
            </p:cNvGrpSpPr>
            <p:nvPr/>
          </p:nvGrpSpPr>
          <p:grpSpPr bwMode="auto">
            <a:xfrm rot="-10051843">
              <a:off x="6155355" y="4285116"/>
              <a:ext cx="2238728" cy="2123167"/>
              <a:chOff x="911715" y="-882541"/>
              <a:chExt cx="4478405" cy="3814958"/>
            </a:xfrm>
          </p:grpSpPr>
          <p:sp>
            <p:nvSpPr>
              <p:cNvPr id="22" name="Дуга 21"/>
              <p:cNvSpPr/>
              <p:nvPr/>
            </p:nvSpPr>
            <p:spPr>
              <a:xfrm rot="7476911">
                <a:off x="1162660" y="-1075216"/>
                <a:ext cx="3756688" cy="4258577"/>
              </a:xfrm>
              <a:prstGeom prst="arc">
                <a:avLst>
                  <a:gd name="adj1" fmla="val 16283897"/>
                  <a:gd name="adj2" fmla="val 17682121"/>
                </a:avLst>
              </a:prstGeom>
              <a:ln w="25400">
                <a:solidFill>
                  <a:srgbClr val="FF0000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Дуга 22"/>
              <p:cNvSpPr/>
              <p:nvPr/>
            </p:nvSpPr>
            <p:spPr>
              <a:xfrm rot="7572792">
                <a:off x="1382487" y="-1133487"/>
                <a:ext cx="3756688" cy="4258579"/>
              </a:xfrm>
              <a:prstGeom prst="arc">
                <a:avLst>
                  <a:gd name="adj1" fmla="val 18904596"/>
                  <a:gd name="adj2" fmla="val 0"/>
                </a:avLst>
              </a:prstGeom>
              <a:ln w="254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6" name="Line 48"/>
            <p:cNvSpPr>
              <a:spLocks noChangeShapeType="1"/>
            </p:cNvSpPr>
            <p:nvPr/>
          </p:nvSpPr>
          <p:spPr bwMode="auto">
            <a:xfrm flipH="1">
              <a:off x="7308850" y="3573463"/>
              <a:ext cx="100806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Дуга 33"/>
            <p:cNvSpPr>
              <a:spLocks noChangeArrowheads="1"/>
            </p:cNvSpPr>
            <p:nvPr/>
          </p:nvSpPr>
          <p:spPr bwMode="auto">
            <a:xfrm rot="-5093711">
              <a:off x="6677025" y="2979738"/>
              <a:ext cx="2057400" cy="1371600"/>
            </a:xfrm>
            <a:custGeom>
              <a:avLst/>
              <a:gdLst>
                <a:gd name="T0" fmla="*/ 381944 w 2057398"/>
                <a:gd name="T1" fmla="*/ 152496 h 1371600"/>
                <a:gd name="T2" fmla="*/ 1028699 w 2057398"/>
                <a:gd name="T3" fmla="*/ 685800 h 1371600"/>
                <a:gd name="T4" fmla="*/ 1420356 w 2057398"/>
                <a:gd name="T5" fmla="*/ 51650 h 1371600"/>
                <a:gd name="T6" fmla="*/ 5898240 60000 65536"/>
                <a:gd name="T7" fmla="*/ 17694720 60000 65536"/>
                <a:gd name="T8" fmla="*/ 0 60000 65536"/>
                <a:gd name="T9" fmla="*/ 381944 w 2057398"/>
                <a:gd name="T10" fmla="*/ 0 h 1371600"/>
                <a:gd name="T11" fmla="*/ 1420356 w 2057398"/>
                <a:gd name="T12" fmla="*/ 152496 h 137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57398" h="1371600" stroke="0">
                  <a:moveTo>
                    <a:pt x="381944" y="152496"/>
                  </a:moveTo>
                  <a:lnTo>
                    <a:pt x="381943" y="152495"/>
                  </a:lnTo>
                  <a:cubicBezTo>
                    <a:pt x="565005" y="53826"/>
                    <a:pt x="793291" y="-1"/>
                    <a:pt x="1028699" y="0"/>
                  </a:cubicBezTo>
                  <a:cubicBezTo>
                    <a:pt x="1163058" y="0"/>
                    <a:pt x="1296116" y="17547"/>
                    <a:pt x="1420356" y="51650"/>
                  </a:cubicBezTo>
                  <a:lnTo>
                    <a:pt x="1028699" y="685800"/>
                  </a:lnTo>
                  <a:close/>
                </a:path>
                <a:path w="2057398" h="1371600" fill="none">
                  <a:moveTo>
                    <a:pt x="381944" y="152496"/>
                  </a:moveTo>
                  <a:lnTo>
                    <a:pt x="381943" y="152495"/>
                  </a:lnTo>
                  <a:cubicBezTo>
                    <a:pt x="565005" y="53826"/>
                    <a:pt x="793291" y="-1"/>
                    <a:pt x="1028699" y="0"/>
                  </a:cubicBezTo>
                  <a:cubicBezTo>
                    <a:pt x="1163058" y="0"/>
                    <a:pt x="1296116" y="17547"/>
                    <a:pt x="1420356" y="51650"/>
                  </a:cubicBezTo>
                </a:path>
              </a:pathLst>
            </a:custGeom>
            <a:noFill/>
            <a:ln w="38100" cap="rnd" algn="ctr">
              <a:solidFill>
                <a:srgbClr val="00FFFF"/>
              </a:solidFill>
              <a:miter lim="800000"/>
              <a:headEnd/>
              <a:tailEnd type="triangle" w="lg" len="lg"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8" name="Text Box 53"/>
            <p:cNvSpPr txBox="1">
              <a:spLocks noChangeArrowheads="1"/>
            </p:cNvSpPr>
            <p:nvPr/>
          </p:nvSpPr>
          <p:spPr bwMode="auto">
            <a:xfrm>
              <a:off x="5929322" y="2127250"/>
              <a:ext cx="438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000" b="1" i="1">
                  <a:solidFill>
                    <a:srgbClr val="FF0000"/>
                  </a:solidFill>
                </a:rPr>
                <a:t>Bi</a:t>
              </a:r>
              <a:endParaRPr lang="ru-RU" sz="2000" b="1" i="1">
                <a:solidFill>
                  <a:srgbClr val="FF0000"/>
                </a:solidFill>
              </a:endParaRPr>
            </a:p>
          </p:txBody>
        </p:sp>
        <p:sp>
          <p:nvSpPr>
            <p:cNvPr id="19" name="Line 54"/>
            <p:cNvSpPr>
              <a:spLocks noChangeShapeType="1"/>
            </p:cNvSpPr>
            <p:nvPr/>
          </p:nvSpPr>
          <p:spPr bwMode="auto">
            <a:xfrm>
              <a:off x="6084888" y="2133600"/>
              <a:ext cx="35877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55"/>
            <p:cNvSpPr>
              <a:spLocks noChangeShapeType="1"/>
            </p:cNvSpPr>
            <p:nvPr/>
          </p:nvSpPr>
          <p:spPr bwMode="auto">
            <a:xfrm>
              <a:off x="8675688" y="2708275"/>
              <a:ext cx="468312" cy="0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Text Box 56"/>
            <p:cNvSpPr txBox="1">
              <a:spLocks noChangeArrowheads="1"/>
            </p:cNvSpPr>
            <p:nvPr/>
          </p:nvSpPr>
          <p:spPr bwMode="auto">
            <a:xfrm>
              <a:off x="6588125" y="3357563"/>
              <a:ext cx="3778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b="1" i="1" dirty="0"/>
                <a:t>I</a:t>
              </a:r>
              <a:endParaRPr lang="ru-RU" sz="2400" b="1" i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Устройство и принцип работы асинхронного двигателя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АСИНХРОННЫЙ двигатель, принцип работы и строение, простыми словами. (ТРЕХФАЗНЫЙ).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36392" y="1773935"/>
            <a:ext cx="5652516" cy="42393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9272D14-CF7E-49D3-A057-1F257AEF4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работы электродвигателя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5767260-67BD-47AB-A93A-11A6021556E6}"/>
              </a:ext>
            </a:extLst>
          </p:cNvPr>
          <p:cNvSpPr txBox="1">
            <a:spLocks/>
          </p:cNvSpPr>
          <p:nvPr/>
        </p:nvSpPr>
        <p:spPr>
          <a:xfrm>
            <a:off x="3802742" y="6559325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3">
                    <a:lumMod val="20000"/>
                    <a:lumOff val="80000"/>
                  </a:schemeClr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 descr="Принцип работы двигателя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94" y="1885314"/>
            <a:ext cx="3885438" cy="3171318"/>
          </a:xfrm>
          <a:prstGeom prst="rect">
            <a:avLst/>
          </a:prstGeom>
          <a:noFill/>
          <a:ln>
            <a:noFill/>
          </a:ln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5166360" y="2615184"/>
            <a:ext cx="6272784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Какая сила действует на проводник с током в магнитном поле?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Принцип работы электродвигателя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6" y="2020824"/>
            <a:ext cx="3520439" cy="3145536"/>
          </a:xfrm>
          <a:prstGeom prst="rect">
            <a:avLst/>
          </a:prstGeom>
          <a:noFill/>
          <a:ln>
            <a:noFill/>
          </a:ln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120640" y="2697480"/>
            <a:ext cx="6391656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можно сказать о направлении действия сил, если проводник согнуть в форме рамки?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Принцип действия электродвигателя">
            <a:hlinkClick r:id="rId7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24" y="1911096"/>
            <a:ext cx="4102608" cy="3273551"/>
          </a:xfrm>
          <a:prstGeom prst="rect">
            <a:avLst/>
          </a:prstGeom>
          <a:noFill/>
          <a:ln>
            <a:noFill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992624" y="2971800"/>
            <a:ext cx="6793992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будет себя вести рамка под действием этих сил?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Принцип работы двигателя">
            <a:hlinkClick r:id="rId9"/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36" y="1829688"/>
            <a:ext cx="4084448" cy="3473832"/>
          </a:xfrm>
          <a:prstGeom prst="rect">
            <a:avLst/>
          </a:prstGeom>
          <a:noFill/>
          <a:ln>
            <a:noFill/>
          </a:ln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855464" y="2882146"/>
            <a:ext cx="6894576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какому закону возникает ток в обмотке электромагнита?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5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nimBg="1"/>
      <p:bldP spid="8197" grpId="0" animBg="1"/>
      <p:bldP spid="81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57114" cy="823595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Проверяем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62456" y="1104270"/>
            <a:ext cx="8815214" cy="47796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597</Words>
  <Application>Microsoft Office PowerPoint</Application>
  <PresentationFormat>Произвольный</PresentationFormat>
  <Paragraphs>71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Занятие – квест по разделу : «Электромагнетизм»  Знаете ли вы?</vt:lpstr>
      <vt:lpstr>План</vt:lpstr>
      <vt:lpstr>Знаете ли вы?</vt:lpstr>
      <vt:lpstr>Проверка домашнего задания</vt:lpstr>
      <vt:lpstr>Вспомним:</vt:lpstr>
      <vt:lpstr>Эксперимент:</vt:lpstr>
      <vt:lpstr>Устройство и принцип работы асинхронного двигателя</vt:lpstr>
      <vt:lpstr>Принцип работы электродвигателя</vt:lpstr>
      <vt:lpstr>Проверяем</vt:lpstr>
      <vt:lpstr>Решим задачи</vt:lpstr>
      <vt:lpstr>Кто изобрёл двигатель переменного тока ?</vt:lpstr>
      <vt:lpstr>Галилео Феррарис  (31 октября 1847 года - 7 февраля 1897 года)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Алена</cp:lastModifiedBy>
  <cp:revision>21</cp:revision>
  <dcterms:created xsi:type="dcterms:W3CDTF">2021-05-07T13:17:58Z</dcterms:created>
  <dcterms:modified xsi:type="dcterms:W3CDTF">2023-10-27T23:20:47Z</dcterms:modified>
</cp:coreProperties>
</file>