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0" r:id="rId2"/>
    <p:sldId id="281" r:id="rId3"/>
    <p:sldId id="264" r:id="rId4"/>
    <p:sldId id="272" r:id="rId5"/>
    <p:sldId id="271" r:id="rId6"/>
    <p:sldId id="273" r:id="rId7"/>
    <p:sldId id="275" r:id="rId8"/>
    <p:sldId id="276" r:id="rId9"/>
    <p:sldId id="277" r:id="rId10"/>
    <p:sldId id="278" r:id="rId11"/>
    <p:sldId id="27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83" autoAdjust="0"/>
    <p:restoredTop sz="96672" autoAdjust="0"/>
  </p:normalViewPr>
  <p:slideViewPr>
    <p:cSldViewPr>
      <p:cViewPr varScale="1">
        <p:scale>
          <a:sx n="110" d="100"/>
          <a:sy n="110" d="100"/>
        </p:scale>
        <p:origin x="1242"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82735B-6563-45D0-83B5-73583FC39CD0}" type="datetimeFigureOut">
              <a:rPr lang="ru-RU" smtClean="0"/>
              <a:pPr/>
              <a:t>27.10.2023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661802-D9D9-4984-B525-96EC8B9CCFE8}" type="slidenum">
              <a:rPr lang="ru-RU" smtClean="0"/>
              <a:pPr/>
              <a:t>‹#›</a:t>
            </a:fld>
            <a:endParaRPr lang="ru-RU"/>
          </a:p>
        </p:txBody>
      </p:sp>
    </p:spTree>
    <p:extLst>
      <p:ext uri="{BB962C8B-B14F-4D97-AF65-F5344CB8AC3E}">
        <p14:creationId xmlns:p14="http://schemas.microsoft.com/office/powerpoint/2010/main" val="3506787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42637671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276016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2885837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464661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209361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3511344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39543642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1238206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2975283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3255220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55B56EF-7A10-412E-8B39-06DFACF2B776}" type="datetimeFigureOut">
              <a:rPr lang="ru-RU" smtClean="0"/>
              <a:pPr/>
              <a:t>27.10.2023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A841F45-7B5F-41A1-9CED-AE2625CC5A36}" type="slidenum">
              <a:rPr lang="ru-RU" smtClean="0"/>
              <a:pPr/>
              <a:t>‹#›</a:t>
            </a:fld>
            <a:endParaRPr lang="ru-RU"/>
          </a:p>
        </p:txBody>
      </p:sp>
    </p:spTree>
    <p:extLst>
      <p:ext uri="{BB962C8B-B14F-4D97-AF65-F5344CB8AC3E}">
        <p14:creationId xmlns:p14="http://schemas.microsoft.com/office/powerpoint/2010/main" val="2360584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5B56EF-7A10-412E-8B39-06DFACF2B776}" type="datetimeFigureOut">
              <a:rPr lang="ru-RU" smtClean="0"/>
              <a:pPr/>
              <a:t>27.10.2023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841F45-7B5F-41A1-9CED-AE2625CC5A36}" type="slidenum">
              <a:rPr lang="ru-RU" smtClean="0"/>
              <a:pPr/>
              <a:t>‹#›</a:t>
            </a:fld>
            <a:endParaRPr lang="ru-RU"/>
          </a:p>
        </p:txBody>
      </p:sp>
    </p:spTree>
    <p:extLst>
      <p:ext uri="{BB962C8B-B14F-4D97-AF65-F5344CB8AC3E}">
        <p14:creationId xmlns:p14="http://schemas.microsoft.com/office/powerpoint/2010/main" val="619371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08AEC15-9558-4A90-9DB4-DB67DFC84E72}"/>
              </a:ext>
            </a:extLst>
          </p:cNvPr>
          <p:cNvSpPr>
            <a:spLocks noGrp="1"/>
          </p:cNvSpPr>
          <p:nvPr>
            <p:ph idx="1"/>
          </p:nvPr>
        </p:nvSpPr>
        <p:spPr>
          <a:xfrm>
            <a:off x="457200" y="1052736"/>
            <a:ext cx="8229600" cy="5073427"/>
          </a:xfrm>
        </p:spPr>
        <p:txBody>
          <a:bodyPr>
            <a:normAutofit/>
          </a:bodyPr>
          <a:lstStyle/>
          <a:p>
            <a:pPr marL="0" indent="0" algn="ctr">
              <a:buNone/>
            </a:pPr>
            <a:endParaRPr lang="ru-RU" sz="2000" b="1" dirty="0">
              <a:latin typeface="Times New Roman" panose="02020603050405020304" pitchFamily="18" charset="0"/>
              <a:cs typeface="Times New Roman" panose="02020603050405020304" pitchFamily="18" charset="0"/>
            </a:endParaRPr>
          </a:p>
          <a:p>
            <a:pPr marL="0" indent="0" algn="ctr">
              <a:buNone/>
            </a:pPr>
            <a:r>
              <a:rPr lang="ru-RU" sz="2000" b="1" dirty="0">
                <a:latin typeface="Times New Roman" panose="02020603050405020304" pitchFamily="18" charset="0"/>
                <a:cs typeface="Times New Roman" panose="02020603050405020304" pitchFamily="18" charset="0"/>
              </a:rPr>
              <a:t>Тема урока «Типы организаций питания и работа персонала»</a:t>
            </a:r>
          </a:p>
          <a:p>
            <a:pPr marL="0" indent="0" algn="ctr">
              <a:buNone/>
            </a:pPr>
            <a:endParaRPr lang="ru-RU" sz="2000" dirty="0">
              <a:latin typeface="Times New Roman" panose="02020603050405020304" pitchFamily="18" charset="0"/>
              <a:cs typeface="Times New Roman" panose="02020603050405020304" pitchFamily="18" charset="0"/>
            </a:endParaRPr>
          </a:p>
          <a:p>
            <a:pPr marL="0" indent="0" algn="ctr">
              <a:buNone/>
            </a:pPr>
            <a:r>
              <a:rPr lang="ru-RU" sz="2000" dirty="0">
                <a:latin typeface="Times New Roman" panose="02020603050405020304" pitchFamily="18" charset="0"/>
                <a:cs typeface="Times New Roman" panose="02020603050405020304" pitchFamily="18" charset="0"/>
              </a:rPr>
              <a:t>Урок изучения нового материала</a:t>
            </a:r>
          </a:p>
          <a:p>
            <a:pPr marL="0" indent="0" algn="ctr">
              <a:buNone/>
            </a:pPr>
            <a:r>
              <a:rPr lang="ru-RU" sz="2000" dirty="0">
                <a:latin typeface="Times New Roman" panose="02020603050405020304" pitchFamily="18" charset="0"/>
                <a:cs typeface="Times New Roman" panose="02020603050405020304" pitchFamily="18" charset="0"/>
              </a:rPr>
              <a:t>Практическое занятие</a:t>
            </a:r>
          </a:p>
          <a:p>
            <a:pPr marL="0" indent="0" algn="ctr">
              <a:buNone/>
            </a:pPr>
            <a:r>
              <a:rPr lang="ru-RU" sz="2000" dirty="0">
                <a:latin typeface="Times New Roman" panose="02020603050405020304" pitchFamily="18" charset="0"/>
                <a:cs typeface="Times New Roman" panose="02020603050405020304" pitchFamily="18" charset="0"/>
              </a:rPr>
              <a:t>Профессия: 43.01.09 Повар, кондитер</a:t>
            </a:r>
          </a:p>
          <a:p>
            <a:pPr marL="0" indent="0" algn="ctr">
              <a:buNone/>
            </a:pPr>
            <a:r>
              <a:rPr lang="ru-RU" sz="2000" dirty="0">
                <a:latin typeface="Times New Roman" panose="02020603050405020304" pitchFamily="18" charset="0"/>
                <a:cs typeface="Times New Roman" panose="02020603050405020304" pitchFamily="18" charset="0"/>
              </a:rPr>
              <a:t>ОУДП.04 Иностранный язык</a:t>
            </a:r>
          </a:p>
          <a:p>
            <a:pPr marL="0" indent="0" algn="ctr">
              <a:buNone/>
            </a:pPr>
            <a:r>
              <a:rPr lang="ru-RU" sz="2000" dirty="0">
                <a:latin typeface="Times New Roman" panose="02020603050405020304" pitchFamily="18" charset="0"/>
                <a:cs typeface="Times New Roman" panose="02020603050405020304" pitchFamily="18" charset="0"/>
              </a:rPr>
              <a:t>ОП.07 Иностранный язык в профессиональной деятельности</a:t>
            </a:r>
          </a:p>
          <a:p>
            <a:pPr marL="0" indent="0" algn="ctr">
              <a:buNone/>
            </a:pPr>
            <a:endParaRPr lang="ru-RU" sz="2000" dirty="0">
              <a:latin typeface="Times New Roman" panose="02020603050405020304" pitchFamily="18" charset="0"/>
              <a:cs typeface="Times New Roman" panose="02020603050405020304" pitchFamily="18" charset="0"/>
            </a:endParaRPr>
          </a:p>
          <a:p>
            <a:pPr marL="0" indent="0" algn="ctr">
              <a:buNone/>
            </a:pPr>
            <a:endParaRPr lang="ru-RU" sz="2000" dirty="0">
              <a:latin typeface="Times New Roman" panose="02020603050405020304" pitchFamily="18" charset="0"/>
              <a:cs typeface="Times New Roman" panose="02020603050405020304" pitchFamily="18" charset="0"/>
            </a:endParaRPr>
          </a:p>
          <a:p>
            <a:pPr marL="0" indent="0" algn="ctr">
              <a:buNone/>
            </a:pPr>
            <a:r>
              <a:rPr lang="ru-RU" sz="2000" dirty="0">
                <a:latin typeface="Times New Roman" panose="02020603050405020304" pitchFamily="18" charset="0"/>
                <a:cs typeface="Times New Roman" panose="02020603050405020304" pitchFamily="18" charset="0"/>
              </a:rPr>
              <a:t>Преподаватель: Голикова Вера Николаевна</a:t>
            </a:r>
          </a:p>
        </p:txBody>
      </p:sp>
      <p:pic>
        <p:nvPicPr>
          <p:cNvPr id="5" name="Picture 2" descr="F:\логотип\Логотип ВКС.png">
            <a:extLst>
              <a:ext uri="{FF2B5EF4-FFF2-40B4-BE49-F238E27FC236}">
                <a16:creationId xmlns:a16="http://schemas.microsoft.com/office/drawing/2014/main" id="{29E715F9-A5A6-4C1D-BF41-798AFA94FE19}"/>
              </a:ext>
            </a:extLst>
          </p:cNvPr>
          <p:cNvPicPr>
            <a:picLocks noChangeAspect="1" noChangeArrowheads="1"/>
          </p:cNvPicPr>
          <p:nvPr/>
        </p:nvPicPr>
        <p:blipFill>
          <a:blip r:embed="rId2" cstate="print"/>
          <a:srcRect/>
          <a:stretch>
            <a:fillRect/>
          </a:stretch>
        </p:blipFill>
        <p:spPr bwMode="auto">
          <a:xfrm>
            <a:off x="181991" y="70886"/>
            <a:ext cx="857255" cy="857255"/>
          </a:xfrm>
          <a:prstGeom prst="rect">
            <a:avLst/>
          </a:prstGeom>
          <a:noFill/>
        </p:spPr>
      </p:pic>
      <p:sp>
        <p:nvSpPr>
          <p:cNvPr id="6" name="Прямоугольник 5">
            <a:extLst>
              <a:ext uri="{FF2B5EF4-FFF2-40B4-BE49-F238E27FC236}">
                <a16:creationId xmlns:a16="http://schemas.microsoft.com/office/drawing/2014/main" id="{832A1EAB-3B2F-45BD-8D21-FD866FAF1FAF}"/>
              </a:ext>
            </a:extLst>
          </p:cNvPr>
          <p:cNvSpPr/>
          <p:nvPr/>
        </p:nvSpPr>
        <p:spPr>
          <a:xfrm>
            <a:off x="580205" y="39460"/>
            <a:ext cx="3338158" cy="369332"/>
          </a:xfrm>
          <a:prstGeom prst="rect">
            <a:avLst/>
          </a:prstGeom>
        </p:spPr>
        <p:txBody>
          <a:bodyPr wrap="none">
            <a:spAutoFit/>
          </a:bodyPr>
          <a:lstStyle/>
          <a:p>
            <a:r>
              <a:rPr lang="ru-RU" b="1" dirty="0">
                <a:solidFill>
                  <a:schemeClr val="tx2">
                    <a:lumMod val="75000"/>
                  </a:schemeClr>
                </a:solidFill>
                <a:latin typeface="Times New Roman" pitchFamily="18" charset="0"/>
                <a:cs typeface="Times New Roman" pitchFamily="18" charset="0"/>
              </a:rPr>
              <a:t>Вологодский колледж сервиса</a:t>
            </a:r>
            <a:endParaRPr lang="ru-RU" dirty="0"/>
          </a:p>
        </p:txBody>
      </p:sp>
    </p:spTree>
    <p:extLst>
      <p:ext uri="{BB962C8B-B14F-4D97-AF65-F5344CB8AC3E}">
        <p14:creationId xmlns:p14="http://schemas.microsoft.com/office/powerpoint/2010/main" val="996985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9938" name="Rectangle 2"/>
          <p:cNvSpPr>
            <a:spLocks noChangeArrowheads="1"/>
          </p:cNvSpPr>
          <p:nvPr/>
        </p:nvSpPr>
        <p:spPr bwMode="auto">
          <a:xfrm>
            <a:off x="611560" y="236299"/>
            <a:ext cx="432048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2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Answer the questions</a:t>
            </a:r>
            <a:r>
              <a:rPr kumimoji="0" lang="en-US" sz="22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1.Is it a big restaurant?</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2.What is the design of the restaurant hall?</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3.What are the working hours of the restaurant?</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4.When is the restaurant closed?</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5.How many people are there in the staff?</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6.Who is the head chef?</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7.When does the head chef come to work?</a:t>
            </a:r>
            <a:endParaRPr kumimoji="0" lang="ru-RU"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8.What are the duties of the head </a:t>
            </a:r>
            <a:r>
              <a:rPr kumimoji="0" lang="en-US" sz="220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chef?</a:t>
            </a:r>
            <a:endParaRPr kumimoji="0" lang="ru-RU" sz="220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9.What are the duties of the manager?</a:t>
            </a:r>
            <a:endParaRPr kumimoji="0" lang="ru-RU" sz="220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20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 What do usually do apprentices?</a:t>
            </a:r>
            <a:endParaRPr kumimoji="0" lang="ru-RU" sz="220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cstate="print"/>
          <a:srcRect/>
          <a:stretch>
            <a:fillRect/>
          </a:stretch>
        </p:blipFill>
        <p:spPr bwMode="auto">
          <a:xfrm>
            <a:off x="395536" y="332656"/>
            <a:ext cx="8424936" cy="6192689"/>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логотип\Логотип ВКС.png">
            <a:extLst>
              <a:ext uri="{FF2B5EF4-FFF2-40B4-BE49-F238E27FC236}">
                <a16:creationId xmlns:a16="http://schemas.microsoft.com/office/drawing/2014/main" id="{6F01014E-BB70-4B67-949B-D90B22312BE4}"/>
              </a:ext>
            </a:extLst>
          </p:cNvPr>
          <p:cNvPicPr>
            <a:picLocks noChangeAspect="1" noChangeArrowheads="1"/>
          </p:cNvPicPr>
          <p:nvPr/>
        </p:nvPicPr>
        <p:blipFill>
          <a:blip r:embed="rId2" cstate="print"/>
          <a:srcRect/>
          <a:stretch>
            <a:fillRect/>
          </a:stretch>
        </p:blipFill>
        <p:spPr bwMode="auto">
          <a:xfrm>
            <a:off x="181991" y="70886"/>
            <a:ext cx="857255" cy="857255"/>
          </a:xfrm>
          <a:prstGeom prst="rect">
            <a:avLst/>
          </a:prstGeom>
          <a:noFill/>
        </p:spPr>
      </p:pic>
      <p:sp>
        <p:nvSpPr>
          <p:cNvPr id="3" name="Прямоугольник 2">
            <a:extLst>
              <a:ext uri="{FF2B5EF4-FFF2-40B4-BE49-F238E27FC236}">
                <a16:creationId xmlns:a16="http://schemas.microsoft.com/office/drawing/2014/main" id="{828FA180-AA49-43C7-B9C3-8C2854BB8CF0}"/>
              </a:ext>
            </a:extLst>
          </p:cNvPr>
          <p:cNvSpPr/>
          <p:nvPr/>
        </p:nvSpPr>
        <p:spPr>
          <a:xfrm>
            <a:off x="580205" y="39460"/>
            <a:ext cx="3338158" cy="369332"/>
          </a:xfrm>
          <a:prstGeom prst="rect">
            <a:avLst/>
          </a:prstGeom>
        </p:spPr>
        <p:txBody>
          <a:bodyPr wrap="none">
            <a:spAutoFit/>
          </a:bodyPr>
          <a:lstStyle/>
          <a:p>
            <a:r>
              <a:rPr lang="ru-RU" b="1" dirty="0">
                <a:solidFill>
                  <a:schemeClr val="tx2">
                    <a:lumMod val="75000"/>
                  </a:schemeClr>
                </a:solidFill>
                <a:latin typeface="Times New Roman" pitchFamily="18" charset="0"/>
                <a:cs typeface="Times New Roman" pitchFamily="18" charset="0"/>
              </a:rPr>
              <a:t>Вологодский колледж сервиса</a:t>
            </a:r>
            <a:endParaRPr lang="ru-RU" dirty="0"/>
          </a:p>
        </p:txBody>
      </p:sp>
      <p:sp>
        <p:nvSpPr>
          <p:cNvPr id="4" name="Прямоугольник 3">
            <a:extLst>
              <a:ext uri="{FF2B5EF4-FFF2-40B4-BE49-F238E27FC236}">
                <a16:creationId xmlns:a16="http://schemas.microsoft.com/office/drawing/2014/main" id="{23164511-8EE9-4C5F-94A9-35B0C4FB921D}"/>
              </a:ext>
            </a:extLst>
          </p:cNvPr>
          <p:cNvSpPr/>
          <p:nvPr/>
        </p:nvSpPr>
        <p:spPr>
          <a:xfrm>
            <a:off x="3787971" y="967737"/>
            <a:ext cx="1568058" cy="369332"/>
          </a:xfrm>
          <a:prstGeom prst="rect">
            <a:avLst/>
          </a:prstGeom>
        </p:spPr>
        <p:txBody>
          <a:bodyPr wrap="none">
            <a:spAutoFit/>
          </a:bodyPr>
          <a:lstStyle/>
          <a:p>
            <a:pPr algn="ctr"/>
            <a:r>
              <a:rPr lang="ru-RU" dirty="0">
                <a:latin typeface="Times New Roman" panose="02020603050405020304" pitchFamily="18" charset="0"/>
                <a:cs typeface="Times New Roman" panose="02020603050405020304" pitchFamily="18" charset="0"/>
              </a:rPr>
              <a:t>План занятия:</a:t>
            </a:r>
          </a:p>
        </p:txBody>
      </p:sp>
      <p:sp>
        <p:nvSpPr>
          <p:cNvPr id="5" name="Прямоугольник 4">
            <a:extLst>
              <a:ext uri="{FF2B5EF4-FFF2-40B4-BE49-F238E27FC236}">
                <a16:creationId xmlns:a16="http://schemas.microsoft.com/office/drawing/2014/main" id="{7286730F-9BB5-42D1-AD62-F3395C4B8944}"/>
              </a:ext>
            </a:extLst>
          </p:cNvPr>
          <p:cNvSpPr/>
          <p:nvPr/>
        </p:nvSpPr>
        <p:spPr>
          <a:xfrm>
            <a:off x="1313880" y="1449298"/>
            <a:ext cx="3691844" cy="369332"/>
          </a:xfrm>
          <a:prstGeom prst="rect">
            <a:avLst/>
          </a:prstGeom>
        </p:spPr>
        <p:txBody>
          <a:bodyPr wrap="none">
            <a:spAutoFit/>
          </a:bodyPr>
          <a:lstStyle/>
          <a:p>
            <a:pPr marL="342900" indent="-342900" algn="ctr">
              <a:buFont typeface="+mj-lt"/>
              <a:buAutoNum type="arabicPeriod"/>
            </a:pPr>
            <a:r>
              <a:rPr lang="ru-RU" dirty="0">
                <a:latin typeface="Times New Roman" panose="02020603050405020304" pitchFamily="18" charset="0"/>
                <a:cs typeface="Times New Roman" panose="02020603050405020304" pitchFamily="18" charset="0"/>
              </a:rPr>
              <a:t>Организационный этап занятия.</a:t>
            </a:r>
          </a:p>
        </p:txBody>
      </p:sp>
      <p:sp>
        <p:nvSpPr>
          <p:cNvPr id="6" name="Прямоугольник 5">
            <a:extLst>
              <a:ext uri="{FF2B5EF4-FFF2-40B4-BE49-F238E27FC236}">
                <a16:creationId xmlns:a16="http://schemas.microsoft.com/office/drawing/2014/main" id="{A2665B2D-899A-4B88-90B4-D6A084454579}"/>
              </a:ext>
            </a:extLst>
          </p:cNvPr>
          <p:cNvSpPr/>
          <p:nvPr/>
        </p:nvSpPr>
        <p:spPr>
          <a:xfrm>
            <a:off x="1339883" y="2061884"/>
            <a:ext cx="2609562" cy="369332"/>
          </a:xfrm>
          <a:prstGeom prst="rect">
            <a:avLst/>
          </a:prstGeom>
        </p:spPr>
        <p:txBody>
          <a:bodyPr wrap="none">
            <a:spAutoFit/>
          </a:bodyPr>
          <a:lstStyle/>
          <a:p>
            <a:pPr algn="ctr"/>
            <a:r>
              <a:rPr lang="ru-RU" dirty="0">
                <a:latin typeface="Times New Roman" panose="02020603050405020304" pitchFamily="18" charset="0"/>
                <a:cs typeface="Times New Roman" panose="02020603050405020304" pitchFamily="18" charset="0"/>
              </a:rPr>
              <a:t>2.  Основной этап урока.</a:t>
            </a:r>
          </a:p>
        </p:txBody>
      </p:sp>
      <p:sp>
        <p:nvSpPr>
          <p:cNvPr id="7" name="Прямоугольник 6">
            <a:extLst>
              <a:ext uri="{FF2B5EF4-FFF2-40B4-BE49-F238E27FC236}">
                <a16:creationId xmlns:a16="http://schemas.microsoft.com/office/drawing/2014/main" id="{0CF36236-84C8-49DC-97C9-22C37D7B131C}"/>
              </a:ext>
            </a:extLst>
          </p:cNvPr>
          <p:cNvSpPr/>
          <p:nvPr/>
        </p:nvSpPr>
        <p:spPr>
          <a:xfrm>
            <a:off x="1339883" y="2674470"/>
            <a:ext cx="3110210" cy="369332"/>
          </a:xfrm>
          <a:prstGeom prst="rect">
            <a:avLst/>
          </a:prstGeom>
        </p:spPr>
        <p:txBody>
          <a:bodyPr wrap="none">
            <a:spAutoFit/>
          </a:bodyPr>
          <a:lstStyle/>
          <a:p>
            <a:r>
              <a:rPr lang="ru-RU" dirty="0">
                <a:latin typeface="Times New Roman" panose="02020603050405020304" pitchFamily="18" charset="0"/>
                <a:ea typeface="Calibri" panose="020F0502020204030204" pitchFamily="34" charset="0"/>
              </a:rPr>
              <a:t>3. Текущий контроль знаний. </a:t>
            </a:r>
            <a:endParaRPr lang="ru-RU" dirty="0"/>
          </a:p>
        </p:txBody>
      </p:sp>
      <p:sp>
        <p:nvSpPr>
          <p:cNvPr id="9" name="Прямоугольник 8">
            <a:extLst>
              <a:ext uri="{FF2B5EF4-FFF2-40B4-BE49-F238E27FC236}">
                <a16:creationId xmlns:a16="http://schemas.microsoft.com/office/drawing/2014/main" id="{5EE3CCAF-0201-43FE-8FBA-1A0CA0A4B3B9}"/>
              </a:ext>
            </a:extLst>
          </p:cNvPr>
          <p:cNvSpPr/>
          <p:nvPr/>
        </p:nvSpPr>
        <p:spPr>
          <a:xfrm>
            <a:off x="1351458" y="3287056"/>
            <a:ext cx="3306098" cy="369332"/>
          </a:xfrm>
          <a:prstGeom prst="rect">
            <a:avLst/>
          </a:prstGeom>
        </p:spPr>
        <p:txBody>
          <a:bodyPr wrap="none">
            <a:spAutoFit/>
          </a:bodyPr>
          <a:lstStyle/>
          <a:p>
            <a:r>
              <a:rPr lang="ru-RU" dirty="0">
                <a:solidFill>
                  <a:srgbClr val="000000"/>
                </a:solidFill>
                <a:latin typeface="Times New Roman" panose="02020603050405020304" pitchFamily="18" charset="0"/>
                <a:ea typeface="Times New Roman" panose="02020603050405020304" pitchFamily="18" charset="0"/>
              </a:rPr>
              <a:t>4. Заключительный этап  урока.</a:t>
            </a:r>
            <a:endParaRPr lang="ru-RU" dirty="0"/>
          </a:p>
        </p:txBody>
      </p:sp>
    </p:spTree>
    <p:extLst>
      <p:ext uri="{BB962C8B-B14F-4D97-AF65-F5344CB8AC3E}">
        <p14:creationId xmlns:p14="http://schemas.microsoft.com/office/powerpoint/2010/main" val="804812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1720" y="692696"/>
            <a:ext cx="6552728" cy="648072"/>
          </a:xfrm>
        </p:spPr>
        <p:txBody>
          <a:bodyPr>
            <a:normAutofit/>
          </a:bodyPr>
          <a:lstStyle/>
          <a:p>
            <a:br>
              <a:rPr lang="ru-RU" sz="1600" dirty="0"/>
            </a:br>
            <a:endParaRPr lang="ru-RU" sz="1600" dirty="0"/>
          </a:p>
        </p:txBody>
      </p:sp>
      <p:sp>
        <p:nvSpPr>
          <p:cNvPr id="3" name="Подзаголовок 2"/>
          <p:cNvSpPr>
            <a:spLocks noGrp="1"/>
          </p:cNvSpPr>
          <p:nvPr>
            <p:ph type="subTitle" idx="1"/>
          </p:nvPr>
        </p:nvSpPr>
        <p:spPr>
          <a:xfrm>
            <a:off x="1331640" y="2348880"/>
            <a:ext cx="7488832" cy="4104456"/>
          </a:xfrm>
        </p:spPr>
        <p:txBody>
          <a:bodyPr>
            <a:normAutofit/>
          </a:bodyPr>
          <a:lstStyle/>
          <a:p>
            <a:endParaRPr lang="ru-RU" sz="1600" dirty="0">
              <a:solidFill>
                <a:schemeClr val="tx1"/>
              </a:solidFill>
            </a:endParaRPr>
          </a:p>
          <a:p>
            <a:endParaRPr lang="ru-RU" sz="1800" dirty="0">
              <a:solidFill>
                <a:schemeClr val="tx1"/>
              </a:solidFill>
            </a:endParaRPr>
          </a:p>
        </p:txBody>
      </p:sp>
      <p:pic>
        <p:nvPicPr>
          <p:cNvPr id="14338" name="Picture 2" descr="Фото Абстрактный размытый и расфокусированный отель ресторан для фона"/>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graphicFrame>
        <p:nvGraphicFramePr>
          <p:cNvPr id="6" name="Таблица 5"/>
          <p:cNvGraphicFramePr>
            <a:graphicFrameLocks noGrp="1"/>
          </p:cNvGraphicFramePr>
          <p:nvPr/>
        </p:nvGraphicFramePr>
        <p:xfrm>
          <a:off x="755576" y="1844824"/>
          <a:ext cx="7704856" cy="4280270"/>
        </p:xfrm>
        <a:graphic>
          <a:graphicData uri="http://schemas.openxmlformats.org/drawingml/2006/table">
            <a:tbl>
              <a:tblPr/>
              <a:tblGrid>
                <a:gridCol w="4167765">
                  <a:extLst>
                    <a:ext uri="{9D8B030D-6E8A-4147-A177-3AD203B41FA5}">
                      <a16:colId xmlns:a16="http://schemas.microsoft.com/office/drawing/2014/main" val="20000"/>
                    </a:ext>
                  </a:extLst>
                </a:gridCol>
                <a:gridCol w="3537091">
                  <a:extLst>
                    <a:ext uri="{9D8B030D-6E8A-4147-A177-3AD203B41FA5}">
                      <a16:colId xmlns:a16="http://schemas.microsoft.com/office/drawing/2014/main" val="20001"/>
                    </a:ext>
                  </a:extLst>
                </a:gridCol>
              </a:tblGrid>
              <a:tr h="346744">
                <a:tc>
                  <a:txBody>
                    <a:bodyPr/>
                    <a:lstStyle/>
                    <a:p>
                      <a:pPr>
                        <a:lnSpc>
                          <a:spcPct val="115000"/>
                        </a:lnSpc>
                        <a:spcAft>
                          <a:spcPts val="0"/>
                        </a:spcAft>
                      </a:pPr>
                      <a:r>
                        <a:rPr lang="en-US" sz="1800" dirty="0">
                          <a:latin typeface="Times New Roman"/>
                          <a:ea typeface="Times New Roman"/>
                          <a:cs typeface="Times New Roman"/>
                        </a:rPr>
                        <a:t>Canteen</a:t>
                      </a:r>
                      <a:r>
                        <a:rPr lang="ru-RU" sz="1800" dirty="0">
                          <a:latin typeface="Times New Roman"/>
                          <a:ea typeface="Times New Roman"/>
                          <a:cs typeface="Times New Roman"/>
                        </a:rPr>
                        <a:t>,</a:t>
                      </a:r>
                      <a:r>
                        <a:rPr lang="en-US" sz="1800" dirty="0">
                          <a:latin typeface="Times New Roman"/>
                          <a:ea typeface="Times New Roman"/>
                          <a:cs typeface="Times New Roman"/>
                        </a:rPr>
                        <a:t> cafe</a:t>
                      </a:r>
                      <a:r>
                        <a:rPr lang="ru-RU" sz="1800" dirty="0">
                          <a:latin typeface="Times New Roman"/>
                          <a:ea typeface="Times New Roman"/>
                          <a:cs typeface="Times New Roman"/>
                        </a:rPr>
                        <a:t>,</a:t>
                      </a:r>
                      <a:r>
                        <a:rPr lang="en-US" sz="1800" dirty="0">
                          <a:latin typeface="Times New Roman"/>
                          <a:ea typeface="Times New Roman"/>
                          <a:cs typeface="Times New Roman"/>
                        </a:rPr>
                        <a:t>bars, restaurants</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800">
                          <a:latin typeface="Times New Roman"/>
                          <a:ea typeface="Times New Roman"/>
                          <a:cs typeface="Times New Roman"/>
                        </a:rPr>
                        <a:t>- пригласить на деловой обед</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46744">
                <a:tc>
                  <a:txBody>
                    <a:bodyPr/>
                    <a:lstStyle/>
                    <a:p>
                      <a:pPr>
                        <a:lnSpc>
                          <a:spcPct val="115000"/>
                        </a:lnSpc>
                        <a:spcAft>
                          <a:spcPts val="0"/>
                        </a:spcAft>
                      </a:pPr>
                      <a:r>
                        <a:rPr lang="en-US" sz="1800" dirty="0">
                          <a:latin typeface="Times New Roman"/>
                          <a:ea typeface="Times New Roman"/>
                          <a:cs typeface="Times New Roman"/>
                        </a:rPr>
                        <a:t>to have lunch</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latin typeface="Times New Roman"/>
                          <a:ea typeface="Times New Roman"/>
                          <a:cs typeface="Times New Roman"/>
                        </a:rPr>
                        <a:t>– </a:t>
                      </a:r>
                      <a:r>
                        <a:rPr lang="ru-RU" sz="1800">
                          <a:latin typeface="Times New Roman"/>
                          <a:ea typeface="Times New Roman"/>
                          <a:cs typeface="Times New Roman"/>
                        </a:rPr>
                        <a:t>ресторан быстрого питания</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71778">
                <a:tc>
                  <a:txBody>
                    <a:bodyPr/>
                    <a:lstStyle/>
                    <a:p>
                      <a:pPr>
                        <a:lnSpc>
                          <a:spcPct val="115000"/>
                        </a:lnSpc>
                        <a:spcAft>
                          <a:spcPts val="0"/>
                        </a:spcAft>
                      </a:pPr>
                      <a:r>
                        <a:rPr lang="en-US" sz="1800" dirty="0">
                          <a:latin typeface="Times New Roman"/>
                          <a:ea typeface="Times New Roman"/>
                          <a:cs typeface="Times New Roman"/>
                        </a:rPr>
                        <a:t>to eat on the run, to take a quick bite, to have a snack</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800" dirty="0">
                          <a:latin typeface="Times New Roman"/>
                          <a:ea typeface="Times New Roman"/>
                          <a:cs typeface="Times New Roman"/>
                        </a:rPr>
                        <a:t>- поесть по приемлемой цене</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6744">
                <a:tc>
                  <a:txBody>
                    <a:bodyPr/>
                    <a:lstStyle/>
                    <a:p>
                      <a:pPr>
                        <a:lnSpc>
                          <a:spcPct val="115000"/>
                        </a:lnSpc>
                        <a:spcAft>
                          <a:spcPts val="0"/>
                        </a:spcAft>
                      </a:pPr>
                      <a:r>
                        <a:rPr lang="en-US" sz="1800" dirty="0">
                          <a:latin typeface="Times New Roman"/>
                          <a:ea typeface="Times New Roman"/>
                          <a:cs typeface="Times New Roman"/>
                        </a:rPr>
                        <a:t>to eat food at reasonable price</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latin typeface="Times New Roman"/>
                          <a:ea typeface="Times New Roman"/>
                          <a:cs typeface="Times New Roman"/>
                        </a:rPr>
                        <a:t>– </a:t>
                      </a:r>
                      <a:r>
                        <a:rPr lang="ru-RU" sz="1800" dirty="0">
                          <a:latin typeface="Times New Roman"/>
                          <a:ea typeface="Times New Roman"/>
                          <a:cs typeface="Times New Roman"/>
                        </a:rPr>
                        <a:t>готовить фирменные блюда</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46744">
                <a:tc>
                  <a:txBody>
                    <a:bodyPr/>
                    <a:lstStyle/>
                    <a:p>
                      <a:pPr>
                        <a:lnSpc>
                          <a:spcPct val="115000"/>
                        </a:lnSpc>
                        <a:spcAft>
                          <a:spcPts val="0"/>
                        </a:spcAft>
                      </a:pPr>
                      <a:r>
                        <a:rPr lang="en-US" sz="1800">
                          <a:latin typeface="Times New Roman"/>
                          <a:ea typeface="Times New Roman"/>
                          <a:cs typeface="Times New Roman"/>
                        </a:rPr>
                        <a:t>to take someone for lunch on business</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800" dirty="0">
                          <a:latin typeface="Times New Roman"/>
                          <a:ea typeface="Times New Roman"/>
                          <a:cs typeface="Times New Roman"/>
                        </a:rPr>
                        <a:t>- столовая, кафе, бары, рестораны</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46744">
                <a:tc>
                  <a:txBody>
                    <a:bodyPr/>
                    <a:lstStyle/>
                    <a:p>
                      <a:pPr>
                        <a:lnSpc>
                          <a:spcPct val="115000"/>
                        </a:lnSpc>
                        <a:spcAft>
                          <a:spcPts val="0"/>
                        </a:spcAft>
                      </a:pPr>
                      <a:r>
                        <a:rPr lang="en-US" sz="1800">
                          <a:latin typeface="Times New Roman"/>
                          <a:ea typeface="Times New Roman"/>
                          <a:cs typeface="Times New Roman"/>
                        </a:rPr>
                        <a:t>a fast-food restaurant</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latin typeface="Times New Roman"/>
                          <a:ea typeface="Times New Roman"/>
                          <a:cs typeface="Times New Roman"/>
                        </a:rPr>
                        <a:t>– </a:t>
                      </a:r>
                      <a:r>
                        <a:rPr lang="ru-RU" sz="1800" dirty="0">
                          <a:latin typeface="Times New Roman"/>
                          <a:ea typeface="Times New Roman"/>
                          <a:cs typeface="Times New Roman"/>
                        </a:rPr>
                        <a:t>удовлетворять любому вкусу</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46744">
                <a:tc>
                  <a:txBody>
                    <a:bodyPr/>
                    <a:lstStyle/>
                    <a:p>
                      <a:pPr>
                        <a:lnSpc>
                          <a:spcPct val="115000"/>
                        </a:lnSpc>
                        <a:spcAft>
                          <a:spcPts val="0"/>
                        </a:spcAft>
                      </a:pPr>
                      <a:r>
                        <a:rPr lang="en-US" sz="1800">
                          <a:latin typeface="Times New Roman"/>
                          <a:ea typeface="Times New Roman"/>
                          <a:cs typeface="Times New Roman"/>
                        </a:rPr>
                        <a:t>to keep the old traditions</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800" dirty="0">
                          <a:latin typeface="Times New Roman"/>
                          <a:ea typeface="Times New Roman"/>
                          <a:cs typeface="Times New Roman"/>
                        </a:rPr>
                        <a:t>- сохранять старинные традиции</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513476">
                <a:tc>
                  <a:txBody>
                    <a:bodyPr/>
                    <a:lstStyle/>
                    <a:p>
                      <a:pPr>
                        <a:lnSpc>
                          <a:spcPct val="115000"/>
                        </a:lnSpc>
                        <a:spcAft>
                          <a:spcPts val="0"/>
                        </a:spcAft>
                      </a:pPr>
                      <a:r>
                        <a:rPr lang="en-US" sz="1800">
                          <a:latin typeface="Times New Roman"/>
                          <a:ea typeface="Times New Roman"/>
                          <a:cs typeface="Times New Roman"/>
                        </a:rPr>
                        <a:t>to have specialties of the house</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800" dirty="0">
                          <a:latin typeface="Times New Roman"/>
                          <a:ea typeface="Times New Roman"/>
                          <a:cs typeface="Times New Roman"/>
                        </a:rPr>
                        <a:t>- заказывать интернациональные блюда</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46744">
                <a:tc>
                  <a:txBody>
                    <a:bodyPr/>
                    <a:lstStyle/>
                    <a:p>
                      <a:pPr>
                        <a:lnSpc>
                          <a:spcPct val="115000"/>
                        </a:lnSpc>
                        <a:spcAft>
                          <a:spcPts val="0"/>
                        </a:spcAft>
                      </a:pPr>
                      <a:r>
                        <a:rPr lang="en-US" sz="1800">
                          <a:latin typeface="Times New Roman"/>
                          <a:ea typeface="Times New Roman"/>
                          <a:cs typeface="Times New Roman"/>
                        </a:rPr>
                        <a:t>to order international dishes</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latin typeface="Times New Roman"/>
                          <a:ea typeface="Times New Roman"/>
                          <a:cs typeface="Times New Roman"/>
                        </a:rPr>
                        <a:t>– </a:t>
                      </a:r>
                      <a:r>
                        <a:rPr lang="ru-RU" sz="1800" dirty="0">
                          <a:latin typeface="Times New Roman"/>
                          <a:ea typeface="Times New Roman"/>
                          <a:cs typeface="Times New Roman"/>
                        </a:rPr>
                        <a:t>кухня</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46744">
                <a:tc>
                  <a:txBody>
                    <a:bodyPr/>
                    <a:lstStyle/>
                    <a:p>
                      <a:pPr>
                        <a:lnSpc>
                          <a:spcPct val="115000"/>
                        </a:lnSpc>
                        <a:spcAft>
                          <a:spcPts val="0"/>
                        </a:spcAft>
                      </a:pPr>
                      <a:r>
                        <a:rPr lang="en-US" sz="1800" kern="1200" dirty="0">
                          <a:solidFill>
                            <a:schemeClr val="tx1"/>
                          </a:solidFill>
                          <a:latin typeface="Times New Roman" pitchFamily="18" charset="0"/>
                          <a:ea typeface="+mn-ea"/>
                          <a:cs typeface="Times New Roman" pitchFamily="18" charset="0"/>
                        </a:rPr>
                        <a:t>cuisine</a:t>
                      </a:r>
                      <a:r>
                        <a:rPr lang="en-US" sz="1800" kern="1200" dirty="0">
                          <a:solidFill>
                            <a:schemeClr val="tx1"/>
                          </a:solidFill>
                          <a:latin typeface="+mn-lt"/>
                          <a:ea typeface="+mn-ea"/>
                          <a:cs typeface="+mn-cs"/>
                        </a:rPr>
                        <a:t> </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Times New Roman"/>
                          <a:ea typeface="Times New Roman"/>
                          <a:cs typeface="Times New Roman"/>
                        </a:rPr>
                        <a:t> </a:t>
                      </a:r>
                      <a:r>
                        <a:rPr lang="ru-RU" sz="1800" dirty="0">
                          <a:latin typeface="Times New Roman"/>
                          <a:ea typeface="Times New Roman"/>
                          <a:cs typeface="Times New Roman"/>
                        </a:rPr>
                        <a:t>- обедать</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46744">
                <a:tc>
                  <a:txBody>
                    <a:bodyPr/>
                    <a:lstStyle/>
                    <a:p>
                      <a:pPr>
                        <a:lnSpc>
                          <a:spcPct val="115000"/>
                        </a:lnSpc>
                        <a:spcAft>
                          <a:spcPts val="0"/>
                        </a:spcAft>
                      </a:pPr>
                      <a:r>
                        <a:rPr lang="en-US" sz="1800">
                          <a:latin typeface="Times New Roman"/>
                          <a:ea typeface="Times New Roman"/>
                          <a:cs typeface="Times New Roman"/>
                        </a:rPr>
                        <a:t>to satisfy everyone's taste</a:t>
                      </a:r>
                      <a:endParaRPr lang="ru-RU" sz="180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dirty="0">
                          <a:latin typeface="Times New Roman"/>
                          <a:ea typeface="Times New Roman"/>
                          <a:cs typeface="Times New Roman"/>
                        </a:rPr>
                        <a:t>- </a:t>
                      </a:r>
                      <a:r>
                        <a:rPr lang="ru-RU" sz="1800" dirty="0">
                          <a:latin typeface="Times New Roman"/>
                          <a:ea typeface="Times New Roman"/>
                          <a:cs typeface="Times New Roman"/>
                        </a:rPr>
                        <a:t>перекусывать</a:t>
                      </a:r>
                      <a:endParaRPr lang="ru-RU" sz="1800" dirty="0">
                        <a:latin typeface="Calibri"/>
                        <a:ea typeface="Times New Roman"/>
                        <a:cs typeface="Times New Roman"/>
                      </a:endParaRPr>
                    </a:p>
                  </a:txBody>
                  <a:tcPr marL="63177" marR="631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14339" name="Rectangle 3"/>
          <p:cNvSpPr>
            <a:spLocks noChangeArrowheads="1"/>
          </p:cNvSpPr>
          <p:nvPr/>
        </p:nvSpPr>
        <p:spPr bwMode="auto">
          <a:xfrm>
            <a:off x="1763688" y="151664"/>
            <a:ext cx="5029005"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Types of catering </a:t>
            </a:r>
            <a:r>
              <a:rPr kumimoji="0" lang="en-US" sz="24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organisations</a:t>
            </a: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2400" b="0"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Find equivalents</a:t>
            </a: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5957905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04056"/>
          </a:xfrm>
        </p:spPr>
        <p:txBody>
          <a:bodyPr>
            <a:normAutofit fontScale="90000"/>
          </a:bodyPr>
          <a:lstStyle/>
          <a:p>
            <a:r>
              <a:rPr lang="en-US" dirty="0"/>
              <a:t>     </a:t>
            </a:r>
            <a:r>
              <a:rPr lang="en-US" sz="2800" b="1" dirty="0">
                <a:latin typeface="Times New Roman" pitchFamily="18" charset="0"/>
                <a:cs typeface="Times New Roman" pitchFamily="18" charset="0"/>
              </a:rPr>
              <a:t>Personal of catering enterprises</a:t>
            </a:r>
            <a:endParaRPr lang="ru-RU" sz="2800" dirty="0">
              <a:latin typeface="Times New Roman" pitchFamily="18" charset="0"/>
              <a:cs typeface="Times New Roman" pitchFamily="18" charset="0"/>
            </a:endParaRPr>
          </a:p>
        </p:txBody>
      </p:sp>
      <p:graphicFrame>
        <p:nvGraphicFramePr>
          <p:cNvPr id="5" name="Содержимое 4"/>
          <p:cNvGraphicFramePr>
            <a:graphicFrameLocks noGrp="1"/>
          </p:cNvGraphicFramePr>
          <p:nvPr>
            <p:ph idx="1"/>
            <p:extLst>
              <p:ext uri="{D42A27DB-BD31-4B8C-83A1-F6EECF244321}">
                <p14:modId xmlns:p14="http://schemas.microsoft.com/office/powerpoint/2010/main" val="3973865982"/>
              </p:ext>
            </p:extLst>
          </p:nvPr>
        </p:nvGraphicFramePr>
        <p:xfrm>
          <a:off x="539552" y="2898927"/>
          <a:ext cx="8208912" cy="3575923"/>
        </p:xfrm>
        <a:graphic>
          <a:graphicData uri="http://schemas.openxmlformats.org/drawingml/2006/table">
            <a:tbl>
              <a:tblPr/>
              <a:tblGrid>
                <a:gridCol w="4104063">
                  <a:extLst>
                    <a:ext uri="{9D8B030D-6E8A-4147-A177-3AD203B41FA5}">
                      <a16:colId xmlns:a16="http://schemas.microsoft.com/office/drawing/2014/main" val="20000"/>
                    </a:ext>
                  </a:extLst>
                </a:gridCol>
                <a:gridCol w="4104849">
                  <a:extLst>
                    <a:ext uri="{9D8B030D-6E8A-4147-A177-3AD203B41FA5}">
                      <a16:colId xmlns:a16="http://schemas.microsoft.com/office/drawing/2014/main" val="20001"/>
                    </a:ext>
                  </a:extLst>
                </a:gridCol>
              </a:tblGrid>
              <a:tr h="179244">
                <a:tc>
                  <a:txBody>
                    <a:bodyPr/>
                    <a:lstStyle/>
                    <a:p>
                      <a:pPr>
                        <a:spcAft>
                          <a:spcPts val="0"/>
                        </a:spcAft>
                      </a:pPr>
                      <a:r>
                        <a:rPr lang="en-US" sz="1200" dirty="0">
                          <a:latin typeface="Times New Roman"/>
                          <a:ea typeface="Times New Roman"/>
                          <a:cs typeface="Times New Roman"/>
                        </a:rPr>
                        <a:t>1.staff</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dirty="0">
                          <a:latin typeface="Times New Roman"/>
                          <a:ea typeface="Times New Roman"/>
                          <a:cs typeface="Times New Roman"/>
                        </a:rPr>
                        <a:t>1.</a:t>
                      </a:r>
                      <a:r>
                        <a:rPr lang="en-US" sz="1200" dirty="0">
                          <a:latin typeface="Times New Roman"/>
                          <a:ea typeface="Times New Roman"/>
                          <a:cs typeface="Times New Roman"/>
                        </a:rPr>
                        <a:t> </a:t>
                      </a:r>
                      <a:r>
                        <a:rPr lang="ru-RU" sz="1200" dirty="0">
                          <a:latin typeface="Times New Roman"/>
                          <a:ea typeface="Times New Roman"/>
                          <a:cs typeface="Times New Roman"/>
                        </a:rPr>
                        <a:t>бармен</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06131">
                <a:tc>
                  <a:txBody>
                    <a:bodyPr/>
                    <a:lstStyle/>
                    <a:p>
                      <a:pPr>
                        <a:lnSpc>
                          <a:spcPct val="115000"/>
                        </a:lnSpc>
                        <a:spcAft>
                          <a:spcPts val="0"/>
                        </a:spcAft>
                      </a:pPr>
                      <a:r>
                        <a:rPr lang="en-US" sz="1200">
                          <a:latin typeface="Times New Roman"/>
                          <a:ea typeface="Times New Roman"/>
                          <a:cs typeface="Times New Roman"/>
                        </a:rPr>
                        <a:t>2. serving staff</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dirty="0">
                          <a:latin typeface="Times New Roman"/>
                          <a:ea typeface="Times New Roman"/>
                          <a:cs typeface="Times New Roman"/>
                        </a:rPr>
                        <a:t>2.</a:t>
                      </a:r>
                      <a:r>
                        <a:rPr lang="en-US" sz="1200" dirty="0">
                          <a:latin typeface="Times New Roman"/>
                          <a:ea typeface="Times New Roman"/>
                          <a:cs typeface="Times New Roman"/>
                        </a:rPr>
                        <a:t> </a:t>
                      </a:r>
                      <a:r>
                        <a:rPr lang="ru-RU" sz="1200" dirty="0">
                          <a:latin typeface="Times New Roman"/>
                          <a:ea typeface="Times New Roman"/>
                          <a:cs typeface="Times New Roman"/>
                        </a:rPr>
                        <a:t>кассир                                          </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9244">
                <a:tc>
                  <a:txBody>
                    <a:bodyPr/>
                    <a:lstStyle/>
                    <a:p>
                      <a:pPr>
                        <a:spcAft>
                          <a:spcPts val="0"/>
                        </a:spcAft>
                      </a:pPr>
                      <a:r>
                        <a:rPr lang="en-US" sz="1200" dirty="0">
                          <a:latin typeface="Times New Roman"/>
                          <a:ea typeface="Times New Roman"/>
                          <a:cs typeface="Times New Roman"/>
                        </a:rPr>
                        <a:t>3.  barman</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latin typeface="Times New Roman"/>
                          <a:ea typeface="Times New Roman"/>
                          <a:cs typeface="Times New Roman"/>
                        </a:rPr>
                        <a:t>3. шеф-повар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9244">
                <a:tc>
                  <a:txBody>
                    <a:bodyPr/>
                    <a:lstStyle/>
                    <a:p>
                      <a:pPr>
                        <a:spcAft>
                          <a:spcPts val="0"/>
                        </a:spcAft>
                      </a:pPr>
                      <a:r>
                        <a:rPr lang="en-US" sz="1200">
                          <a:latin typeface="Times New Roman"/>
                          <a:ea typeface="Times New Roman"/>
                          <a:cs typeface="Times New Roman"/>
                        </a:rPr>
                        <a:t>4.   cashier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latin typeface="Times New Roman"/>
                          <a:ea typeface="Times New Roman"/>
                          <a:cs typeface="Times New Roman"/>
                        </a:rPr>
                        <a:t>4. штат, персонал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06131">
                <a:tc>
                  <a:txBody>
                    <a:bodyPr/>
                    <a:lstStyle/>
                    <a:p>
                      <a:pPr>
                        <a:lnSpc>
                          <a:spcPct val="115000"/>
                        </a:lnSpc>
                        <a:spcAft>
                          <a:spcPts val="0"/>
                        </a:spcAft>
                      </a:pPr>
                      <a:r>
                        <a:rPr lang="en-US" sz="1200">
                          <a:latin typeface="Times New Roman"/>
                          <a:ea typeface="Times New Roman"/>
                          <a:cs typeface="Times New Roman"/>
                        </a:rPr>
                        <a:t>5. chef cook ( head chef</a:t>
                      </a:r>
                      <a:r>
                        <a:rPr lang="ru-RU" sz="1200">
                          <a:latin typeface="Times New Roman"/>
                          <a:ea typeface="Times New Roman"/>
                          <a:cs typeface="Times New Roman"/>
                        </a:rPr>
                        <a:t>)</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Times New Roman"/>
                          <a:cs typeface="Times New Roman"/>
                        </a:rPr>
                        <a:t>5.официант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06131">
                <a:tc>
                  <a:txBody>
                    <a:bodyPr/>
                    <a:lstStyle/>
                    <a:p>
                      <a:pPr>
                        <a:lnSpc>
                          <a:spcPct val="115000"/>
                        </a:lnSpc>
                        <a:spcAft>
                          <a:spcPts val="0"/>
                        </a:spcAft>
                      </a:pPr>
                      <a:r>
                        <a:rPr lang="en-US" sz="1200">
                          <a:latin typeface="Times New Roman"/>
                          <a:ea typeface="Times New Roman"/>
                          <a:cs typeface="Times New Roman"/>
                        </a:rPr>
                        <a:t>6. manager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latin typeface="Times New Roman"/>
                          <a:ea typeface="Times New Roman"/>
                          <a:cs typeface="Times New Roman"/>
                        </a:rPr>
                        <a:t>6.обслуживающий персонал</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3124">
                <a:tc>
                  <a:txBody>
                    <a:bodyPr/>
                    <a:lstStyle/>
                    <a:p>
                      <a:pPr>
                        <a:lnSpc>
                          <a:spcPct val="115000"/>
                        </a:lnSpc>
                        <a:spcAft>
                          <a:spcPts val="0"/>
                        </a:spcAft>
                      </a:pPr>
                      <a:r>
                        <a:rPr lang="en-US" sz="1200">
                          <a:latin typeface="Times New Roman"/>
                          <a:ea typeface="Times New Roman"/>
                          <a:cs typeface="Times New Roman"/>
                        </a:rPr>
                        <a:t>7. waiter</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dirty="0">
                          <a:latin typeface="Times New Roman"/>
                          <a:ea typeface="Times New Roman"/>
                          <a:cs typeface="Times New Roman"/>
                        </a:rPr>
                        <a:t>7.</a:t>
                      </a:r>
                      <a:r>
                        <a:rPr lang="en-US" sz="1200" dirty="0">
                          <a:latin typeface="Times New Roman"/>
                          <a:ea typeface="Times New Roman"/>
                          <a:cs typeface="Times New Roman"/>
                        </a:rPr>
                        <a:t> </a:t>
                      </a:r>
                      <a:r>
                        <a:rPr lang="ru-RU" sz="1200" dirty="0">
                          <a:latin typeface="Times New Roman"/>
                          <a:ea typeface="Times New Roman"/>
                          <a:cs typeface="Times New Roman"/>
                        </a:rPr>
                        <a:t>помощник    повара</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06131">
                <a:tc>
                  <a:txBody>
                    <a:bodyPr/>
                    <a:lstStyle/>
                    <a:p>
                      <a:pPr>
                        <a:lnSpc>
                          <a:spcPct val="115000"/>
                        </a:lnSpc>
                        <a:spcAft>
                          <a:spcPts val="0"/>
                        </a:spcAft>
                      </a:pPr>
                      <a:r>
                        <a:rPr lang="en-US" sz="1200" dirty="0">
                          <a:latin typeface="Times New Roman"/>
                          <a:ea typeface="Times New Roman"/>
                          <a:cs typeface="Times New Roman"/>
                        </a:rPr>
                        <a:t>8. headwaiter    </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Times New Roman"/>
                          <a:cs typeface="Times New Roman"/>
                        </a:rPr>
                        <a:t>8. старший (главный) официант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06131">
                <a:tc>
                  <a:txBody>
                    <a:bodyPr/>
                    <a:lstStyle/>
                    <a:p>
                      <a:pPr>
                        <a:spcAft>
                          <a:spcPts val="0"/>
                        </a:spcAft>
                      </a:pPr>
                      <a:r>
                        <a:rPr lang="en-US" sz="1200">
                          <a:latin typeface="Times New Roman"/>
                          <a:ea typeface="Times New Roman"/>
                          <a:cs typeface="Times New Roman"/>
                        </a:rPr>
                        <a:t>9. waitress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Times New Roman"/>
                          <a:cs typeface="Times New Roman"/>
                        </a:rPr>
                        <a:t>9.управляющий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79244">
                <a:tc>
                  <a:txBody>
                    <a:bodyPr/>
                    <a:lstStyle/>
                    <a:p>
                      <a:pPr>
                        <a:spcAft>
                          <a:spcPts val="0"/>
                        </a:spcAft>
                      </a:pPr>
                      <a:r>
                        <a:rPr lang="en-US" sz="1200">
                          <a:latin typeface="Times New Roman"/>
                          <a:ea typeface="Times New Roman"/>
                          <a:cs typeface="Times New Roman"/>
                        </a:rPr>
                        <a:t>10. cook</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a:latin typeface="Times New Roman"/>
                          <a:ea typeface="Times New Roman"/>
                          <a:cs typeface="Times New Roman"/>
                        </a:rPr>
                        <a:t>10.повар                                                                                                                                                                                  </a:t>
                      </a:r>
                      <a:r>
                        <a:rPr lang="ru-RU" sz="1200" spc="-25">
                          <a:solidFill>
                            <a:srgbClr val="000000"/>
                          </a:solidFill>
                          <a:latin typeface="Times New Roman"/>
                          <a:ea typeface="Times New Roman"/>
                          <a:cs typeface="Times New Roman"/>
                        </a:rPr>
                        <a:t>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206131">
                <a:tc>
                  <a:txBody>
                    <a:bodyPr/>
                    <a:lstStyle/>
                    <a:p>
                      <a:pPr>
                        <a:spcAft>
                          <a:spcPts val="0"/>
                        </a:spcAft>
                      </a:pPr>
                      <a:r>
                        <a:rPr lang="en-US" sz="1200" dirty="0">
                          <a:latin typeface="Times New Roman"/>
                          <a:ea typeface="Times New Roman"/>
                          <a:cs typeface="Times New Roman"/>
                        </a:rPr>
                        <a:t>11. kitchen hand   </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spc="-25" dirty="0">
                          <a:solidFill>
                            <a:srgbClr val="000000"/>
                          </a:solidFill>
                          <a:latin typeface="Times New Roman"/>
                          <a:ea typeface="Times New Roman"/>
                          <a:cs typeface="Times New Roman"/>
                        </a:rPr>
                        <a:t>11. официантка</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06131">
                <a:tc>
                  <a:txBody>
                    <a:bodyPr/>
                    <a:lstStyle/>
                    <a:p>
                      <a:pPr>
                        <a:spcAft>
                          <a:spcPts val="0"/>
                        </a:spcAft>
                      </a:pPr>
                      <a:r>
                        <a:rPr lang="en-US" sz="1200">
                          <a:latin typeface="Times New Roman"/>
                          <a:ea typeface="Times New Roman"/>
                          <a:cs typeface="Times New Roman"/>
                        </a:rPr>
                        <a:t>12.  sommelier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Times New Roman"/>
                          <a:cs typeface="Times New Roman"/>
                        </a:rPr>
                        <a:t>12. </a:t>
                      </a:r>
                      <a:r>
                        <a:rPr lang="ru-RU" sz="1200">
                          <a:latin typeface="Times New Roman"/>
                          <a:ea typeface="Times New Roman"/>
                          <a:cs typeface="Times New Roman"/>
                        </a:rPr>
                        <a:t>сомилье</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206131">
                <a:tc>
                  <a:txBody>
                    <a:bodyPr/>
                    <a:lstStyle/>
                    <a:p>
                      <a:pPr>
                        <a:spcAft>
                          <a:spcPts val="0"/>
                        </a:spcAft>
                      </a:pPr>
                      <a:r>
                        <a:rPr lang="en-US" sz="1200">
                          <a:latin typeface="Times New Roman"/>
                          <a:ea typeface="Times New Roman"/>
                          <a:cs typeface="Times New Roman"/>
                        </a:rPr>
                        <a:t>13. to cater</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latin typeface="Times New Roman"/>
                          <a:ea typeface="Times New Roman"/>
                          <a:cs typeface="Times New Roman"/>
                        </a:rPr>
                        <a:t>13.</a:t>
                      </a:r>
                      <a:r>
                        <a:rPr lang="en-US" sz="1200" dirty="0">
                          <a:latin typeface="Times New Roman"/>
                          <a:ea typeface="Times New Roman"/>
                          <a:cs typeface="Times New Roman"/>
                        </a:rPr>
                        <a:t> </a:t>
                      </a:r>
                      <a:r>
                        <a:rPr lang="ru-RU" sz="1200" dirty="0">
                          <a:latin typeface="Times New Roman"/>
                          <a:ea typeface="Times New Roman"/>
                          <a:cs typeface="Times New Roman"/>
                        </a:rPr>
                        <a:t>столовые приборы</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206131">
                <a:tc>
                  <a:txBody>
                    <a:bodyPr/>
                    <a:lstStyle/>
                    <a:p>
                      <a:pPr>
                        <a:spcAft>
                          <a:spcPts val="0"/>
                        </a:spcAft>
                      </a:pPr>
                      <a:r>
                        <a:rPr lang="en-US" sz="1200">
                          <a:latin typeface="Times New Roman"/>
                          <a:ea typeface="Times New Roman"/>
                          <a:cs typeface="Times New Roman"/>
                        </a:rPr>
                        <a:t>14. cutlery</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200">
                          <a:latin typeface="Times New Roman"/>
                          <a:ea typeface="Times New Roman"/>
                          <a:cs typeface="Times New Roman"/>
                        </a:rPr>
                        <a:t>14. </a:t>
                      </a:r>
                      <a:r>
                        <a:rPr lang="ru-RU" sz="1200">
                          <a:latin typeface="Times New Roman"/>
                          <a:ea typeface="Times New Roman"/>
                          <a:cs typeface="Times New Roman"/>
                        </a:rPr>
                        <a:t>еда</a:t>
                      </a:r>
                      <a:r>
                        <a:rPr lang="en-US" sz="1200">
                          <a:latin typeface="Times New Roman"/>
                          <a:ea typeface="Times New Roman"/>
                          <a:cs typeface="Times New Roman"/>
                        </a:rPr>
                        <a:t>, </a:t>
                      </a:r>
                      <a:r>
                        <a:rPr lang="ru-RU" sz="1200">
                          <a:latin typeface="Times New Roman"/>
                          <a:ea typeface="Times New Roman"/>
                          <a:cs typeface="Times New Roman"/>
                        </a:rPr>
                        <a:t>пием пищи</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206131">
                <a:tc>
                  <a:txBody>
                    <a:bodyPr/>
                    <a:lstStyle/>
                    <a:p>
                      <a:pPr>
                        <a:spcAft>
                          <a:spcPts val="0"/>
                        </a:spcAft>
                      </a:pPr>
                      <a:r>
                        <a:rPr lang="en-US" sz="1200">
                          <a:latin typeface="Times New Roman"/>
                          <a:ea typeface="Times New Roman"/>
                          <a:cs typeface="Times New Roman"/>
                        </a:rPr>
                        <a:t>15. sparkling</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Times New Roman"/>
                          <a:cs typeface="Times New Roman"/>
                        </a:rPr>
                        <a:t>15.сверкающий</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206131">
                <a:tc>
                  <a:txBody>
                    <a:bodyPr/>
                    <a:lstStyle/>
                    <a:p>
                      <a:pPr>
                        <a:spcAft>
                          <a:spcPts val="0"/>
                        </a:spcAft>
                      </a:pPr>
                      <a:r>
                        <a:rPr lang="en-US" sz="1200">
                          <a:latin typeface="Times New Roman"/>
                          <a:ea typeface="Times New Roman"/>
                          <a:cs typeface="Times New Roman"/>
                        </a:rPr>
                        <a:t>16. to divide</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a:latin typeface="Times New Roman"/>
                          <a:ea typeface="Times New Roman"/>
                          <a:cs typeface="Times New Roman"/>
                        </a:rPr>
                        <a:t>16. управлять</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9244">
                <a:tc>
                  <a:txBody>
                    <a:bodyPr/>
                    <a:lstStyle/>
                    <a:p>
                      <a:pPr>
                        <a:spcAft>
                          <a:spcPts val="0"/>
                        </a:spcAft>
                      </a:pPr>
                      <a:r>
                        <a:rPr lang="en-US" sz="1200">
                          <a:latin typeface="Times New Roman"/>
                          <a:ea typeface="Times New Roman"/>
                          <a:cs typeface="Times New Roman"/>
                        </a:rPr>
                        <a:t>17. meal</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a:latin typeface="Times New Roman"/>
                          <a:ea typeface="Times New Roman"/>
                          <a:cs typeface="Times New Roman"/>
                        </a:rPr>
                        <a:t>17.</a:t>
                      </a:r>
                      <a:r>
                        <a:rPr lang="ru-RU" sz="1200">
                          <a:latin typeface="Times New Roman"/>
                          <a:ea typeface="Times New Roman"/>
                          <a:cs typeface="Times New Roman"/>
                        </a:rPr>
                        <a:t> кормить</a:t>
                      </a:r>
                      <a:r>
                        <a:rPr lang="en-US" sz="1200">
                          <a:latin typeface="Times New Roman"/>
                          <a:ea typeface="Times New Roman"/>
                          <a:cs typeface="Times New Roman"/>
                        </a:rPr>
                        <a:t>, </a:t>
                      </a:r>
                      <a:r>
                        <a:rPr lang="ru-RU" sz="1200">
                          <a:latin typeface="Times New Roman"/>
                          <a:ea typeface="Times New Roman"/>
                          <a:cs typeface="Times New Roman"/>
                        </a:rPr>
                        <a:t>обслуживать</a:t>
                      </a:r>
                      <a:r>
                        <a:rPr lang="en-US" sz="1200">
                          <a:latin typeface="Times New Roman"/>
                          <a:ea typeface="Times New Roman"/>
                          <a:cs typeface="Times New Roman"/>
                        </a:rPr>
                        <a:t>  </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93124">
                <a:tc>
                  <a:txBody>
                    <a:bodyPr/>
                    <a:lstStyle/>
                    <a:p>
                      <a:pPr>
                        <a:spcAft>
                          <a:spcPts val="0"/>
                        </a:spcAft>
                      </a:pPr>
                      <a:r>
                        <a:rPr lang="en-US" sz="1200">
                          <a:latin typeface="Times New Roman"/>
                          <a:ea typeface="Times New Roman"/>
                          <a:cs typeface="Times New Roman"/>
                        </a:rPr>
                        <a:t>18. to manage</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200" dirty="0">
                          <a:latin typeface="Times New Roman"/>
                          <a:ea typeface="Times New Roman"/>
                          <a:cs typeface="Times New Roman"/>
                        </a:rPr>
                        <a:t>18. делить</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bl>
          </a:graphicData>
        </a:graphic>
      </p:graphicFrame>
      <p:pic>
        <p:nvPicPr>
          <p:cNvPr id="29697" name="Picture 1" descr="C:\Users\User\Videos\1681535212_kartinki-pibig-info-p-kartinki-obshchepit-arti-krasivo-2.jpg"/>
          <p:cNvPicPr>
            <a:picLocks noChangeAspect="1" noChangeArrowheads="1"/>
          </p:cNvPicPr>
          <p:nvPr/>
        </p:nvPicPr>
        <p:blipFill>
          <a:blip r:embed="rId2" cstate="print"/>
          <a:srcRect/>
          <a:stretch>
            <a:fillRect/>
          </a:stretch>
        </p:blipFill>
        <p:spPr bwMode="auto">
          <a:xfrm>
            <a:off x="3275856" y="836712"/>
            <a:ext cx="3187068" cy="194421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31745" name="Picture 1"/>
          <p:cNvPicPr>
            <a:picLocks noChangeAspect="1" noChangeArrowheads="1"/>
          </p:cNvPicPr>
          <p:nvPr/>
        </p:nvPicPr>
        <p:blipFill>
          <a:blip r:embed="rId2" cstate="print"/>
          <a:srcRect/>
          <a:stretch>
            <a:fillRect/>
          </a:stretch>
        </p:blipFill>
        <p:spPr bwMode="auto">
          <a:xfrm>
            <a:off x="10163" y="0"/>
            <a:ext cx="8954326" cy="6583362"/>
          </a:xfrm>
          <a:prstGeom prst="rect">
            <a:avLst/>
          </a:prstGeom>
          <a:noFill/>
          <a:ln w="9525">
            <a:noFill/>
            <a:miter lim="800000"/>
            <a:headEnd/>
            <a:tailEnd/>
          </a:ln>
          <a:effectLst/>
        </p:spPr>
      </p:pic>
      <p:sp>
        <p:nvSpPr>
          <p:cNvPr id="31747" name="Rectangle 3"/>
          <p:cNvSpPr>
            <a:spLocks noChangeArrowheads="1"/>
          </p:cNvSpPr>
          <p:nvPr/>
        </p:nvSpPr>
        <p:spPr bwMode="auto">
          <a:xfrm>
            <a:off x="1547664" y="290859"/>
            <a:ext cx="7416825"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Eating out in Moscow</a:t>
            </a:r>
            <a:endParaRPr kumimoji="0" lang="ru-RU" sz="1600" b="1" i="0" u="none" strike="noStrike" cap="none" normalizeH="0" baseline="0" dirty="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Nowdays</a:t>
            </a: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it is not  difficult to find a place for eating in Moscow. There are  different places  where we can eat decent food at reasonable price and take someone for lunch on business. There are a lot of canteens, cafes, bars and restaurants where people could have lunch, dinner or a snack.</a:t>
            </a:r>
            <a:endParaRPr lang="en-US" sz="1600" dirty="0">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If you want to eat on the run, you should go to a fast-food restaurant: McDonalds, "Russian Bistro" or Pizza Hut. They are very popular now. The first Russian-Canadian restaurant McDonald`s was opened in 1990. Nowadays there are a lot of them in the city. The menu card offers you single or double hamburgers, cheeseburgers, fillet of fish, fried crisp potatoes. For a drink, you can order cooling beverages — "Coca-Cola", "Fanta", "Sprite", tea or coffee.</a:t>
            </a:r>
            <a:endParaRPr lang="en-US" sz="1600" dirty="0">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If you are in a hurry, you can have a snack in a bar. There are many kinds of bars in Moscow: snack bars, express bars, milk bars, beer bars. Besides, if you are hungry but have too little time for eating, you can take a quick bite in a cafe "Russian Bistro" or "Russian Bliny".</a:t>
            </a:r>
            <a:endParaRPr lang="en-US" sz="1600" dirty="0">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There are hundreds of restaurants in Moscow to satisfy everyone's taste — from traditional Russian food to the finest of French wines and delicacies of the Far East.</a:t>
            </a:r>
            <a:endParaRPr lang="en-US" sz="1600" dirty="0">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You  can  visit "Yar" or "Metropol". Many new restaurants keep the old traditions of the Russian cuisine .  Each restaurant has its specialties of the house. </a:t>
            </a:r>
            <a:endParaRPr lang="en-US" sz="1600" dirty="0">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The French cuisine has had the leading role in Moscow homes and restaurants since Peter the Great's times. In today's Moscow you can find a classical choice of French dishes at the art restaurant "</a:t>
            </a:r>
            <a:r>
              <a:rPr kumimoji="0" lang="en-US" sz="16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Nostalgie</a:t>
            </a: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The restaurant has a vast wine list and a sommelier helps you make the right choice.</a:t>
            </a:r>
            <a:endParaRPr kumimoji="0" lang="ru-RU" sz="16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It is impossible to describe all the variety of delicious dishes of dif­ferent countries. </a:t>
            </a:r>
            <a:endParaRPr kumimoji="0" lang="en-US" sz="1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34818" name="Picture 2"/>
          <p:cNvPicPr>
            <a:picLocks noChangeAspect="1" noChangeArrowheads="1"/>
          </p:cNvPicPr>
          <p:nvPr/>
        </p:nvPicPr>
        <p:blipFill>
          <a:blip r:embed="rId2" cstate="print"/>
          <a:srcRect/>
          <a:stretch>
            <a:fillRect/>
          </a:stretch>
        </p:blipFill>
        <p:spPr bwMode="auto">
          <a:xfrm>
            <a:off x="0" y="40"/>
            <a:ext cx="9002825" cy="6643561"/>
          </a:xfrm>
          <a:prstGeom prst="rect">
            <a:avLst/>
          </a:prstGeom>
          <a:noFill/>
          <a:ln w="9525">
            <a:noFill/>
            <a:miter lim="800000"/>
            <a:headEnd/>
            <a:tailEnd/>
          </a:ln>
          <a:effectLst/>
        </p:spPr>
      </p:pic>
      <p:sp>
        <p:nvSpPr>
          <p:cNvPr id="34820" name="Rectangle 4"/>
          <p:cNvSpPr>
            <a:spLocks noChangeArrowheads="1"/>
          </p:cNvSpPr>
          <p:nvPr/>
        </p:nvSpPr>
        <p:spPr bwMode="auto">
          <a:xfrm>
            <a:off x="1691680" y="687468"/>
            <a:ext cx="7311145"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Restaurant “Morris” is a big restaurant. It can cater many guests at a time. The restaurant hall has modern design with light-blue carpet and walls, black chairs and white table-cloths, sparkling cutlery and glasses. The menu offers a variety of dishes from which the guests can choose. “Morris” is an elegant restaurant, with special service and fine food. All dishes are always fresh. The restaurant is open for dinner from 6 o’clock in the evening six days a week from Tuesday to Sunday. It is closed on Monday because the staff have a rest. The headwaiter (maitre </a:t>
            </a:r>
            <a:r>
              <a:rPr kumimoji="0" lang="en-US" sz="14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d'hotel</a:t>
            </a: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Victor, and the bar­man, Bob, come to the restaurant before it opens. Victor is a skilled headwaiter. He has many years of experience in this and other restaurants. His  main task is to coordinate the work of the staff in the dining room. He also greets the guests when they arrive and shows them to their tables. Bob, the barman, is very experienced in wines and cocktails. He knows a lot of recipes of cocktails and strong drinks.</a:t>
            </a:r>
            <a:endParaRPr lang="en-US" sz="1400" dirty="0">
              <a:latin typeface="Arial" pitchFamily="34" charset="0"/>
              <a:cs typeface="Arial" pitchFamily="34" charset="0"/>
            </a:endParaRP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There are ten people on the restaurant  staff. They can be divided into two groups. One group works in the dining room. They serve the customers. Another group works in the kitchen. They prepare meals for the customers.</a:t>
            </a:r>
            <a:endParaRPr lang="en-US" sz="1400" dirty="0">
              <a:latin typeface="Arial" pitchFamily="34" charset="0"/>
              <a:cs typeface="Arial" pitchFamily="34" charset="0"/>
            </a:endParaRP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The head chef, Anna, comes to work at 10 o’clock in the morning. Anna works all day, often more than 8 hours a day. She plans the menu and manages the staff in the kitchen. She cooks meat dishes and sauces for the main course. The second chef, David, is a very good cook and he is able to make Anna's work when she is away. David does his work with the help of his appren­tice Jim. He makes the pates, the ice cream and desserts. David also prepares the main course, meat dishes…..</a:t>
            </a:r>
            <a:endParaRPr lang="en-US" sz="1400" dirty="0">
              <a:latin typeface="Arial" pitchFamily="34" charset="0"/>
              <a:cs typeface="Arial" pitchFamily="34" charset="0"/>
            </a:endParaRP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Apprentices  help the cooks by preparing dishes for lunch. Students  are usually trusted to cut vegetables and make sauces for desserts: strudels, ice cream, and puddings.</a:t>
            </a:r>
            <a:endParaRPr lang="en-US" sz="1400" dirty="0">
              <a:latin typeface="Arial" pitchFamily="34" charset="0"/>
              <a:cs typeface="Arial" pitchFamily="34" charset="0"/>
            </a:endParaRPr>
          </a:p>
          <a:p>
            <a:pPr marL="0" marR="0" lvl="0" indent="457200" algn="just"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Mr. Black, the manager, manages both the dining room staff and the kitchen staff. He also effectively manages the finances of the restaurant</a:t>
            </a:r>
            <a:endParaRPr kumimoji="0" lang="en-US" sz="1400" b="0" i="0" u="none" strike="noStrike" cap="none" normalizeH="0" baseline="0" dirty="0">
              <a:ln>
                <a:noFill/>
              </a:ln>
              <a:solidFill>
                <a:schemeClr val="tx1"/>
              </a:solidFill>
              <a:effectLst/>
              <a:latin typeface="Arial" pitchFamily="34" charset="0"/>
              <a:cs typeface="Arial" pitchFamily="34" charset="0"/>
            </a:endParaRPr>
          </a:p>
        </p:txBody>
      </p:sp>
      <p:sp>
        <p:nvSpPr>
          <p:cNvPr id="7" name="Прямоугольник 6"/>
          <p:cNvSpPr/>
          <p:nvPr/>
        </p:nvSpPr>
        <p:spPr>
          <a:xfrm>
            <a:off x="2411760" y="404664"/>
            <a:ext cx="3744415" cy="369332"/>
          </a:xfrm>
          <a:prstGeom prst="rect">
            <a:avLst/>
          </a:prstGeom>
        </p:spPr>
        <p:txBody>
          <a:bodyPr wrap="square">
            <a:spAutoFit/>
          </a:bodyPr>
          <a:lstStyle/>
          <a:p>
            <a:r>
              <a:rPr lang="en-US" b="1" dirty="0">
                <a:latin typeface="Times New Roman" pitchFamily="18" charset="0"/>
                <a:ea typeface="Times New Roman" pitchFamily="18" charset="0"/>
                <a:cs typeface="Times New Roman" pitchFamily="18" charset="0"/>
              </a:rPr>
              <a:t>The   “Morris” Restaurant</a:t>
            </a:r>
            <a:endParaRPr lang="ru-RU"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2" cstate="print"/>
          <a:srcRect/>
          <a:stretch>
            <a:fillRect/>
          </a:stretch>
        </p:blipFill>
        <p:spPr bwMode="auto">
          <a:xfrm>
            <a:off x="-18437" y="0"/>
            <a:ext cx="9144000" cy="6858000"/>
          </a:xfrm>
          <a:prstGeom prst="rect">
            <a:avLst/>
          </a:prstGeom>
          <a:noFill/>
          <a:ln w="9525">
            <a:noFill/>
            <a:miter lim="800000"/>
            <a:headEnd/>
            <a:tailEnd/>
          </a:ln>
          <a:effectLst/>
        </p:spPr>
      </p:pic>
      <p:sp>
        <p:nvSpPr>
          <p:cNvPr id="36868" name="Rectangle 4"/>
          <p:cNvSpPr>
            <a:spLocks noChangeArrowheads="1"/>
          </p:cNvSpPr>
          <p:nvPr/>
        </p:nvSpPr>
        <p:spPr bwMode="auto">
          <a:xfrm>
            <a:off x="1574159" y="923434"/>
            <a:ext cx="741682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en-US" sz="24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Translate into English</a:t>
            </a:r>
            <a:r>
              <a:rPr kumimoji="0" lang="ru-RU" sz="24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u-RU" sz="2400" b="1"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1.Сегодня в Москве не сложно найти место, где можно покушать.</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Если вы хотите поесть на бегу, вам следует пойти в ресторан быстрого питания.</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Есть много столовых, кафе,</a:t>
            </a: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баров и ресторанов, где люди могли бы  пообедать, поужинать или перекусить.</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4.Меню предлагает вам одиночные или двойные гамбургеры.</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5.  Если вы спешите, вы можете перекусить в баре.</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6. Каждый ресторан имеет свое фирменное блюдо .</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7.Есть сотни ресторанов в Москве на любой вкус.</a:t>
            </a:r>
            <a:endParaRPr kumimoji="0" lang="ru-RU"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1" y="0"/>
            <a:ext cx="9144000" cy="6858000"/>
          </a:xfrm>
          <a:prstGeom prst="rect">
            <a:avLst/>
          </a:prstGeom>
          <a:noFill/>
          <a:ln w="9525">
            <a:noFill/>
            <a:miter lim="800000"/>
            <a:headEnd/>
            <a:tailEnd/>
          </a:ln>
          <a:effectLst/>
        </p:spPr>
      </p:pic>
      <p:sp>
        <p:nvSpPr>
          <p:cNvPr id="37891" name="Rectangle 3"/>
          <p:cNvSpPr>
            <a:spLocks noChangeArrowheads="1"/>
          </p:cNvSpPr>
          <p:nvPr/>
        </p:nvSpPr>
        <p:spPr bwMode="auto">
          <a:xfrm>
            <a:off x="2231231" y="582067"/>
            <a:ext cx="6912768"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Translate into English:</a:t>
            </a:r>
            <a:endParaRPr kumimoji="0" lang="ru-RU" sz="28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 </a:t>
            </a: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Анна</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работает</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целый</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день</a:t>
            </a:r>
            <a:r>
              <a:rPr kumimoji="0" lang="en-US"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  Анна планирует меню и управляет персоналом на кухне.</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 Анна работает больше, чем 8 часов в день.</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 Она готовит мясные блюда и соусы.</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5. Все блюда всегда свежие</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6. Менеджер руководит как работой сотрудников обеденного зала , так и персоналом кухни</a:t>
            </a:r>
            <a:endParaRPr kumimoji="0" lang="ru-RU" sz="2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7.Его основная задача координировать работу персонала в обеденном зале</a:t>
            </a:r>
            <a:endParaRPr kumimoji="0" lang="ru-RU" sz="2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38915" name="Rectangle 3"/>
          <p:cNvSpPr>
            <a:spLocks noChangeArrowheads="1"/>
          </p:cNvSpPr>
          <p:nvPr/>
        </p:nvSpPr>
        <p:spPr bwMode="auto">
          <a:xfrm>
            <a:off x="1727176" y="364014"/>
            <a:ext cx="709329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Answer the questions:</a:t>
            </a:r>
            <a:endParaRPr kumimoji="0" lang="ru-RU" sz="2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1.Where can you eat on the run in Moscow?</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2.When was the first McDonalds opened in Moscow?</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3.Why are the restaurants of quick service so popular nowadays?</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4.What does the menu card offer to the customers of McDonalds?</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5.What kinds of bars can you find in Moscow?</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6.What restaurants with traditional Russian cuisine are there in Moscow?</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7.Where can people try national dishes of different countries?</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8.Where can you find a classical choice of French dishes?</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9.Do you often go to eat out?</a:t>
            </a:r>
            <a:endParaRPr kumimoji="0" lang="ru-RU" sz="2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10.What cuisine do you prefer?</a:t>
            </a:r>
            <a:endParaRPr kumimoji="0" lang="en-US"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678</TotalTime>
  <Words>1510</Words>
  <Application>Microsoft Office PowerPoint</Application>
  <PresentationFormat>Экран (4:3)</PresentationFormat>
  <Paragraphs>133</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Тема Office</vt:lpstr>
      <vt:lpstr>Презентация PowerPoint</vt:lpstr>
      <vt:lpstr>Презентация PowerPoint</vt:lpstr>
      <vt:lpstr> </vt:lpstr>
      <vt:lpstr>     Personal of catering enterprises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ZlauDd</dc:creator>
  <cp:lastModifiedBy>User</cp:lastModifiedBy>
  <cp:revision>63</cp:revision>
  <dcterms:created xsi:type="dcterms:W3CDTF">2021-05-06T10:03:42Z</dcterms:created>
  <dcterms:modified xsi:type="dcterms:W3CDTF">2023-10-27T13:22:07Z</dcterms:modified>
</cp:coreProperties>
</file>