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</p:sldMasterIdLst>
  <p:notesMasterIdLst>
    <p:notesMasterId r:id="rId20"/>
  </p:notesMasterIdLst>
  <p:handoutMasterIdLst>
    <p:handoutMasterId r:id="rId21"/>
  </p:handoutMasterIdLst>
  <p:sldIdLst>
    <p:sldId id="350" r:id="rId5"/>
    <p:sldId id="365" r:id="rId6"/>
    <p:sldId id="367" r:id="rId7"/>
    <p:sldId id="366" r:id="rId8"/>
    <p:sldId id="387" r:id="rId9"/>
    <p:sldId id="369" r:id="rId10"/>
    <p:sldId id="370" r:id="rId11"/>
    <p:sldId id="371" r:id="rId12"/>
    <p:sldId id="373" r:id="rId13"/>
    <p:sldId id="378" r:id="rId14"/>
    <p:sldId id="376" r:id="rId15"/>
    <p:sldId id="383" r:id="rId16"/>
    <p:sldId id="381" r:id="rId17"/>
    <p:sldId id="380" r:id="rId18"/>
    <p:sldId id="386" r:id="rId1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Автор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26" autoAdjust="0"/>
  </p:normalViewPr>
  <p:slideViewPr>
    <p:cSldViewPr snapToGrid="0">
      <p:cViewPr>
        <p:scale>
          <a:sx n="71" d="100"/>
          <a:sy n="71" d="100"/>
        </p:scale>
        <p:origin x="-702" y="-1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395B66E5-15AA-4745-8A67-3CE257BEE3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AC844A45-21B3-834A-A491-E4E4B9DC11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>
            <a:extLst>
              <a:ext uri="{FF2B5EF4-FFF2-40B4-BE49-F238E27FC236}">
                <a16:creationId xmlns="" xmlns:a16="http://schemas.microsoft.com/office/drawing/2014/main" id="{AC039FDB-18A0-074D-8BA3-A4C3DE896A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E6D13E5-4CEC-3A4A-8E5D-AFCEE7512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2284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96A8B07-5413-4D77-95BF-775BA37A015B}" type="datetime1">
              <a:rPr lang="ru-RU" noProof="0" smtClean="0"/>
              <a:t>25.10.2023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9C7E07-3C67-C64C-8DA0-0404F6303970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325283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A89C7E07-3C67-C64C-8DA0-0404F630397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207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Название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67054" y="2116182"/>
            <a:ext cx="5491571" cy="1514019"/>
          </a:xfrm>
          <a:prstGeom prst="rect">
            <a:avLst/>
          </a:prstGeom>
        </p:spPr>
        <p:txBody>
          <a:bodyPr lIns="0" tIns="0" rIns="0" bIns="0" rtlCol="0" anchor="b">
            <a:noAutofit/>
          </a:bodyPr>
          <a:lstStyle>
            <a:lvl1pPr algn="l"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grpSp>
        <p:nvGrpSpPr>
          <p:cNvPr id="9" name="Группа 8">
            <a:extLst>
              <a:ext uri="{FF2B5EF4-FFF2-40B4-BE49-F238E27FC236}">
                <a16:creationId xmlns="" xmlns:a16="http://schemas.microsoft.com/office/drawing/2014/main" id="{C26C18C3-ED25-DD4B-BA72-24932D54DE3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758752"/>
            <a:ext cx="6099248" cy="6099248"/>
            <a:chOff x="0" y="12289"/>
            <a:chExt cx="3550" cy="3551"/>
          </a:xfrm>
        </p:grpSpPr>
        <p:sp>
          <p:nvSpPr>
            <p:cNvPr id="10" name="Полилиния 9">
              <a:extLst>
                <a:ext uri="{FF2B5EF4-FFF2-40B4-BE49-F238E27FC236}">
                  <a16:creationId xmlns=""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" name="Полилиния 10">
              <a:extLst>
                <a:ext uri="{FF2B5EF4-FFF2-40B4-BE49-F238E27FC236}">
                  <a16:creationId xmlns=""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11">
              <a:extLst>
                <a:ext uri="{FF2B5EF4-FFF2-40B4-BE49-F238E27FC236}">
                  <a16:creationId xmlns=""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18" name="Текст 29">
            <a:extLst>
              <a:ext uri="{FF2B5EF4-FFF2-40B4-BE49-F238E27FC236}">
                <a16:creationId xmlns=""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7055" y="4549553"/>
            <a:ext cx="5491570" cy="953337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="" xmlns:a16="http://schemas.microsoft.com/office/drawing/2014/main" id="{A69706A2-3726-FE4E-B923-E75D48597816}"/>
              </a:ext>
            </a:extLst>
          </p:cNvPr>
          <p:cNvCxnSpPr>
            <a:cxnSpLocks/>
          </p:cNvCxnSpPr>
          <p:nvPr userDrawn="1"/>
        </p:nvCxnSpPr>
        <p:spPr>
          <a:xfrm>
            <a:off x="6367055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710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столбц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>
            <a:extLst>
              <a:ext uri="{FF2B5EF4-FFF2-40B4-BE49-F238E27FC236}">
                <a16:creationId xmlns="" xmlns:a16="http://schemas.microsoft.com/office/drawing/2014/main" id="{BDEF3328-825B-3946-8472-DB93D6A32867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0" name="Полилиния 19">
              <a:extLst>
                <a:ext uri="{FF2B5EF4-FFF2-40B4-BE49-F238E27FC236}">
                  <a16:creationId xmlns="" xmlns:a16="http://schemas.microsoft.com/office/drawing/2014/main" id="{4E4E09DF-AF21-0E4A-9838-14DFBFFED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20">
              <a:extLst>
                <a:ext uri="{FF2B5EF4-FFF2-40B4-BE49-F238E27FC236}">
                  <a16:creationId xmlns="" xmlns:a16="http://schemas.microsoft.com/office/drawing/2014/main" id="{653F54AE-9BC1-3A45-A129-4028EADE4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21">
              <a:extLst>
                <a:ext uri="{FF2B5EF4-FFF2-40B4-BE49-F238E27FC236}">
                  <a16:creationId xmlns="" xmlns:a16="http://schemas.microsoft.com/office/drawing/2014/main" id="{254F6D22-4944-974A-999E-F9E22F159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32" name="Заголовок 1">
            <a:extLst>
              <a:ext uri="{FF2B5EF4-FFF2-40B4-BE49-F238E27FC236}">
                <a16:creationId xmlns=""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cxnSp>
        <p:nvCxnSpPr>
          <p:cNvPr id="33" name="Прямая соединительная линия 32">
            <a:extLst>
              <a:ext uri="{FF2B5EF4-FFF2-40B4-BE49-F238E27FC236}">
                <a16:creationId xmlns=""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Текст 2">
            <a:extLst>
              <a:ext uri="{FF2B5EF4-FFF2-40B4-BE49-F238E27FC236}">
                <a16:creationId xmlns=""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4023" y="2300984"/>
            <a:ext cx="4827178" cy="404216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5" name="Текст 2">
            <a:extLst>
              <a:ext uri="{FF2B5EF4-FFF2-40B4-BE49-F238E27FC236}">
                <a16:creationId xmlns="" xmlns:a16="http://schemas.microsoft.com/office/drawing/2014/main" id="{3A0EE708-F36B-444B-9A8B-D48D69535E45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362700" y="2300984"/>
            <a:ext cx="4764829" cy="404216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7" name="Объект 3">
            <a:extLst>
              <a:ext uri="{FF2B5EF4-FFF2-40B4-BE49-F238E27FC236}">
                <a16:creationId xmlns=""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4023" y="2799146"/>
            <a:ext cx="4827178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8" name="Объект 3">
            <a:extLst>
              <a:ext uri="{FF2B5EF4-FFF2-40B4-BE49-F238E27FC236}">
                <a16:creationId xmlns="" xmlns:a16="http://schemas.microsoft.com/office/drawing/2014/main" id="{E40D4044-0F7B-0647-BAB5-16B23EBD9EC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62700" y="2799146"/>
            <a:ext cx="4756241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="" xmlns:a16="http://schemas.microsoft.com/office/drawing/2014/main" id="{ED51C063-0222-064B-8A2E-485FE9EAC10D}"/>
              </a:ext>
            </a:extLst>
          </p:cNvPr>
          <p:cNvCxnSpPr>
            <a:cxnSpLocks/>
          </p:cNvCxnSpPr>
          <p:nvPr userDrawn="1"/>
        </p:nvCxnSpPr>
        <p:spPr>
          <a:xfrm>
            <a:off x="63627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4914D182-A7DD-4F7B-B207-262854316ED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fld id="{7A984553-A6F7-48EB-8856-1E24313FFF56}" type="datetime4">
              <a:rPr lang="ru-RU" noProof="0" smtClean="0">
                <a:latin typeface="+mn-lt"/>
              </a:rPr>
              <a:t>25 октября 2023 г.</a:t>
            </a:fld>
            <a:endParaRPr lang="ru-RU" noProof="0" dirty="0">
              <a:latin typeface="+mn-lt"/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10B29252-5D0B-4B9D-9FBD-8EC0929FE09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ru-RU" noProof="0" dirty="0"/>
              <a:t>Годовой обзор</a:t>
            </a:r>
            <a:endParaRPr lang="ru-RU" b="0" noProof="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5BB4FEF6-E217-4110-BBF5-C4B77ADC84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50425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=""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столбц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Группа 36">
            <a:extLst>
              <a:ext uri="{FF2B5EF4-FFF2-40B4-BE49-F238E27FC236}">
                <a16:creationId xmlns="" xmlns:a16="http://schemas.microsoft.com/office/drawing/2014/main" id="{868B08E5-2F7C-7749-8BDF-386EAF974BB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38" name="Полилиния 37">
              <a:extLst>
                <a:ext uri="{FF2B5EF4-FFF2-40B4-BE49-F238E27FC236}">
                  <a16:creationId xmlns="" xmlns:a16="http://schemas.microsoft.com/office/drawing/2014/main" id="{F3E300C0-0B72-9048-9E16-2166E1A88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38">
              <a:extLst>
                <a:ext uri="{FF2B5EF4-FFF2-40B4-BE49-F238E27FC236}">
                  <a16:creationId xmlns="" xmlns:a16="http://schemas.microsoft.com/office/drawing/2014/main" id="{E4AA520D-9D51-3A42-B9B1-DF72169BC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0" name="Полилиния 39">
              <a:extLst>
                <a:ext uri="{FF2B5EF4-FFF2-40B4-BE49-F238E27FC236}">
                  <a16:creationId xmlns="" xmlns:a16="http://schemas.microsoft.com/office/drawing/2014/main" id="{D5F2735E-137C-DB47-AEF0-EFC871A32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32" name="Заголовок 1">
            <a:extLst>
              <a:ext uri="{FF2B5EF4-FFF2-40B4-BE49-F238E27FC236}">
                <a16:creationId xmlns=""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cxnSp>
        <p:nvCxnSpPr>
          <p:cNvPr id="33" name="Прямая соединительная линия 32">
            <a:extLst>
              <a:ext uri="{FF2B5EF4-FFF2-40B4-BE49-F238E27FC236}">
                <a16:creationId xmlns=""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Текст 2">
            <a:extLst>
              <a:ext uri="{FF2B5EF4-FFF2-40B4-BE49-F238E27FC236}">
                <a16:creationId xmlns=""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ru-RU" noProof="0"/>
              <a:t>Образец текста</a:t>
            </a:r>
          </a:p>
        </p:txBody>
      </p:sp>
      <p:sp>
        <p:nvSpPr>
          <p:cNvPr id="27" name="Объект 3">
            <a:extLst>
              <a:ext uri="{FF2B5EF4-FFF2-40B4-BE49-F238E27FC236}">
                <a16:creationId xmlns=""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2500" y="2799146"/>
            <a:ext cx="3036477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0" name="Текст 2">
            <a:extLst>
              <a:ext uri="{FF2B5EF4-FFF2-40B4-BE49-F238E27FC236}">
                <a16:creationId xmlns="" xmlns:a16="http://schemas.microsoft.com/office/drawing/2014/main" id="{057DFE0A-61D9-1B48-8196-EA94D04685D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69372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ru-RU" noProof="0"/>
              <a:t>Образец текста</a:t>
            </a:r>
          </a:p>
        </p:txBody>
      </p:sp>
      <p:sp>
        <p:nvSpPr>
          <p:cNvPr id="21" name="Объект 3">
            <a:extLst>
              <a:ext uri="{FF2B5EF4-FFF2-40B4-BE49-F238E27FC236}">
                <a16:creationId xmlns="" xmlns:a16="http://schemas.microsoft.com/office/drawing/2014/main" id="{C946754A-F105-644E-99A4-DC80B9944243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569372" y="2799146"/>
            <a:ext cx="3050628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2" name="Текст 2">
            <a:extLst>
              <a:ext uri="{FF2B5EF4-FFF2-40B4-BE49-F238E27FC236}">
                <a16:creationId xmlns="" xmlns:a16="http://schemas.microsoft.com/office/drawing/2014/main" id="{368648FC-FC9A-5645-8F0C-390FFFAE180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8187017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rtl="0">
              <a:buNone/>
            </a:pPr>
            <a:r>
              <a:rPr lang="ru-RU" noProof="0"/>
              <a:t>Образец текста</a:t>
            </a:r>
          </a:p>
        </p:txBody>
      </p:sp>
      <p:sp>
        <p:nvSpPr>
          <p:cNvPr id="24" name="Объект 3">
            <a:extLst>
              <a:ext uri="{FF2B5EF4-FFF2-40B4-BE49-F238E27FC236}">
                <a16:creationId xmlns="" xmlns:a16="http://schemas.microsoft.com/office/drawing/2014/main" id="{BBB849DC-B114-D145-9879-4FE0688BF57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187017" y="2799146"/>
            <a:ext cx="3036477" cy="1942138"/>
          </a:xfrm>
          <a:prstGeom prst="rect">
            <a:avLst/>
          </a:prstGeom>
        </p:spPr>
        <p:txBody>
          <a:bodyPr lIns="0" tIns="0" rIns="0" bIns="0" rtlCol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="" xmlns:a16="http://schemas.microsoft.com/office/drawing/2014/main" id="{9F0C4CE5-5F02-B143-8FD1-1B235D270DAC}"/>
              </a:ext>
            </a:extLst>
          </p:cNvPr>
          <p:cNvCxnSpPr>
            <a:cxnSpLocks/>
          </p:cNvCxnSpPr>
          <p:nvPr userDrawn="1"/>
        </p:nvCxnSpPr>
        <p:spPr>
          <a:xfrm>
            <a:off x="4569372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="" xmlns:a16="http://schemas.microsoft.com/office/drawing/2014/main" id="{289A8C14-DB28-F34E-8098-168D4C75AF23}"/>
              </a:ext>
            </a:extLst>
          </p:cNvPr>
          <p:cNvCxnSpPr>
            <a:cxnSpLocks/>
          </p:cNvCxnSpPr>
          <p:nvPr userDrawn="1"/>
        </p:nvCxnSpPr>
        <p:spPr>
          <a:xfrm>
            <a:off x="8187017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F0FA07F3-F8E4-4505-85EC-22734AC687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fld id="{26F26F23-C8C0-4EE8-B5C3-CA20E71F4584}" type="datetime4">
              <a:rPr lang="ru-RU" noProof="0" smtClean="0">
                <a:latin typeface="+mn-lt"/>
              </a:rPr>
              <a:t>25 октября 2023 г.</a:t>
            </a:fld>
            <a:endParaRPr lang="ru-RU" noProof="0" dirty="0">
              <a:latin typeface="+mn-lt"/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D5165D22-FEF5-4F30-8822-5D2378806A9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ru-RU" noProof="0" dirty="0"/>
              <a:t>Годовой обзор</a:t>
            </a:r>
            <a:endParaRPr lang="ru-RU" b="0" noProof="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1540F86B-3DA3-4708-AAF5-387BA115C4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27948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=""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52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4800" userDrawn="1">
          <p15:clr>
            <a:srgbClr val="FBAE40"/>
          </p15:clr>
        </p15:guide>
        <p15:guide id="11" pos="2880" userDrawn="1">
          <p15:clr>
            <a:srgbClr val="FBAE40"/>
          </p15:clr>
        </p15:guide>
        <p15:guide id="12" orient="horz" pos="175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дка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Заголовок 1">
            <a:extLst>
              <a:ext uri="{FF2B5EF4-FFF2-40B4-BE49-F238E27FC236}">
                <a16:creationId xmlns=""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cxnSp>
        <p:nvCxnSpPr>
          <p:cNvPr id="33" name="Прямая соединительная линия 32">
            <a:extLst>
              <a:ext uri="{FF2B5EF4-FFF2-40B4-BE49-F238E27FC236}">
                <a16:creationId xmlns=""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0DA8C895-11B9-EA40-B0F8-0F4FE98815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2500" y="2656904"/>
            <a:ext cx="4838700" cy="574318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grpSp>
        <p:nvGrpSpPr>
          <p:cNvPr id="15" name="Группа 14">
            <a:extLst>
              <a:ext uri="{FF2B5EF4-FFF2-40B4-BE49-F238E27FC236}">
                <a16:creationId xmlns="" xmlns:a16="http://schemas.microsoft.com/office/drawing/2014/main" id="{C47A1EE0-4011-3749-B01C-FC489EEDF880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16" name="Полилиния 15">
              <a:extLst>
                <a:ext uri="{FF2B5EF4-FFF2-40B4-BE49-F238E27FC236}">
                  <a16:creationId xmlns="" xmlns:a16="http://schemas.microsoft.com/office/drawing/2014/main" id="{17EED68A-6660-2643-BBFB-B6AB92A7C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16">
              <a:extLst>
                <a:ext uri="{FF2B5EF4-FFF2-40B4-BE49-F238E27FC236}">
                  <a16:creationId xmlns="" xmlns:a16="http://schemas.microsoft.com/office/drawing/2014/main" id="{BECF9FB8-F6C7-C54D-99F4-11FDF26D7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17">
              <a:extLst>
                <a:ext uri="{FF2B5EF4-FFF2-40B4-BE49-F238E27FC236}">
                  <a16:creationId xmlns="" xmlns:a16="http://schemas.microsoft.com/office/drawing/2014/main" id="{46C7C62D-7D3B-934C-AFF9-0F10E727B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F85D552-3AFC-4D21-A944-9D41E128A9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2286000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1" name="Текст 2">
            <a:extLst>
              <a:ext uri="{FF2B5EF4-FFF2-40B4-BE49-F238E27FC236}">
                <a16:creationId xmlns="" xmlns:a16="http://schemas.microsoft.com/office/drawing/2014/main" id="{BE8C2EDB-9C70-49A2-865C-E5CD77D3E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3655" y="3841846"/>
            <a:ext cx="4838700" cy="636754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2" name="Текст 3">
            <a:extLst>
              <a:ext uri="{FF2B5EF4-FFF2-40B4-BE49-F238E27FC236}">
                <a16:creationId xmlns="" xmlns:a16="http://schemas.microsoft.com/office/drawing/2014/main" id="{EE50320A-D017-45C6-9986-94BC43911E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3655" y="3470942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3" name="Текст 2">
            <a:extLst>
              <a:ext uri="{FF2B5EF4-FFF2-40B4-BE49-F238E27FC236}">
                <a16:creationId xmlns="" xmlns:a16="http://schemas.microsoft.com/office/drawing/2014/main" id="{673EB498-F5D2-4E15-990A-2AFA4A377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500" y="5017901"/>
            <a:ext cx="4838700" cy="908340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4" name="Текст 3">
            <a:extLst>
              <a:ext uri="{FF2B5EF4-FFF2-40B4-BE49-F238E27FC236}">
                <a16:creationId xmlns="" xmlns:a16="http://schemas.microsoft.com/office/drawing/2014/main" id="{1F528150-326B-4BB3-AC38-7FC805DB6BA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2500" y="4646997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5" name="Текст 2">
            <a:extLst>
              <a:ext uri="{FF2B5EF4-FFF2-40B4-BE49-F238E27FC236}">
                <a16:creationId xmlns="" xmlns:a16="http://schemas.microsoft.com/office/drawing/2014/main" id="{20EBEFF7-AECA-409B-9ACC-A63A168283B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99647" y="2656904"/>
            <a:ext cx="4838700" cy="574318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6" name="Текст 3">
            <a:extLst>
              <a:ext uri="{FF2B5EF4-FFF2-40B4-BE49-F238E27FC236}">
                <a16:creationId xmlns="" xmlns:a16="http://schemas.microsoft.com/office/drawing/2014/main" id="{29E4D063-8666-4D7A-B8C8-2B9383F798E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99647" y="2286000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7" name="Текст 2">
            <a:extLst>
              <a:ext uri="{FF2B5EF4-FFF2-40B4-BE49-F238E27FC236}">
                <a16:creationId xmlns="" xmlns:a16="http://schemas.microsoft.com/office/drawing/2014/main" id="{4717B7CD-A4F9-444E-82B9-8914CB57488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99647" y="3841846"/>
            <a:ext cx="4838700" cy="908340"/>
          </a:xfrm>
        </p:spPr>
        <p:txBody>
          <a:bodyPr rtlCol="0"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8" name="Текст 3">
            <a:extLst>
              <a:ext uri="{FF2B5EF4-FFF2-40B4-BE49-F238E27FC236}">
                <a16:creationId xmlns="" xmlns:a16="http://schemas.microsoft.com/office/drawing/2014/main" id="{2CF285B7-A950-4326-A4D5-F5D542D2D65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99647" y="3470942"/>
            <a:ext cx="4838700" cy="315915"/>
          </a:xfrm>
        </p:spPr>
        <p:txBody>
          <a:bodyPr rtlCol="0"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C45E38A-5516-4C3E-88FC-0DCBD876054B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 rtlCol="0"/>
          <a:lstStyle/>
          <a:p>
            <a:pPr rtl="0"/>
            <a:fld id="{1A20C08B-3B48-4773-80A1-C458F199FF21}" type="datetime4">
              <a:rPr lang="ru-RU" noProof="0" smtClean="0">
                <a:latin typeface="+mn-lt"/>
              </a:rPr>
              <a:t>25 октября 2023 г.</a:t>
            </a:fld>
            <a:endParaRPr lang="ru-RU" noProof="0" dirty="0">
              <a:latin typeface="+mn-lt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4225273-038D-4F51-A093-83D80104F21A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 rtlCol="0"/>
          <a:lstStyle/>
          <a:p>
            <a:pPr rtl="0"/>
            <a:r>
              <a:rPr lang="ru-RU" noProof="0" dirty="0"/>
              <a:t>Годовой обзор</a:t>
            </a:r>
            <a:endParaRPr lang="ru-RU" b="0" noProof="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7F24E14-E0E0-44FA-A4AA-FA63A858730C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6013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=""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Текст 29">
            <a:extLst>
              <a:ext uri="{FF2B5EF4-FFF2-40B4-BE49-F238E27FC236}">
                <a16:creationId xmlns="" xmlns:a16="http://schemas.microsoft.com/office/drawing/2014/main" id="{BB778BC5-5409-574B-96E2-B45CDD940D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96100" y="5102063"/>
            <a:ext cx="4914900" cy="588795"/>
          </a:xfrm>
        </p:spPr>
        <p:txBody>
          <a:bodyPr lIns="0" tIns="0" rIns="0" bIns="0" rtlCol="0" anchor="b">
            <a:noAutofit/>
          </a:bodyPr>
          <a:lstStyle>
            <a:lvl1pPr marL="0" indent="0">
              <a:buNone/>
              <a:defRPr sz="1600" b="0" i="0">
                <a:solidFill>
                  <a:schemeClr val="tx2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7" name="Подзаголовок 2">
            <a:extLst>
              <a:ext uri="{FF2B5EF4-FFF2-40B4-BE49-F238E27FC236}">
                <a16:creationId xmlns="" xmlns:a16="http://schemas.microsoft.com/office/drawing/2014/main" id="{32916F3A-28FA-9A4B-A780-0D687D9328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7623" y="3591098"/>
            <a:ext cx="4903377" cy="1057791"/>
          </a:xfrm>
        </p:spPr>
        <p:txBody>
          <a:bodyPr lIns="0" tIns="0" rIns="0" bIns="0" rtlCol="0">
            <a:norm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26" name="Заголовок 1">
            <a:extLst>
              <a:ext uri="{FF2B5EF4-FFF2-40B4-BE49-F238E27FC236}">
                <a16:creationId xmlns="" xmlns:a16="http://schemas.microsoft.com/office/drawing/2014/main" id="{E29321F6-59C5-6E4C-A846-6AD00848A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7623" y="2173658"/>
            <a:ext cx="49033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cxnSp>
        <p:nvCxnSpPr>
          <p:cNvPr id="27" name="Прямая соединительная линия 26">
            <a:extLst>
              <a:ext uri="{FF2B5EF4-FFF2-40B4-BE49-F238E27FC236}">
                <a16:creationId xmlns="" xmlns:a16="http://schemas.microsoft.com/office/drawing/2014/main" id="{AB5C3BF3-A164-DD48-BD02-4587489DA105}"/>
              </a:ext>
            </a:extLst>
          </p:cNvPr>
          <p:cNvCxnSpPr>
            <a:cxnSpLocks/>
          </p:cNvCxnSpPr>
          <p:nvPr userDrawn="1"/>
        </p:nvCxnSpPr>
        <p:spPr>
          <a:xfrm>
            <a:off x="6896100" y="3233703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Рисунок 2">
            <a:extLst>
              <a:ext uri="{FF2B5EF4-FFF2-40B4-BE49-F238E27FC236}">
                <a16:creationId xmlns="" xmlns:a16="http://schemas.microsoft.com/office/drawing/2014/main" id="{F8C225AD-C009-894E-8AFA-C94EAA065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grpSp>
        <p:nvGrpSpPr>
          <p:cNvPr id="30" name="Группа 29">
            <a:extLst>
              <a:ext uri="{FF2B5EF4-FFF2-40B4-BE49-F238E27FC236}">
                <a16:creationId xmlns="" xmlns:a16="http://schemas.microsoft.com/office/drawing/2014/main" id="{FFEF81ED-50DF-3946-87D9-407C13C3CE9F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8870040" y="0"/>
            <a:ext cx="3325208" cy="3325208"/>
            <a:chOff x="0" y="12289"/>
            <a:chExt cx="3550" cy="3551"/>
          </a:xfrm>
        </p:grpSpPr>
        <p:sp>
          <p:nvSpPr>
            <p:cNvPr id="31" name="Полилиния 30">
              <a:extLst>
                <a:ext uri="{FF2B5EF4-FFF2-40B4-BE49-F238E27FC236}">
                  <a16:creationId xmlns="" xmlns:a16="http://schemas.microsoft.com/office/drawing/2014/main" id="{4B6857A0-601C-9C40-ADB4-7927C7A4E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 31">
              <a:extLst>
                <a:ext uri="{FF2B5EF4-FFF2-40B4-BE49-F238E27FC236}">
                  <a16:creationId xmlns="" xmlns:a16="http://schemas.microsoft.com/office/drawing/2014/main" id="{31562ACC-ECB3-4841-A52C-00DAFF438EBF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32">
              <a:extLst>
                <a:ext uri="{FF2B5EF4-FFF2-40B4-BE49-F238E27FC236}">
                  <a16:creationId xmlns="" xmlns:a16="http://schemas.microsoft.com/office/drawing/2014/main" id="{77C317B8-91B4-7040-AB8C-CE822CA28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999130720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pos="60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вест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=""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7" name="Автофигура 24">
              <a:extLst>
                <a:ext uri="{FF2B5EF4-FFF2-40B4-BE49-F238E27FC236}">
                  <a16:creationId xmlns=""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" name="Полилиния 7">
              <a:extLst>
                <a:ext uri="{FF2B5EF4-FFF2-40B4-BE49-F238E27FC236}">
                  <a16:creationId xmlns=""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" name="Полилиния 8">
              <a:extLst>
                <a:ext uri="{FF2B5EF4-FFF2-40B4-BE49-F238E27FC236}">
                  <a16:creationId xmlns=""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" name="Полилиния 9">
              <a:extLst>
                <a:ext uri="{FF2B5EF4-FFF2-40B4-BE49-F238E27FC236}">
                  <a16:creationId xmlns=""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" name="Полилиния 10">
              <a:extLst>
                <a:ext uri="{FF2B5EF4-FFF2-40B4-BE49-F238E27FC236}">
                  <a16:creationId xmlns=""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12" name="Заголовок 1">
            <a:extLst>
              <a:ext uri="{FF2B5EF4-FFF2-40B4-BE49-F238E27FC236}">
                <a16:creationId xmlns="" xmlns:a16="http://schemas.microsoft.com/office/drawing/2014/main" id="{39F93F26-ED5C-E74E-BFBD-E3054DC1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 spc="50" baseline="0">
                <a:latin typeface="+mj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="" xmlns:a16="http://schemas.microsoft.com/office/drawing/2014/main" id="{CF0FD074-81E2-0D4E-8446-C5B415B238A0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4655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Текст 29">
            <a:extLst>
              <a:ext uri="{FF2B5EF4-FFF2-40B4-BE49-F238E27FC236}">
                <a16:creationId xmlns="" xmlns:a16="http://schemas.microsoft.com/office/drawing/2014/main" id="{58AAB058-5FFC-9E4E-AD2E-FB1B4EE510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2500" y="2818296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5" name="Текст 29">
            <a:extLst>
              <a:ext uri="{FF2B5EF4-FFF2-40B4-BE49-F238E27FC236}">
                <a16:creationId xmlns="" xmlns:a16="http://schemas.microsoft.com/office/drawing/2014/main" id="{18ABDA74-C3EC-274D-BE87-AC5B825A2A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2500" y="2209800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="" xmlns:a16="http://schemas.microsoft.com/office/drawing/2014/main" id="{A3DDE02E-BC75-2645-8725-CA2CFD327A3C}"/>
              </a:ext>
            </a:extLst>
          </p:cNvPr>
          <p:cNvCxnSpPr>
            <a:cxnSpLocks/>
          </p:cNvCxnSpPr>
          <p:nvPr userDrawn="1"/>
        </p:nvCxnSpPr>
        <p:spPr>
          <a:xfrm>
            <a:off x="3663043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Текст 29">
            <a:extLst>
              <a:ext uri="{FF2B5EF4-FFF2-40B4-BE49-F238E27FC236}">
                <a16:creationId xmlns="" xmlns:a16="http://schemas.microsoft.com/office/drawing/2014/main" id="{3ABA9FD1-9B74-F14F-81EF-7B3407196B0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2818296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8" name="Текст 29">
            <a:extLst>
              <a:ext uri="{FF2B5EF4-FFF2-40B4-BE49-F238E27FC236}">
                <a16:creationId xmlns="" xmlns:a16="http://schemas.microsoft.com/office/drawing/2014/main" id="{0E9E9D03-0186-5B4C-A73F-95ADCD08A44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63042" y="2209800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="" xmlns:a16="http://schemas.microsoft.com/office/drawing/2014/main" id="{E01EE6FD-FABB-AD48-92DA-19805B502918}"/>
              </a:ext>
            </a:extLst>
          </p:cNvPr>
          <p:cNvCxnSpPr>
            <a:cxnSpLocks/>
          </p:cNvCxnSpPr>
          <p:nvPr userDrawn="1"/>
        </p:nvCxnSpPr>
        <p:spPr>
          <a:xfrm>
            <a:off x="952500" y="4248119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Текст 29">
            <a:extLst>
              <a:ext uri="{FF2B5EF4-FFF2-40B4-BE49-F238E27FC236}">
                <a16:creationId xmlns="" xmlns:a16="http://schemas.microsoft.com/office/drawing/2014/main" id="{F953BCFF-5CB8-784F-ACC1-A14670E6219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52500" y="5131299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2" name="Текст 29">
            <a:extLst>
              <a:ext uri="{FF2B5EF4-FFF2-40B4-BE49-F238E27FC236}">
                <a16:creationId xmlns="" xmlns:a16="http://schemas.microsoft.com/office/drawing/2014/main" id="{97DCC038-CDD3-1D48-B8BA-2617616935C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2500" y="4522803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="" xmlns:a16="http://schemas.microsoft.com/office/drawing/2014/main" id="{93BB36CC-7349-334D-A028-58D01025E726}"/>
              </a:ext>
            </a:extLst>
          </p:cNvPr>
          <p:cNvCxnSpPr>
            <a:cxnSpLocks/>
          </p:cNvCxnSpPr>
          <p:nvPr userDrawn="1"/>
        </p:nvCxnSpPr>
        <p:spPr>
          <a:xfrm>
            <a:off x="3663043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Текст 29">
            <a:extLst>
              <a:ext uri="{FF2B5EF4-FFF2-40B4-BE49-F238E27FC236}">
                <a16:creationId xmlns="" xmlns:a16="http://schemas.microsoft.com/office/drawing/2014/main" id="{C20DFC6E-CE65-E94B-921D-38F386E173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63042" y="5131299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5" name="Текст 29">
            <a:extLst>
              <a:ext uri="{FF2B5EF4-FFF2-40B4-BE49-F238E27FC236}">
                <a16:creationId xmlns="" xmlns:a16="http://schemas.microsoft.com/office/drawing/2014/main" id="{773FBF72-A3D8-2F4E-BAD2-2755F0BE4A4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663042" y="4522803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="" xmlns:a16="http://schemas.microsoft.com/office/drawing/2014/main" id="{C402C0D4-D9C4-F547-B996-38177302A3DC}"/>
              </a:ext>
            </a:extLst>
          </p:cNvPr>
          <p:cNvCxnSpPr>
            <a:cxnSpLocks/>
          </p:cNvCxnSpPr>
          <p:nvPr userDrawn="1"/>
        </p:nvCxnSpPr>
        <p:spPr>
          <a:xfrm>
            <a:off x="6367055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Текст 29">
            <a:extLst>
              <a:ext uri="{FF2B5EF4-FFF2-40B4-BE49-F238E27FC236}">
                <a16:creationId xmlns="" xmlns:a16="http://schemas.microsoft.com/office/drawing/2014/main" id="{9B18A1DC-4A61-514B-9F70-1DCC893EBB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367054" y="513129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8" name="Текст 29">
            <a:extLst>
              <a:ext uri="{FF2B5EF4-FFF2-40B4-BE49-F238E27FC236}">
                <a16:creationId xmlns="" xmlns:a16="http://schemas.microsoft.com/office/drawing/2014/main" id="{DD138509-2AA1-D540-90D6-28847495661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67054" y="4522803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62655503-4608-4F79-A5D4-B2F67958F263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 rtlCol="0"/>
          <a:lstStyle/>
          <a:p>
            <a:pPr rtl="0"/>
            <a:fld id="{02A7D674-8D44-425B-8E50-A3A77576FE89}" type="datetime4">
              <a:rPr lang="ru-RU" noProof="0" smtClean="0">
                <a:latin typeface="+mn-lt"/>
              </a:rPr>
              <a:t>25 октября 2023 г.</a:t>
            </a:fld>
            <a:endParaRPr lang="ru-RU" noProof="0" dirty="0">
              <a:latin typeface="+mn-lt"/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9DAFA395-FE4C-4A99-A74E-57757D8473E1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 rtlCol="0"/>
          <a:lstStyle/>
          <a:p>
            <a:pPr rtl="0"/>
            <a:r>
              <a:rPr lang="ru-RU" noProof="0" dirty="0"/>
              <a:t>Годовой обзор</a:t>
            </a:r>
            <a:endParaRPr lang="ru-RU" b="0" noProof="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30A6A117-A0E8-43E1-9120-CE3B8B97667F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9306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вед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>
            <a:extLst>
              <a:ext uri="{FF2B5EF4-FFF2-40B4-BE49-F238E27FC236}">
                <a16:creationId xmlns=""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15" name="Полилиния 14">
              <a:extLst>
                <a:ext uri="{FF2B5EF4-FFF2-40B4-BE49-F238E27FC236}">
                  <a16:creationId xmlns=""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15">
              <a:extLst>
                <a:ext uri="{FF2B5EF4-FFF2-40B4-BE49-F238E27FC236}">
                  <a16:creationId xmlns=""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" name="Полилиния 18">
              <a:extLst>
                <a:ext uri="{FF2B5EF4-FFF2-40B4-BE49-F238E27FC236}">
                  <a16:creationId xmlns=""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14" name="Рисунок 2">
            <a:extLst>
              <a:ext uri="{FF2B5EF4-FFF2-40B4-BE49-F238E27FC236}">
                <a16:creationId xmlns="" xmlns:a16="http://schemas.microsoft.com/office/drawing/2014/main" id="{F0C4E8C2-3240-594A-9D5E-1BCD1AF44C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-22543"/>
            <a:ext cx="6096000" cy="6903086"/>
          </a:xfr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9" name="Заголовок 1">
            <a:extLst>
              <a:ext uri="{FF2B5EF4-FFF2-40B4-BE49-F238E27FC236}">
                <a16:creationId xmlns=""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="" xmlns:a16="http://schemas.microsoft.com/office/drawing/2014/main" id="{1D23F761-57FC-3649-AE84-0C3EF95EF561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Текст 29">
            <a:extLst>
              <a:ext uri="{FF2B5EF4-FFF2-40B4-BE49-F238E27FC236}">
                <a16:creationId xmlns="" xmlns:a16="http://schemas.microsoft.com/office/drawing/2014/main" id="{E66F2BC9-2F8A-1543-9AFD-9BAB0E75B3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289363"/>
            <a:ext cx="4572001" cy="2795232"/>
          </a:xfrm>
        </p:spPr>
        <p:txBody>
          <a:bodyPr lIns="0" tIns="0" rIns="0" bIns="0" rtlCol="0">
            <a:noAutofit/>
          </a:bodyPr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A64E0B3-57C5-4DAF-8531-F39610E77C0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rtl="0"/>
            <a:fld id="{2806290F-BA92-4A78-92C0-2990469DF00F}" type="datetime4">
              <a:rPr lang="ru-RU" noProof="0" smtClean="0">
                <a:latin typeface="+mn-lt"/>
              </a:rPr>
              <a:t>25 октября 2023 г.</a:t>
            </a:fld>
            <a:endParaRPr lang="ru-RU" noProof="0" dirty="0">
              <a:latin typeface="+mn-lt"/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B7E0EC46-C626-4D58-AB64-0B3B850D14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pPr rtl="0"/>
            <a:r>
              <a:rPr lang="ru-RU" noProof="0" dirty="0"/>
              <a:t>Годовой обзор</a:t>
            </a:r>
            <a:endParaRPr lang="ru-RU" b="0" noProof="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8F25D00C-8F5C-4528-87FA-F9431D9675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73769527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pos="600">
          <p15:clr>
            <a:srgbClr val="FBAE40"/>
          </p15:clr>
        </p15:guide>
        <p15:guide id="6" pos="3480" userDrawn="1">
          <p15:clr>
            <a:srgbClr val="FBAE40"/>
          </p15:clr>
        </p15:guide>
        <p15:guide id="7" orient="horz" pos="1440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ерерыв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Рисунок 2">
            <a:extLst>
              <a:ext uri="{FF2B5EF4-FFF2-40B4-BE49-F238E27FC236}">
                <a16:creationId xmlns="" xmlns:a16="http://schemas.microsoft.com/office/drawing/2014/main" id="{50E2385F-F6FA-D345-AF77-A9EE8E4931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8" cy="6858000"/>
          </a:xfrm>
          <a:solidFill>
            <a:schemeClr val="accent2"/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18" name="Заголовок 1">
            <a:extLst>
              <a:ext uri="{FF2B5EF4-FFF2-40B4-BE49-F238E27FC236}">
                <a16:creationId xmlns="" xmlns:a16="http://schemas.microsoft.com/office/drawing/2014/main" id="{8D492973-78E3-D34E-835E-CF2D45170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3943" y="3045437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100" b="1" i="0" baseline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cxnSp>
        <p:nvCxnSpPr>
          <p:cNvPr id="20" name="Прямая соединительная линия 19">
            <a:extLst>
              <a:ext uri="{FF2B5EF4-FFF2-40B4-BE49-F238E27FC236}">
                <a16:creationId xmlns="" xmlns:a16="http://schemas.microsoft.com/office/drawing/2014/main" id="{4BE3A3D6-A0AD-C84D-8B2A-743F5F95432E}"/>
              </a:ext>
            </a:extLst>
          </p:cNvPr>
          <p:cNvCxnSpPr>
            <a:cxnSpLocks/>
          </p:cNvCxnSpPr>
          <p:nvPr userDrawn="1"/>
        </p:nvCxnSpPr>
        <p:spPr>
          <a:xfrm>
            <a:off x="7154721" y="4003877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2" name="Группа 21">
            <a:extLst>
              <a:ext uri="{FF2B5EF4-FFF2-40B4-BE49-F238E27FC236}">
                <a16:creationId xmlns="" xmlns:a16="http://schemas.microsoft.com/office/drawing/2014/main" id="{F4CB38BE-0FF2-694C-AA3C-D73DBF7C332C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9509760" y="-3"/>
            <a:ext cx="2682238" cy="2682238"/>
            <a:chOff x="0" y="12289"/>
            <a:chExt cx="3550" cy="3551"/>
          </a:xfrm>
          <a:solidFill>
            <a:schemeClr val="tx1"/>
          </a:solidFill>
        </p:grpSpPr>
        <p:sp>
          <p:nvSpPr>
            <p:cNvPr id="23" name="Полилиния 22">
              <a:extLst>
                <a:ext uri="{FF2B5EF4-FFF2-40B4-BE49-F238E27FC236}">
                  <a16:creationId xmlns="" xmlns:a16="http://schemas.microsoft.com/office/drawing/2014/main" id="{F0257420-2EA0-6348-8B9E-1414F5297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23">
              <a:extLst>
                <a:ext uri="{FF2B5EF4-FFF2-40B4-BE49-F238E27FC236}">
                  <a16:creationId xmlns="" xmlns:a16="http://schemas.microsoft.com/office/drawing/2014/main" id="{7FE65C23-C0EF-BB41-884A-01C2A7356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24">
              <a:extLst>
                <a:ext uri="{FF2B5EF4-FFF2-40B4-BE49-F238E27FC236}">
                  <a16:creationId xmlns="" xmlns:a16="http://schemas.microsoft.com/office/drawing/2014/main" id="{F73F5EB6-53C7-D44C-9003-FB5A81F98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357889184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2" pos="7104">
          <p15:clr>
            <a:srgbClr val="FBAE40"/>
          </p15:clr>
        </p15:guide>
        <p15:guide id="3" pos="4344" userDrawn="1">
          <p15:clr>
            <a:srgbClr val="FBAE40"/>
          </p15:clr>
        </p15:guide>
        <p15:guide id="4" pos="4560" userDrawn="1">
          <p15:clr>
            <a:srgbClr val="FBAE40"/>
          </p15:clr>
        </p15:guide>
        <p15:guide id="8" orient="horz" pos="184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иаграмм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иаграмма 5">
            <a:extLst>
              <a:ext uri="{FF2B5EF4-FFF2-40B4-BE49-F238E27FC236}">
                <a16:creationId xmlns="" xmlns:a16="http://schemas.microsoft.com/office/drawing/2014/main" id="{75992517-0394-6B43-B15D-2A86A34512F3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952500" y="1939108"/>
            <a:ext cx="10352810" cy="4110702"/>
          </a:xfr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Вставка диаграммы</a:t>
            </a:r>
          </a:p>
        </p:txBody>
      </p:sp>
      <p:sp>
        <p:nvSpPr>
          <p:cNvPr id="16" name="Заголовок 1">
            <a:extLst>
              <a:ext uri="{FF2B5EF4-FFF2-40B4-BE49-F238E27FC236}">
                <a16:creationId xmlns=""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Щелкните, чтобы изменить 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71012B1-809A-45CE-9FED-46D08DC8C42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/>
          <a:p>
            <a:pPr rtl="0"/>
            <a:fld id="{0C55B463-854B-4194-9B46-BF41E73CB25D}" type="datetime4">
              <a:rPr lang="ru-RU" noProof="0" smtClean="0">
                <a:latin typeface="+mn-lt"/>
              </a:rPr>
              <a:t>25 октября 2023 г.</a:t>
            </a:fld>
            <a:endParaRPr lang="ru-RU" noProof="0">
              <a:latin typeface="+mn-lt"/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3FB6FA27-6601-4107-A3C9-808CB443024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/>
              <a:t>Годовой обзор</a:t>
            </a:r>
            <a:endParaRPr lang="ru-RU" b="0" noProof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919432A-F8B5-4A96-AEE6-2E159658D5D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5862895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1392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>
            <a:extLst>
              <a:ext uri="{FF2B5EF4-FFF2-40B4-BE49-F238E27FC236}">
                <a16:creationId xmlns=""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Щелкните, чтобы изменить </a:t>
            </a:r>
          </a:p>
        </p:txBody>
      </p:sp>
      <p:sp>
        <p:nvSpPr>
          <p:cNvPr id="9" name="Таблица 2">
            <a:extLst>
              <a:ext uri="{FF2B5EF4-FFF2-40B4-BE49-F238E27FC236}">
                <a16:creationId xmlns="" xmlns:a16="http://schemas.microsoft.com/office/drawing/2014/main" id="{1506B022-475A-6647-98FF-D5C319A0C7C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952500" y="2209800"/>
            <a:ext cx="10287000" cy="2593109"/>
          </a:xfrm>
        </p:spPr>
        <p:txBody>
          <a:bodyPr rtlCol="0"/>
          <a:lstStyle/>
          <a:p>
            <a:pPr rtl="0"/>
            <a:r>
              <a:rPr lang="ru-RU" noProof="0"/>
              <a:t>Вставка таблицы</a:t>
            </a:r>
          </a:p>
        </p:txBody>
      </p:sp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9B2411D2-78FE-46C1-9EA9-C6A882903B5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rtlCol="0"/>
          <a:lstStyle/>
          <a:p>
            <a:pPr rtl="0"/>
            <a:fld id="{FD47D572-75D7-48A9-A900-FC9E28CC8EAF}" type="datetime4">
              <a:rPr lang="ru-RU" noProof="0" smtClean="0">
                <a:latin typeface="+mn-lt"/>
              </a:rPr>
              <a:t>25 октября 2023 г.</a:t>
            </a:fld>
            <a:endParaRPr lang="ru-RU" noProof="0">
              <a:latin typeface="+mn-lt"/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C04DAF8F-82DB-4DBE-9041-71217A4516C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0"/>
              <a:t>Годовой обзор</a:t>
            </a:r>
            <a:endParaRPr lang="ru-RU" b="0" noProof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782F761B-6706-439D-9C75-43E751AB195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1310734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=""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2476500"/>
            <a:ext cx="7132320" cy="3289971"/>
          </a:xfrm>
          <a:prstGeom prst="rect">
            <a:avLst/>
          </a:prstGeom>
          <a:ln>
            <a:noFill/>
          </a:ln>
        </p:spPr>
        <p:txBody>
          <a:bodyPr lIns="0" tIns="0" rIns="0" bIns="0" rtlCol="0" anchor="t" anchorCtr="0">
            <a:normAutofit/>
          </a:bodyPr>
          <a:lstStyle>
            <a:lvl1pPr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10" name="Надпись 9">
            <a:extLst>
              <a:ext uri="{FF2B5EF4-FFF2-40B4-BE49-F238E27FC236}">
                <a16:creationId xmlns="" xmlns:a16="http://schemas.microsoft.com/office/drawing/2014/main" id="{E902327D-DBD4-7A4E-ABF2-A946A559A8AD}"/>
              </a:ext>
            </a:extLst>
          </p:cNvPr>
          <p:cNvSpPr txBox="1"/>
          <p:nvPr userDrawn="1"/>
        </p:nvSpPr>
        <p:spPr>
          <a:xfrm>
            <a:off x="699948" y="-83606"/>
            <a:ext cx="15893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ru-RU" sz="20000" b="1" noProof="0" dirty="0">
                <a:solidFill>
                  <a:schemeClr val="bg1"/>
                </a:solidFill>
              </a:rPr>
              <a:t>«</a:t>
            </a:r>
          </a:p>
        </p:txBody>
      </p:sp>
      <p:grpSp>
        <p:nvGrpSpPr>
          <p:cNvPr id="18" name="Группа 17">
            <a:extLst>
              <a:ext uri="{FF2B5EF4-FFF2-40B4-BE49-F238E27FC236}">
                <a16:creationId xmlns="" xmlns:a16="http://schemas.microsoft.com/office/drawing/2014/main" id="{6ACB4ADD-D9F4-984E-B29D-A2CF6D19E810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19" name="Автофигура 24">
              <a:extLst>
                <a:ext uri="{FF2B5EF4-FFF2-40B4-BE49-F238E27FC236}">
                  <a16:creationId xmlns="" xmlns:a16="http://schemas.microsoft.com/office/drawing/2014/main" id="{5017C477-A988-7041-8A67-3D8294D6A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" name="Полилиния 19">
              <a:extLst>
                <a:ext uri="{FF2B5EF4-FFF2-40B4-BE49-F238E27FC236}">
                  <a16:creationId xmlns="" xmlns:a16="http://schemas.microsoft.com/office/drawing/2014/main" id="{206D7F37-5DD1-A24E-9CCA-84B2A1685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20">
              <a:extLst>
                <a:ext uri="{FF2B5EF4-FFF2-40B4-BE49-F238E27FC236}">
                  <a16:creationId xmlns="" xmlns:a16="http://schemas.microsoft.com/office/drawing/2014/main" id="{A6E321C8-096C-1B41-B14F-4CA7AE04B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21">
              <a:extLst>
                <a:ext uri="{FF2B5EF4-FFF2-40B4-BE49-F238E27FC236}">
                  <a16:creationId xmlns="" xmlns:a16="http://schemas.microsoft.com/office/drawing/2014/main" id="{32B3FDD4-EB13-F44F-99D0-BFAB06F00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22">
              <a:extLst>
                <a:ext uri="{FF2B5EF4-FFF2-40B4-BE49-F238E27FC236}">
                  <a16:creationId xmlns="" xmlns:a16="http://schemas.microsoft.com/office/drawing/2014/main" id="{A20BCBD2-A735-0C43-8C55-B384372AC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4" name="Группа 23">
            <a:extLst>
              <a:ext uri="{FF2B5EF4-FFF2-40B4-BE49-F238E27FC236}">
                <a16:creationId xmlns="" xmlns:a16="http://schemas.microsoft.com/office/drawing/2014/main" id="{669A90A7-BF26-684E-8C8B-638053DA1234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5" name="Полилиния 24">
              <a:extLst>
                <a:ext uri="{FF2B5EF4-FFF2-40B4-BE49-F238E27FC236}">
                  <a16:creationId xmlns="" xmlns:a16="http://schemas.microsoft.com/office/drawing/2014/main" id="{861D8E86-886A-8744-BC4C-FE82B0243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" name="Полилиния 25">
              <a:extLst>
                <a:ext uri="{FF2B5EF4-FFF2-40B4-BE49-F238E27FC236}">
                  <a16:creationId xmlns="" xmlns:a16="http://schemas.microsoft.com/office/drawing/2014/main" id="{2D967470-E96E-8843-AAD2-E0C8B8077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" name="Полилиния 26">
              <a:extLst>
                <a:ext uri="{FF2B5EF4-FFF2-40B4-BE49-F238E27FC236}">
                  <a16:creationId xmlns="" xmlns:a16="http://schemas.microsoft.com/office/drawing/2014/main" id="{C8A27D09-765D-3949-BCCA-238C3514D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447829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=""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560">
          <p15:clr>
            <a:srgbClr val="FBAE40"/>
          </p15:clr>
        </p15:guide>
        <p15:guide id="8" orient="horz" pos="1752" userDrawn="1">
          <p15:clr>
            <a:srgbClr val="FBAE40"/>
          </p15:clr>
        </p15:guide>
        <p15:guide id="9" orient="horz" pos="12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оманда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>
            <a:extLst>
              <a:ext uri="{FF2B5EF4-FFF2-40B4-BE49-F238E27FC236}">
                <a16:creationId xmlns="" xmlns:a16="http://schemas.microsoft.com/office/drawing/2014/main" id="{A7D9F21A-75CF-6045-8FA1-C4F4E21B699C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0" y="3900132"/>
            <a:ext cx="2959226" cy="2959226"/>
            <a:chOff x="0" y="12289"/>
            <a:chExt cx="3550" cy="3551"/>
          </a:xfrm>
        </p:grpSpPr>
        <p:sp>
          <p:nvSpPr>
            <p:cNvPr id="26" name="Полилиния 25">
              <a:extLst>
                <a:ext uri="{FF2B5EF4-FFF2-40B4-BE49-F238E27FC236}">
                  <a16:creationId xmlns="" xmlns:a16="http://schemas.microsoft.com/office/drawing/2014/main" id="{AEA7E377-BB07-FA43-B532-10A92EE03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" name="Полилиния 26">
              <a:extLst>
                <a:ext uri="{FF2B5EF4-FFF2-40B4-BE49-F238E27FC236}">
                  <a16:creationId xmlns="" xmlns:a16="http://schemas.microsoft.com/office/drawing/2014/main" id="{F18DE645-B3D5-2F4E-AAD6-002FEF13A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35">
              <a:extLst>
                <a:ext uri="{FF2B5EF4-FFF2-40B4-BE49-F238E27FC236}">
                  <a16:creationId xmlns="" xmlns:a16="http://schemas.microsoft.com/office/drawing/2014/main" id="{B90F6499-BA50-2340-A026-32C79B6BF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38" name="Рисунок 25">
            <a:extLst>
              <a:ext uri="{FF2B5EF4-FFF2-40B4-BE49-F238E27FC236}">
                <a16:creationId xmlns="" xmlns:a16="http://schemas.microsoft.com/office/drawing/2014/main" id="{2274C164-503B-E746-A155-849A9BC2406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54268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1" name="Заголовок 1">
            <a:extLst>
              <a:ext uri="{FF2B5EF4-FFF2-40B4-BE49-F238E27FC236}">
                <a16:creationId xmlns="" xmlns:a16="http://schemas.microsoft.com/office/drawing/2014/main" id="{E2F20AFE-B282-5146-B0D6-F2FC1B6D3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879063"/>
            <a:ext cx="75322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cxnSp>
        <p:nvCxnSpPr>
          <p:cNvPr id="62" name="Прямая соединительная линия 61">
            <a:extLst>
              <a:ext uri="{FF2B5EF4-FFF2-40B4-BE49-F238E27FC236}">
                <a16:creationId xmlns="" xmlns:a16="http://schemas.microsoft.com/office/drawing/2014/main" id="{F777D2F0-DE3F-8343-B97A-E7FA440532FD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Рисунок 25">
            <a:extLst>
              <a:ext uri="{FF2B5EF4-FFF2-40B4-BE49-F238E27FC236}">
                <a16:creationId xmlns="" xmlns:a16="http://schemas.microsoft.com/office/drawing/2014/main" id="{AF1B5ED8-33F6-FB44-AA92-F0D227BB310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658280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2" name="Текст 29">
            <a:extLst>
              <a:ext uri="{FF2B5EF4-FFF2-40B4-BE49-F238E27FC236}">
                <a16:creationId xmlns="" xmlns:a16="http://schemas.microsoft.com/office/drawing/2014/main" id="{0D824BDD-2D23-C943-8FE9-60B7B23B5E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5393169"/>
            <a:ext cx="2133600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73" name="Текст 29">
            <a:extLst>
              <a:ext uri="{FF2B5EF4-FFF2-40B4-BE49-F238E27FC236}">
                <a16:creationId xmlns="" xmlns:a16="http://schemas.microsoft.com/office/drawing/2014/main" id="{2F3D441E-DFB1-084B-8192-C6CBECCA40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500" y="4986745"/>
            <a:ext cx="2133600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74" name="Текст 29">
            <a:extLst>
              <a:ext uri="{FF2B5EF4-FFF2-40B4-BE49-F238E27FC236}">
                <a16:creationId xmlns="" xmlns:a16="http://schemas.microsoft.com/office/drawing/2014/main" id="{25797825-E7AE-2C41-A965-E6F0D70D9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63042" y="5393169"/>
            <a:ext cx="2128157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75" name="Текст 29">
            <a:extLst>
              <a:ext uri="{FF2B5EF4-FFF2-40B4-BE49-F238E27FC236}">
                <a16:creationId xmlns="" xmlns:a16="http://schemas.microsoft.com/office/drawing/2014/main" id="{63C1927C-E23B-204E-9F3A-2A67D2BF70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4986745"/>
            <a:ext cx="2128157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76" name="Текст 29">
            <a:extLst>
              <a:ext uri="{FF2B5EF4-FFF2-40B4-BE49-F238E27FC236}">
                <a16:creationId xmlns="" xmlns:a16="http://schemas.microsoft.com/office/drawing/2014/main" id="{EC81F0F5-C204-7248-A336-A655814A8A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67054" y="539316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77" name="Текст 29">
            <a:extLst>
              <a:ext uri="{FF2B5EF4-FFF2-40B4-BE49-F238E27FC236}">
                <a16:creationId xmlns="" xmlns:a16="http://schemas.microsoft.com/office/drawing/2014/main" id="{C9FEF82E-4E9C-8343-9D36-C4A00D7137C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367054" y="4986745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78" name="Текст 29">
            <a:extLst>
              <a:ext uri="{FF2B5EF4-FFF2-40B4-BE49-F238E27FC236}">
                <a16:creationId xmlns="" xmlns:a16="http://schemas.microsoft.com/office/drawing/2014/main" id="{F8AF6664-A005-7A42-9AEF-C5AA5603E49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110254" y="5393169"/>
            <a:ext cx="2129245" cy="369332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79" name="Текст 29">
            <a:extLst>
              <a:ext uri="{FF2B5EF4-FFF2-40B4-BE49-F238E27FC236}">
                <a16:creationId xmlns="" xmlns:a16="http://schemas.microsoft.com/office/drawing/2014/main" id="{5F6C1E52-E2B6-5F45-A863-5BB35ABAFC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10254" y="4986745"/>
            <a:ext cx="2129245" cy="205837"/>
          </a:xfrm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grpSp>
        <p:nvGrpSpPr>
          <p:cNvPr id="23" name="Группа 22">
            <a:extLst>
              <a:ext uri="{FF2B5EF4-FFF2-40B4-BE49-F238E27FC236}">
                <a16:creationId xmlns="" xmlns:a16="http://schemas.microsoft.com/office/drawing/2014/main" id="{EFD0B2D5-B3C2-D847-A220-86CB6A37E418}"/>
              </a:ext>
            </a:extLst>
          </p:cNvPr>
          <p:cNvGrpSpPr/>
          <p:nvPr userDrawn="1"/>
        </p:nvGrpSpPr>
        <p:grpSpPr>
          <a:xfrm>
            <a:off x="6362700" y="0"/>
            <a:ext cx="5829298" cy="3235602"/>
            <a:chOff x="5612972" y="1"/>
            <a:chExt cx="6615961" cy="3672246"/>
          </a:xfrm>
        </p:grpSpPr>
        <p:sp>
          <p:nvSpPr>
            <p:cNvPr id="28" name="Автофигура 24">
              <a:extLst>
                <a:ext uri="{FF2B5EF4-FFF2-40B4-BE49-F238E27FC236}">
                  <a16:creationId xmlns="" xmlns:a16="http://schemas.microsoft.com/office/drawing/2014/main" id="{A7FD25A4-760F-814C-915F-DD6E89CA3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28">
              <a:extLst>
                <a:ext uri="{FF2B5EF4-FFF2-40B4-BE49-F238E27FC236}">
                  <a16:creationId xmlns="" xmlns:a16="http://schemas.microsoft.com/office/drawing/2014/main" id="{A0CC8369-E81F-D447-87D8-1AF0C58EA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29">
              <a:extLst>
                <a:ext uri="{FF2B5EF4-FFF2-40B4-BE49-F238E27FC236}">
                  <a16:creationId xmlns="" xmlns:a16="http://schemas.microsoft.com/office/drawing/2014/main" id="{C41CA81E-EF54-D048-8775-CD4AB37A7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30">
              <a:extLst>
                <a:ext uri="{FF2B5EF4-FFF2-40B4-BE49-F238E27FC236}">
                  <a16:creationId xmlns="" xmlns:a16="http://schemas.microsoft.com/office/drawing/2014/main" id="{D95A4B85-923E-B641-B239-2A1999AB2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 31">
              <a:extLst>
                <a:ext uri="{FF2B5EF4-FFF2-40B4-BE49-F238E27FC236}">
                  <a16:creationId xmlns="" xmlns:a16="http://schemas.microsoft.com/office/drawing/2014/main" id="{501386DC-76EB-F34E-AD0E-22957D3B38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rtlCol="0" anchor="t" anchorCtr="0" upright="1">
              <a:noAutofit/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66" name="Рисунок 25">
            <a:extLst>
              <a:ext uri="{FF2B5EF4-FFF2-40B4-BE49-F238E27FC236}">
                <a16:creationId xmlns="" xmlns:a16="http://schemas.microsoft.com/office/drawing/2014/main" id="{2D21D633-C51E-E94E-BAE3-96F52F76E49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62292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9" name="Рисунок 25">
            <a:extLst>
              <a:ext uri="{FF2B5EF4-FFF2-40B4-BE49-F238E27FC236}">
                <a16:creationId xmlns="" xmlns:a16="http://schemas.microsoft.com/office/drawing/2014/main" id="{639EFA5A-9C69-DF4D-81B7-FA1F8CCCF93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9112023" y="2572883"/>
            <a:ext cx="2118245" cy="2037217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8ED89364-B1CB-4E72-A6BB-95A34B50661C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 rtlCol="0"/>
          <a:lstStyle/>
          <a:p>
            <a:pPr rtl="0"/>
            <a:fld id="{3F186DF9-219D-4BBD-B401-3014ED801DF3}" type="datetime4">
              <a:rPr lang="ru-RU" noProof="0" smtClean="0">
                <a:latin typeface="+mn-lt"/>
              </a:rPr>
              <a:t>25 октября 2023 г.</a:t>
            </a:fld>
            <a:endParaRPr lang="ru-RU" noProof="0" dirty="0">
              <a:latin typeface="+mn-lt"/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E09328F-B310-4BF3-883E-BA9A39676AF2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 rtlCol="0"/>
          <a:lstStyle/>
          <a:p>
            <a:pPr rtl="0"/>
            <a:r>
              <a:rPr lang="ru-RU" noProof="0" dirty="0"/>
              <a:t>Годовой обзор</a:t>
            </a:r>
            <a:endParaRPr lang="ru-RU" b="0" noProof="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4192EF2-9336-43EF-A365-1F54000F7D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996362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=""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304" userDrawn="1">
          <p15:clr>
            <a:srgbClr val="FBAE40"/>
          </p15:clr>
        </p15:guide>
        <p15:guide id="4" pos="4008" userDrawn="1">
          <p15:clr>
            <a:srgbClr val="FBAE40"/>
          </p15:clr>
        </p15:guide>
        <p15:guide id="5" pos="1944" userDrawn="1">
          <p15:clr>
            <a:srgbClr val="FBAE40"/>
          </p15:clr>
        </p15:guide>
        <p15:guide id="6" pos="3648" userDrawn="1">
          <p15:clr>
            <a:srgbClr val="FBAE40"/>
          </p15:clr>
        </p15:guide>
        <p15:guide id="7" orient="horz" pos="1392" userDrawn="1">
          <p15:clr>
            <a:srgbClr val="FBAE40"/>
          </p15:clr>
        </p15:guide>
        <p15:guide id="8" orient="horz" pos="552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pos="5352" userDrawn="1">
          <p15:clr>
            <a:srgbClr val="FBAE40"/>
          </p15:clr>
        </p15:guide>
        <p15:guide id="11" pos="5736" userDrawn="1">
          <p15:clr>
            <a:srgbClr val="FBAE40"/>
          </p15:clr>
        </p15:guide>
        <p15:guide id="12" orient="horz" pos="2904" userDrawn="1">
          <p15:clr>
            <a:srgbClr val="FBAE40"/>
          </p15:clr>
        </p15:guide>
        <p15:guide id="13" orient="horz" pos="160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Прямая соединительная линия 20">
            <a:extLst>
              <a:ext uri="{FF2B5EF4-FFF2-40B4-BE49-F238E27FC236}">
                <a16:creationId xmlns="" xmlns:a16="http://schemas.microsoft.com/office/drawing/2014/main" id="{040046AF-E5BF-854D-9986-7C3019770FE7}"/>
              </a:ext>
            </a:extLst>
          </p:cNvPr>
          <p:cNvCxnSpPr>
            <a:cxnSpLocks/>
          </p:cNvCxnSpPr>
          <p:nvPr userDrawn="1"/>
        </p:nvCxnSpPr>
        <p:spPr>
          <a:xfrm flipH="1">
            <a:off x="1045959" y="2213783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>
            <a:extLst>
              <a:ext uri="{FF2B5EF4-FFF2-40B4-BE49-F238E27FC236}">
                <a16:creationId xmlns="" xmlns:a16="http://schemas.microsoft.com/office/drawing/2014/main" id="{76CA14A6-0144-BC49-A8D4-C979D13258C0}"/>
              </a:ext>
            </a:extLst>
          </p:cNvPr>
          <p:cNvCxnSpPr>
            <a:cxnSpLocks/>
          </p:cNvCxnSpPr>
          <p:nvPr userDrawn="1"/>
        </p:nvCxnSpPr>
        <p:spPr>
          <a:xfrm flipH="1">
            <a:off x="6180493" y="2213783"/>
            <a:ext cx="11102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="" xmlns:a16="http://schemas.microsoft.com/office/drawing/2014/main" id="{FA582FC2-A135-5743-B9C0-6AC7225B42E1}"/>
              </a:ext>
            </a:extLst>
          </p:cNvPr>
          <p:cNvCxnSpPr>
            <a:cxnSpLocks/>
          </p:cNvCxnSpPr>
          <p:nvPr userDrawn="1"/>
        </p:nvCxnSpPr>
        <p:spPr>
          <a:xfrm flipH="1">
            <a:off x="8745623" y="3904712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="" xmlns:a16="http://schemas.microsoft.com/office/drawing/2014/main" id="{77C43222-5868-0247-838F-58F4F6C8EE75}"/>
              </a:ext>
            </a:extLst>
          </p:cNvPr>
          <p:cNvCxnSpPr>
            <a:cxnSpLocks/>
          </p:cNvCxnSpPr>
          <p:nvPr userDrawn="1"/>
        </p:nvCxnSpPr>
        <p:spPr>
          <a:xfrm flipH="1">
            <a:off x="3611089" y="3895941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Заголовок 1">
            <a:extLst>
              <a:ext uri="{FF2B5EF4-FFF2-40B4-BE49-F238E27FC236}">
                <a16:creationId xmlns="" xmlns:a16="http://schemas.microsoft.com/office/drawing/2014/main" id="{46EEE005-F78A-9D4F-B159-964376C387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rtlCol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Щелкните, чтобы изменить </a:t>
            </a:r>
          </a:p>
        </p:txBody>
      </p:sp>
      <p:sp>
        <p:nvSpPr>
          <p:cNvPr id="96" name="Текст 29">
            <a:extLst>
              <a:ext uri="{FF2B5EF4-FFF2-40B4-BE49-F238E27FC236}">
                <a16:creationId xmlns="" xmlns:a16="http://schemas.microsoft.com/office/drawing/2014/main" id="{FC61536F-8EA7-5A48-AF76-8B0E251BD8C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96955" y="2934856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Щелкните, чтобы изменить </a:t>
            </a:r>
          </a:p>
        </p:txBody>
      </p:sp>
      <p:sp>
        <p:nvSpPr>
          <p:cNvPr id="97" name="Текст 29">
            <a:extLst>
              <a:ext uri="{FF2B5EF4-FFF2-40B4-BE49-F238E27FC236}">
                <a16:creationId xmlns="" xmlns:a16="http://schemas.microsoft.com/office/drawing/2014/main" id="{64FFD994-BD97-ED49-8607-286ECBB1CDA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96955" y="2568686"/>
            <a:ext cx="2133600" cy="205837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Щелкните, чтобы изменить </a:t>
            </a:r>
          </a:p>
        </p:txBody>
      </p:sp>
      <p:sp>
        <p:nvSpPr>
          <p:cNvPr id="102" name="Текст 29">
            <a:extLst>
              <a:ext uri="{FF2B5EF4-FFF2-40B4-BE49-F238E27FC236}">
                <a16:creationId xmlns="" xmlns:a16="http://schemas.microsoft.com/office/drawing/2014/main" id="{D1ADE805-BFBC-ED47-B9CB-6CB2FF02E86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897799" y="5087328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Щелкните, чтобы изменить </a:t>
            </a:r>
          </a:p>
        </p:txBody>
      </p:sp>
      <p:sp>
        <p:nvSpPr>
          <p:cNvPr id="103" name="Текст 29">
            <a:extLst>
              <a:ext uri="{FF2B5EF4-FFF2-40B4-BE49-F238E27FC236}">
                <a16:creationId xmlns="" xmlns:a16="http://schemas.microsoft.com/office/drawing/2014/main" id="{334A3589-641F-F547-891B-149579153B7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897799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 rtl="0">
              <a:spcBef>
                <a:spcPts val="400"/>
              </a:spcBef>
              <a:buNone/>
            </a:pPr>
            <a:r>
              <a:rPr lang="ru-RU" noProof="0"/>
              <a:t>Щелкните, чтобы изменить </a:t>
            </a:r>
          </a:p>
        </p:txBody>
      </p:sp>
      <p:sp>
        <p:nvSpPr>
          <p:cNvPr id="106" name="Текст 29">
            <a:extLst>
              <a:ext uri="{FF2B5EF4-FFF2-40B4-BE49-F238E27FC236}">
                <a16:creationId xmlns="" xmlns:a16="http://schemas.microsoft.com/office/drawing/2014/main" id="{A63F8454-D12E-A641-ABD0-8977D3F5EC0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001711" y="5087328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Щелкните, чтобы изменить </a:t>
            </a:r>
          </a:p>
        </p:txBody>
      </p:sp>
      <p:sp>
        <p:nvSpPr>
          <p:cNvPr id="107" name="Текст 29">
            <a:extLst>
              <a:ext uri="{FF2B5EF4-FFF2-40B4-BE49-F238E27FC236}">
                <a16:creationId xmlns="" xmlns:a16="http://schemas.microsoft.com/office/drawing/2014/main" id="{F35AA15D-DBAD-9840-8764-A5B6D486A23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001711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 rtl="0">
              <a:spcBef>
                <a:spcPts val="400"/>
              </a:spcBef>
              <a:buNone/>
            </a:pPr>
            <a:r>
              <a:rPr lang="ru-RU" noProof="0"/>
              <a:t>Щелкните, чтобы изменить </a:t>
            </a:r>
          </a:p>
        </p:txBody>
      </p:sp>
      <p:sp>
        <p:nvSpPr>
          <p:cNvPr id="108" name="Текст 29">
            <a:extLst>
              <a:ext uri="{FF2B5EF4-FFF2-40B4-BE49-F238E27FC236}">
                <a16:creationId xmlns="" xmlns:a16="http://schemas.microsoft.com/office/drawing/2014/main" id="{8357CA0F-1A55-B145-8305-562F0DF22543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38143" y="2934856"/>
            <a:ext cx="2133600" cy="369332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Щелкните, чтобы изменить </a:t>
            </a:r>
          </a:p>
        </p:txBody>
      </p:sp>
      <p:sp>
        <p:nvSpPr>
          <p:cNvPr id="109" name="Текст 29">
            <a:extLst>
              <a:ext uri="{FF2B5EF4-FFF2-40B4-BE49-F238E27FC236}">
                <a16:creationId xmlns="" xmlns:a16="http://schemas.microsoft.com/office/drawing/2014/main" id="{D6C49F6F-AF28-8942-8442-8F54A1DC388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438143" y="2568686"/>
            <a:ext cx="2133600" cy="205837"/>
          </a:xfrm>
          <a:ln>
            <a:noFill/>
          </a:ln>
        </p:spPr>
        <p:txBody>
          <a:bodyPr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 rtl="0"/>
            <a:r>
              <a:rPr lang="ru-RU" noProof="0"/>
              <a:t>Щелкните, чтобы изменить 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="" xmlns:a16="http://schemas.microsoft.com/office/drawing/2014/main" id="{4CE2724A-BCA1-604F-9D18-BF05746408C2}"/>
              </a:ext>
            </a:extLst>
          </p:cNvPr>
          <p:cNvCxnSpPr/>
          <p:nvPr userDrawn="1"/>
        </p:nvCxnSpPr>
        <p:spPr>
          <a:xfrm>
            <a:off x="967689" y="3968780"/>
            <a:ext cx="10275477" cy="0"/>
          </a:xfrm>
          <a:prstGeom prst="line">
            <a:avLst/>
          </a:prstGeom>
          <a:ln w="165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>
            <a:extLst>
              <a:ext uri="{FF2B5EF4-FFF2-40B4-BE49-F238E27FC236}">
                <a16:creationId xmlns="" xmlns:a16="http://schemas.microsoft.com/office/drawing/2014/main" id="{4923D7D1-A9CC-C34C-86FF-43B5C8978712}"/>
              </a:ext>
            </a:extLst>
          </p:cNvPr>
          <p:cNvSpPr/>
          <p:nvPr userDrawn="1"/>
        </p:nvSpPr>
        <p:spPr>
          <a:xfrm>
            <a:off x="964323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47" name="Прямоугольник 46">
            <a:extLst>
              <a:ext uri="{FF2B5EF4-FFF2-40B4-BE49-F238E27FC236}">
                <a16:creationId xmlns="" xmlns:a16="http://schemas.microsoft.com/office/drawing/2014/main" id="{6119FF13-13AB-3448-B24E-58E18B3CE2B6}"/>
              </a:ext>
            </a:extLst>
          </p:cNvPr>
          <p:cNvSpPr/>
          <p:nvPr userDrawn="1"/>
        </p:nvSpPr>
        <p:spPr>
          <a:xfrm>
            <a:off x="3531590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7" name="Прямоугольник 26">
            <a:extLst>
              <a:ext uri="{FF2B5EF4-FFF2-40B4-BE49-F238E27FC236}">
                <a16:creationId xmlns="" xmlns:a16="http://schemas.microsoft.com/office/drawing/2014/main" id="{22F8F982-870E-AE44-B0D3-B3313BC48DB7}"/>
              </a:ext>
            </a:extLst>
          </p:cNvPr>
          <p:cNvSpPr/>
          <p:nvPr userDrawn="1"/>
        </p:nvSpPr>
        <p:spPr>
          <a:xfrm>
            <a:off x="6098857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C549A137-DB5E-9C40-8C0A-ED607212022C}"/>
              </a:ext>
            </a:extLst>
          </p:cNvPr>
          <p:cNvSpPr/>
          <p:nvPr userDrawn="1"/>
        </p:nvSpPr>
        <p:spPr>
          <a:xfrm>
            <a:off x="8666124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21DC2552-C347-4C3D-8C92-4A6981227C0E}"/>
              </a:ext>
            </a:extLst>
          </p:cNvPr>
          <p:cNvSpPr>
            <a:spLocks noGrp="1"/>
          </p:cNvSpPr>
          <p:nvPr>
            <p:ph type="dt" sz="half" idx="36"/>
          </p:nvPr>
        </p:nvSpPr>
        <p:spPr/>
        <p:txBody>
          <a:bodyPr rtlCol="0"/>
          <a:lstStyle/>
          <a:p>
            <a:pPr rtl="0"/>
            <a:fld id="{55C42BAF-CD1F-4C5E-BB69-89E69EC6C758}" type="datetime4">
              <a:rPr lang="ru-RU" noProof="0" smtClean="0">
                <a:latin typeface="+mn-lt"/>
              </a:rPr>
              <a:t>25 октября 2023 г.</a:t>
            </a:fld>
            <a:endParaRPr lang="ru-RU" noProof="0">
              <a:latin typeface="+mn-lt"/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A5B7C35C-F3E4-4522-8711-16E4F9052C2C}"/>
              </a:ext>
            </a:extLst>
          </p:cNvPr>
          <p:cNvSpPr>
            <a:spLocks noGrp="1"/>
          </p:cNvSpPr>
          <p:nvPr>
            <p:ph type="ftr" sz="quarter" idx="37"/>
          </p:nvPr>
        </p:nvSpPr>
        <p:spPr/>
        <p:txBody>
          <a:bodyPr rtlCol="0"/>
          <a:lstStyle/>
          <a:p>
            <a:pPr rtl="0"/>
            <a:r>
              <a:rPr lang="ru-RU" noProof="0"/>
              <a:t>Годовой обзор</a:t>
            </a:r>
            <a:endParaRPr lang="ru-RU" b="0" noProof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1F4D6BAD-56F4-42F1-A2B3-FDB73364FD40}"/>
              </a:ext>
            </a:extLst>
          </p:cNvPr>
          <p:cNvSpPr>
            <a:spLocks noGrp="1"/>
          </p:cNvSpPr>
          <p:nvPr>
            <p:ph type="sldNum" sz="quarter" idx="38"/>
          </p:nvPr>
        </p:nvSpPr>
        <p:spPr/>
        <p:txBody>
          <a:bodyPr rtlCol="0"/>
          <a:lstStyle/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86155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=""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3768" userDrawn="1">
          <p15:clr>
            <a:srgbClr val="FBAE40"/>
          </p15:clr>
        </p15:guide>
        <p15:guide id="9" orient="horz" pos="552" userDrawn="1">
          <p15:clr>
            <a:srgbClr val="FBAE40"/>
          </p15:clr>
        </p15:guide>
        <p15:guide id="10" orient="horz" pos="1512" userDrawn="1">
          <p15:clr>
            <a:srgbClr val="FBAE40"/>
          </p15:clr>
        </p15:guide>
        <p15:guide id="11" orient="horz" pos="283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550" y="1825625"/>
            <a:ext cx="103822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2" name="Заголовок 11">
            <a:extLst>
              <a:ext uri="{FF2B5EF4-FFF2-40B4-BE49-F238E27FC236}">
                <a16:creationId xmlns="" xmlns:a16="http://schemas.microsoft.com/office/drawing/2014/main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365125"/>
            <a:ext cx="10401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0" name="Дата 3">
            <a:extLst>
              <a:ext uri="{FF2B5EF4-FFF2-40B4-BE49-F238E27FC236}">
                <a16:creationId xmlns="" xmlns:a16="http://schemas.microsoft.com/office/drawing/2014/main" id="{EF47083A-6D76-4B4D-87CA-E08E212F78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92120" y="6332220"/>
            <a:ext cx="131318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8DDC5DBC-5AC9-4B00-9077-59D782F35A50}" type="datetime4">
              <a:rPr lang="ru-RU" noProof="0" smtClean="0">
                <a:latin typeface="+mn-lt"/>
              </a:rPr>
              <a:t>25 октября 2023 г.</a:t>
            </a:fld>
            <a:endParaRPr lang="ru-RU" noProof="0">
              <a:latin typeface="+mn-lt"/>
            </a:endParaRPr>
          </a:p>
        </p:txBody>
      </p:sp>
      <p:sp>
        <p:nvSpPr>
          <p:cNvPr id="31" name="Нижний колонтитул 4">
            <a:extLst>
              <a:ext uri="{FF2B5EF4-FFF2-40B4-BE49-F238E27FC236}">
                <a16:creationId xmlns="" xmlns:a16="http://schemas.microsoft.com/office/drawing/2014/main" id="{C9955F1C-C0B1-BA44-8905-6991FA0D1E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94790" y="6332220"/>
            <a:ext cx="149733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Годовой обзор</a:t>
            </a:r>
            <a:endParaRPr lang="ru-RU" b="0" noProof="0"/>
          </a:p>
        </p:txBody>
      </p:sp>
      <p:sp>
        <p:nvSpPr>
          <p:cNvPr id="32" name="Номер слайда 5">
            <a:extLst>
              <a:ext uri="{FF2B5EF4-FFF2-40B4-BE49-F238E27FC236}">
                <a16:creationId xmlns="" xmlns:a16="http://schemas.microsoft.com/office/drawing/2014/main" id="{C8ADA0DF-3751-9A48-8A21-59F01C782D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100" b="0" i="0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93" r:id="rId2"/>
    <p:sldLayoutId id="2147483671" r:id="rId3"/>
    <p:sldLayoutId id="2147483672" r:id="rId4"/>
    <p:sldLayoutId id="2147483673" r:id="rId5"/>
    <p:sldLayoutId id="2147483684" r:id="rId6"/>
    <p:sldLayoutId id="2147483675" r:id="rId7"/>
    <p:sldLayoutId id="2147483676" r:id="rId8"/>
    <p:sldLayoutId id="2147483677" r:id="rId9"/>
    <p:sldLayoutId id="2147483685" r:id="rId10"/>
    <p:sldLayoutId id="2147483688" r:id="rId11"/>
    <p:sldLayoutId id="2147483692" r:id="rId12"/>
    <p:sldLayoutId id="214748368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100" baseline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 userDrawn="1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176" y="939112"/>
            <a:ext cx="2928551" cy="2928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93E168C-8042-5B4E-A5A4-A5BF693AE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73906" y="2031696"/>
            <a:ext cx="5457826" cy="1711569"/>
          </a:xfrm>
        </p:spPr>
        <p:txBody>
          <a:bodyPr rtlCol="0"/>
          <a:lstStyle/>
          <a:p>
            <a:pPr algn="just"/>
            <a:r>
              <a:rPr lang="ru-RU" sz="2400" dirty="0" smtClean="0"/>
              <a:t>СДВИГ И КРУЧЕНИЕ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1800" dirty="0" smtClean="0"/>
              <a:t>Чистый </a:t>
            </a:r>
            <a:r>
              <a:rPr lang="ru-RU" sz="1800" dirty="0"/>
              <a:t>сдвиг. Закон Гука для сдвига. Зависимость между тремя упругими постоянными для изотропного тела (без вывода). Построение эпюр крутящих моментов. Основные гипотезы. Напряжения в поперечных сечениях бруса. Угол </a:t>
            </a:r>
            <a:r>
              <a:rPr lang="ru-RU" sz="1800" dirty="0" smtClean="0"/>
              <a:t>закручивания</a:t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                                         </a:t>
            </a:r>
            <a:r>
              <a:rPr lang="ru-RU" sz="1400" dirty="0" smtClean="0"/>
              <a:t>теоретическое занятие</a:t>
            </a:r>
            <a:endParaRPr lang="ru-RU" sz="1400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18E61D8-31A3-2D45-8E25-CBE846E26E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5631" y="4631615"/>
            <a:ext cx="5492994" cy="953337"/>
          </a:xfrm>
        </p:spPr>
        <p:txBody>
          <a:bodyPr rtlCol="0"/>
          <a:lstStyle/>
          <a:p>
            <a:r>
              <a:rPr lang="ru-RU" dirty="0"/>
              <a:t>08.02.01 Строительство и эксплуатация зданий и </a:t>
            </a:r>
            <a:r>
              <a:rPr lang="ru-RU" dirty="0" smtClean="0"/>
              <a:t>сооружений</a:t>
            </a:r>
          </a:p>
          <a:p>
            <a:r>
              <a:rPr lang="ru-RU" dirty="0" smtClean="0"/>
              <a:t>ФИЗИКА </a:t>
            </a:r>
            <a:r>
              <a:rPr lang="ru-RU" dirty="0"/>
              <a:t>+ ОП.03 Техническая </a:t>
            </a:r>
            <a:r>
              <a:rPr lang="ru-RU" dirty="0" smtClean="0"/>
              <a:t>механика</a:t>
            </a:r>
          </a:p>
          <a:p>
            <a:r>
              <a:rPr lang="ru-RU" dirty="0" smtClean="0"/>
              <a:t>Автор:</a:t>
            </a:r>
            <a:r>
              <a:rPr lang="ru-RU" dirty="0"/>
              <a:t> </a:t>
            </a:r>
            <a:r>
              <a:rPr lang="ru-RU" dirty="0" smtClean="0"/>
              <a:t>Пантина </a:t>
            </a:r>
            <a:r>
              <a:rPr lang="ru-RU" dirty="0"/>
              <a:t>Галина </a:t>
            </a:r>
            <a:r>
              <a:rPr lang="ru-RU" dirty="0" smtClean="0"/>
              <a:t>Валерьевна</a:t>
            </a:r>
          </a:p>
          <a:p>
            <a:r>
              <a:rPr lang="ru-RU" dirty="0" smtClean="0"/>
              <a:t>БПОУ ВО «Вологодский строительный </a:t>
            </a:r>
            <a:r>
              <a:rPr lang="ru-RU" dirty="0"/>
              <a:t>к</a:t>
            </a:r>
            <a:r>
              <a:rPr lang="ru-RU" dirty="0" smtClean="0"/>
              <a:t>олледж»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670" y="4679296"/>
            <a:ext cx="1242790" cy="177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095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77525" y="866706"/>
            <a:ext cx="7532277" cy="6108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ПОРЯДОК </a:t>
            </a:r>
            <a:br>
              <a:rPr lang="ru-RU" dirty="0" smtClean="0"/>
            </a:br>
            <a:r>
              <a:rPr lang="ru-RU" dirty="0" smtClean="0"/>
              <a:t>ПОСТРОЕНИЯ ЭПЮР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/>
          </p:nvPr>
        </p:nvSpPr>
        <p:spPr>
          <a:xfrm>
            <a:off x="878358" y="2909460"/>
            <a:ext cx="6807544" cy="1749036"/>
          </a:xfrm>
        </p:spPr>
        <p:txBody>
          <a:bodyPr/>
          <a:lstStyle/>
          <a:p>
            <a:pPr indent="457200" algn="just">
              <a:spcBef>
                <a:spcPts val="0"/>
              </a:spcBef>
            </a:pPr>
            <a:r>
              <a:rPr lang="ru-RU" sz="2000" i="1" dirty="0"/>
              <a:t>Построить эпюру М</a:t>
            </a:r>
            <a:r>
              <a:rPr lang="en-US" sz="2000" i="1" baseline="-25000" dirty="0"/>
              <a:t>k</a:t>
            </a:r>
            <a:r>
              <a:rPr lang="ru-RU" sz="2000" i="1" dirty="0"/>
              <a:t> для бруса </a:t>
            </a:r>
            <a:r>
              <a:rPr lang="ru-RU" sz="2000" i="1" dirty="0" smtClean="0"/>
              <a:t>закрепленного </a:t>
            </a:r>
            <a:r>
              <a:rPr lang="ru-RU" sz="2000" i="1" dirty="0"/>
              <a:t>в подшипниках В </a:t>
            </a:r>
            <a:r>
              <a:rPr lang="ru-RU" sz="2000" i="1" dirty="0" smtClean="0"/>
              <a:t>и С </a:t>
            </a:r>
            <a:r>
              <a:rPr lang="ru-RU" sz="2000" i="1" dirty="0"/>
              <a:t>и нагруженного скручивающими моментами М</a:t>
            </a:r>
            <a:r>
              <a:rPr lang="ru-RU" sz="2000" i="1" baseline="-25000" dirty="0"/>
              <a:t>1</a:t>
            </a:r>
            <a:r>
              <a:rPr lang="ru-RU" sz="2000" i="1" dirty="0"/>
              <a:t>=500 Н</a:t>
            </a:r>
            <a:r>
              <a:rPr lang="ru-RU" sz="2000" i="1" baseline="30000" dirty="0"/>
              <a:t>.</a:t>
            </a:r>
            <a:r>
              <a:rPr lang="ru-RU" sz="2000" i="1" dirty="0"/>
              <a:t>м, М</a:t>
            </a:r>
            <a:r>
              <a:rPr lang="ru-RU" sz="2000" i="1" baseline="-25000" dirty="0"/>
              <a:t>2</a:t>
            </a:r>
            <a:r>
              <a:rPr lang="ru-RU" sz="2000" i="1" dirty="0"/>
              <a:t>=300 Н</a:t>
            </a:r>
            <a:r>
              <a:rPr lang="ru-RU" sz="2000" i="1" baseline="30000" dirty="0"/>
              <a:t>.</a:t>
            </a:r>
            <a:r>
              <a:rPr lang="ru-RU" sz="2000" i="1" dirty="0"/>
              <a:t>м, М</a:t>
            </a:r>
            <a:r>
              <a:rPr lang="ru-RU" sz="2000" i="1" baseline="-25000" dirty="0"/>
              <a:t>3</a:t>
            </a:r>
            <a:r>
              <a:rPr lang="ru-RU" sz="2000" i="1" dirty="0"/>
              <a:t>=200 Н</a:t>
            </a:r>
            <a:r>
              <a:rPr lang="ru-RU" sz="2000" i="1" baseline="30000" dirty="0"/>
              <a:t>.</a:t>
            </a:r>
            <a:r>
              <a:rPr lang="ru-RU" sz="2000" i="1" dirty="0"/>
              <a:t>м.</a:t>
            </a:r>
            <a:endParaRPr lang="ru-RU" sz="20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890717" y="1909913"/>
            <a:ext cx="2133600" cy="205837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Задача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sz="quarter" idx="3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" b="1230"/>
          <a:stretch/>
        </p:blipFill>
        <p:spPr bwMode="auto">
          <a:xfrm>
            <a:off x="4213354" y="3966519"/>
            <a:ext cx="6438900" cy="2236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450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4023" y="879063"/>
            <a:ext cx="7846345" cy="6108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ПОРЯДОК ПОСТРОЕНИЯ ЭПЮР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952500" y="4794622"/>
            <a:ext cx="4838700" cy="728848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/>
              <a:t>Брус делится на участки: </a:t>
            </a:r>
            <a:endParaRPr lang="en-US" sz="20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US" sz="2000" dirty="0" smtClean="0"/>
              <a:t>BD, DH</a:t>
            </a:r>
            <a:r>
              <a:rPr lang="ru-RU" sz="2000" dirty="0" smtClean="0"/>
              <a:t>,</a:t>
            </a:r>
            <a:r>
              <a:rPr lang="en-US" sz="2000" dirty="0" smtClean="0"/>
              <a:t> HT, TC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>
          <a:xfrm>
            <a:off x="988540" y="4367296"/>
            <a:ext cx="4838700" cy="315915"/>
          </a:xfrm>
        </p:spPr>
        <p:txBody>
          <a:bodyPr/>
          <a:lstStyle/>
          <a:p>
            <a:r>
              <a:rPr lang="ru-RU" sz="2000" b="1" dirty="0" smtClean="0"/>
              <a:t>1 шаг</a:t>
            </a:r>
            <a:endParaRPr lang="ru-RU" sz="20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6600694" y="4819135"/>
            <a:ext cx="4838700" cy="1286210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/>
              <a:t>Определяется знак крутящего момента: крутящий </a:t>
            </a:r>
            <a:r>
              <a:rPr lang="ru-RU" sz="2000" dirty="0"/>
              <a:t>момент </a:t>
            </a:r>
            <a:r>
              <a:rPr lang="ru-RU" sz="2000" dirty="0" smtClean="0"/>
              <a:t>М</a:t>
            </a:r>
            <a:r>
              <a:rPr lang="ru-RU" sz="2000" baseline="-25000" dirty="0" smtClean="0"/>
              <a:t>1</a:t>
            </a:r>
            <a:r>
              <a:rPr lang="ru-RU" sz="2000" dirty="0" smtClean="0"/>
              <a:t> – отрицательный, М</a:t>
            </a:r>
            <a:r>
              <a:rPr lang="ru-RU" sz="2000" baseline="-25000" dirty="0" smtClean="0"/>
              <a:t>2</a:t>
            </a:r>
            <a:r>
              <a:rPr lang="ru-RU" sz="2000" dirty="0" smtClean="0"/>
              <a:t>, М</a:t>
            </a:r>
            <a:r>
              <a:rPr lang="ru-RU" sz="2000" baseline="-25000" dirty="0"/>
              <a:t>3</a:t>
            </a:r>
            <a:r>
              <a:rPr lang="ru-RU" sz="2000" dirty="0" smtClean="0"/>
              <a:t> </a:t>
            </a:r>
            <a:r>
              <a:rPr lang="ru-RU" sz="2000" dirty="0">
                <a:solidFill>
                  <a:srgbClr val="000000"/>
                </a:solidFill>
              </a:rPr>
              <a:t>– </a:t>
            </a:r>
            <a:r>
              <a:rPr lang="ru-RU" sz="2000" dirty="0" smtClean="0"/>
              <a:t> положительные.</a:t>
            </a:r>
            <a:endParaRPr lang="ru-RU" sz="20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>
          <a:xfrm>
            <a:off x="6625406" y="4379652"/>
            <a:ext cx="4838700" cy="315915"/>
          </a:xfrm>
        </p:spPr>
        <p:txBody>
          <a:bodyPr/>
          <a:lstStyle/>
          <a:p>
            <a:r>
              <a:rPr lang="ru-RU" sz="2000" b="1" dirty="0" smtClean="0"/>
              <a:t>2 шаг</a:t>
            </a:r>
            <a:endParaRPr lang="ru-RU" sz="2000" b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594" y="2143854"/>
            <a:ext cx="6437313" cy="22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3929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4023" y="879063"/>
            <a:ext cx="7846345" cy="6108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ПОРЯДОК ПОСТРОЕНИЯ ЭПЮР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7"/>
          </p:nvPr>
        </p:nvSpPr>
        <p:spPr>
          <a:xfrm>
            <a:off x="962674" y="2780472"/>
            <a:ext cx="3077986" cy="2965420"/>
          </a:xfr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/>
              <a:t>Для </a:t>
            </a:r>
            <a:r>
              <a:rPr lang="ru-RU" sz="2000" dirty="0"/>
              <a:t>сечения </a:t>
            </a:r>
            <a:r>
              <a:rPr lang="ru-RU" sz="2000" dirty="0" smtClean="0"/>
              <a:t>1-1: </a:t>
            </a:r>
            <a:endParaRPr lang="en-US" sz="20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l-GR" sz="2000" dirty="0" smtClean="0">
                <a:cs typeface="Times New Roman"/>
              </a:rPr>
              <a:t>Σ</a:t>
            </a:r>
            <a:r>
              <a:rPr lang="en-US" sz="2000" dirty="0" err="1" smtClean="0">
                <a:cs typeface="Times New Roman"/>
              </a:rPr>
              <a:t>M</a:t>
            </a:r>
            <a:r>
              <a:rPr lang="en-US" sz="2000" baseline="-25000" dirty="0" err="1" smtClean="0">
                <a:cs typeface="Times New Roman"/>
              </a:rPr>
              <a:t>z</a:t>
            </a:r>
            <a:r>
              <a:rPr lang="en-US" sz="2000" dirty="0" smtClean="0">
                <a:cs typeface="Times New Roman"/>
              </a:rPr>
              <a:t>=-500 + M</a:t>
            </a:r>
            <a:r>
              <a:rPr lang="en-US" sz="2000" baseline="-25000" dirty="0" smtClean="0">
                <a:cs typeface="Times New Roman"/>
              </a:rPr>
              <a:t>K1</a:t>
            </a:r>
            <a:r>
              <a:rPr lang="en-US" sz="2000" dirty="0" smtClean="0">
                <a:cs typeface="Times New Roman"/>
              </a:rPr>
              <a:t>=0,</a:t>
            </a:r>
            <a:endParaRPr lang="en-US" sz="2000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/>
              <a:t>откуда </a:t>
            </a:r>
            <a:r>
              <a:rPr lang="en-US" sz="2000" dirty="0"/>
              <a:t>M</a:t>
            </a:r>
            <a:r>
              <a:rPr lang="en-US" sz="2000" baseline="-25000" dirty="0"/>
              <a:t>k</a:t>
            </a:r>
            <a:r>
              <a:rPr lang="ru-RU" sz="2000" baseline="-25000" dirty="0"/>
              <a:t>1</a:t>
            </a:r>
            <a:r>
              <a:rPr lang="ru-RU" sz="2000" dirty="0"/>
              <a:t>=500 </a:t>
            </a:r>
            <a:r>
              <a:rPr lang="ru-RU" sz="2000" dirty="0" smtClean="0"/>
              <a:t>Н</a:t>
            </a:r>
            <a:r>
              <a:rPr lang="ru-RU" sz="2000" baseline="30000" dirty="0" smtClean="0"/>
              <a:t>.</a:t>
            </a:r>
            <a:r>
              <a:rPr lang="ru-RU" sz="2000" dirty="0" smtClean="0"/>
              <a:t>м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2000" i="1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2000" i="1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US" sz="2000" i="1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i="1" dirty="0" smtClean="0"/>
              <a:t>Для сечения 2-2: </a:t>
            </a:r>
            <a:endParaRPr lang="en-US" sz="2000" i="1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l-GR" sz="2000" dirty="0" smtClean="0">
                <a:cs typeface="Times New Roman"/>
              </a:rPr>
              <a:t>Σ</a:t>
            </a:r>
            <a:r>
              <a:rPr lang="en-US" sz="2000" dirty="0" err="1">
                <a:cs typeface="Times New Roman"/>
              </a:rPr>
              <a:t>M</a:t>
            </a:r>
            <a:r>
              <a:rPr lang="en-US" sz="2000" baseline="-25000" dirty="0" err="1">
                <a:cs typeface="Times New Roman"/>
              </a:rPr>
              <a:t>z</a:t>
            </a:r>
            <a:r>
              <a:rPr lang="en-US" sz="2000" dirty="0">
                <a:cs typeface="Times New Roman"/>
              </a:rPr>
              <a:t>=-500 </a:t>
            </a:r>
            <a:r>
              <a:rPr lang="en-US" sz="2000" dirty="0" smtClean="0">
                <a:cs typeface="Times New Roman"/>
              </a:rPr>
              <a:t>+ 300+ M</a:t>
            </a:r>
            <a:r>
              <a:rPr lang="en-US" sz="2000" baseline="-25000" dirty="0" smtClean="0">
                <a:cs typeface="Times New Roman"/>
              </a:rPr>
              <a:t>K2</a:t>
            </a:r>
            <a:r>
              <a:rPr lang="en-US" sz="2000" dirty="0" smtClean="0">
                <a:cs typeface="Times New Roman"/>
              </a:rPr>
              <a:t>=0,</a:t>
            </a:r>
            <a:r>
              <a:rPr lang="en-US" sz="2000" i="1" dirty="0"/>
              <a:t> </a:t>
            </a:r>
            <a:endParaRPr lang="en-US" sz="2000" i="1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/>
              <a:t>откуда</a:t>
            </a:r>
            <a:r>
              <a:rPr lang="ru-RU" sz="2000" i="1" dirty="0" smtClean="0"/>
              <a:t> </a:t>
            </a:r>
            <a:r>
              <a:rPr lang="en-US" sz="2000" i="1" dirty="0"/>
              <a:t>M</a:t>
            </a:r>
            <a:r>
              <a:rPr lang="en-US" sz="2000" i="1" baseline="-25000" dirty="0"/>
              <a:t>k</a:t>
            </a:r>
            <a:r>
              <a:rPr lang="ru-RU" sz="2000" i="1" baseline="-25000" dirty="0"/>
              <a:t>2</a:t>
            </a:r>
            <a:r>
              <a:rPr lang="ru-RU" sz="2000" i="1" dirty="0"/>
              <a:t>=200 Н</a:t>
            </a:r>
            <a:r>
              <a:rPr lang="ru-RU" sz="2000" i="1" baseline="30000" dirty="0"/>
              <a:t>.</a:t>
            </a:r>
            <a:r>
              <a:rPr lang="ru-RU" sz="2000" i="1" dirty="0"/>
              <a:t>м.</a:t>
            </a:r>
            <a:endParaRPr lang="ru-RU" sz="20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8"/>
          </p:nvPr>
        </p:nvSpPr>
        <p:spPr>
          <a:xfrm>
            <a:off x="913247" y="2286000"/>
            <a:ext cx="4838700" cy="315915"/>
          </a:xfrm>
        </p:spPr>
        <p:txBody>
          <a:bodyPr/>
          <a:lstStyle/>
          <a:p>
            <a:r>
              <a:rPr lang="ru-RU" sz="2000" b="1" dirty="0" smtClean="0"/>
              <a:t>3 шаг</a:t>
            </a:r>
            <a:endParaRPr lang="ru-RU" sz="2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492" y="2174791"/>
            <a:ext cx="5687436" cy="1939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492" y="4015130"/>
            <a:ext cx="5922180" cy="2088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3661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4023" y="879063"/>
            <a:ext cx="7846345" cy="6108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ПОРЯДОК ПОСТРОЕНИЯ ЭПЮР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20"/>
          </p:nvPr>
        </p:nvSpPr>
        <p:spPr>
          <a:xfrm>
            <a:off x="987387" y="2297050"/>
            <a:ext cx="4838700" cy="315915"/>
          </a:xfrm>
        </p:spPr>
        <p:txBody>
          <a:bodyPr/>
          <a:lstStyle/>
          <a:p>
            <a:r>
              <a:rPr lang="ru-RU" b="1" dirty="0" smtClean="0"/>
              <a:t>4 </a:t>
            </a:r>
            <a:r>
              <a:rPr lang="ru-RU" sz="2000" b="1" dirty="0" smtClean="0"/>
              <a:t>шаг</a:t>
            </a:r>
            <a:endParaRPr lang="ru-RU" sz="20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706" t="23733" r="65227" b="10004"/>
          <a:stretch/>
        </p:blipFill>
        <p:spPr bwMode="auto">
          <a:xfrm>
            <a:off x="3588210" y="2176596"/>
            <a:ext cx="4378282" cy="3711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8301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4023" y="879063"/>
            <a:ext cx="7846345" cy="6108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ПОРЯДОК ПОСТРОЕНИЯ ЭПЮР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sz="2000" b="1" dirty="0" smtClean="0"/>
              <a:t>Задача 6.1.</a:t>
            </a:r>
            <a:endParaRPr lang="ru-RU" sz="20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>
          <a:xfrm>
            <a:off x="6367368" y="2247260"/>
            <a:ext cx="4838700" cy="315915"/>
          </a:xfrm>
        </p:spPr>
        <p:txBody>
          <a:bodyPr/>
          <a:lstStyle/>
          <a:p>
            <a:r>
              <a:rPr lang="ru-RU" sz="2000" b="1" dirty="0" smtClean="0"/>
              <a:t>Задача 6.2.</a:t>
            </a:r>
            <a:endParaRPr lang="ru-RU" sz="2000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377" y="2640200"/>
            <a:ext cx="5023223" cy="3678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671" y="2640200"/>
            <a:ext cx="4948517" cy="3545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6772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екст 16"/>
          <p:cNvSpPr>
            <a:spLocks noGrp="1"/>
          </p:cNvSpPr>
          <p:nvPr>
            <p:ph type="body" sz="quarter" idx="11"/>
          </p:nvPr>
        </p:nvSpPr>
        <p:spPr>
          <a:xfrm>
            <a:off x="7019365" y="4174216"/>
            <a:ext cx="4914900" cy="2266925"/>
          </a:xfrm>
        </p:spPr>
        <p:txBody>
          <a:bodyPr/>
          <a:lstStyle/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sz="2400" dirty="0" smtClean="0"/>
              <a:t>КАРТОЧКИ «ВИДЫ ДЕФОРМАЦИИ» </a:t>
            </a:r>
            <a:r>
              <a:rPr lang="ru-RU" sz="2400" dirty="0" smtClean="0">
                <a:cs typeface="Times New Roman"/>
              </a:rPr>
              <a:t>‣</a:t>
            </a:r>
            <a:r>
              <a:rPr lang="ru-RU" sz="2400" dirty="0" smtClean="0"/>
              <a:t>  ТЕТРАДЬ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ЗАДАЧА </a:t>
            </a:r>
            <a:r>
              <a:rPr lang="ru-RU" sz="2400" dirty="0" smtClean="0">
                <a:cs typeface="Times New Roman"/>
              </a:rPr>
              <a:t>‣ СОСТАВИТЬ+РЕШИТЬ</a:t>
            </a:r>
            <a:endParaRPr lang="ru-RU" sz="2400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412695" y="304516"/>
            <a:ext cx="5571248" cy="14436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latin typeface="+mn-lt"/>
              </a:rPr>
              <a:t>часть крана </a:t>
            </a:r>
            <a:r>
              <a:rPr lang="ru-RU" sz="3600" dirty="0" smtClean="0">
                <a:latin typeface="+mn-lt"/>
                <a:cs typeface="Times New Roman"/>
              </a:rPr>
              <a:t>‣ </a:t>
            </a:r>
            <a:br>
              <a:rPr lang="ru-RU" sz="3600" dirty="0" smtClean="0">
                <a:latin typeface="+mn-lt"/>
                <a:cs typeface="Times New Roman"/>
              </a:rPr>
            </a:br>
            <a:r>
              <a:rPr lang="ru-RU" sz="3600" dirty="0" smtClean="0">
                <a:latin typeface="+mn-lt"/>
                <a:cs typeface="Times New Roman"/>
              </a:rPr>
              <a:t>вид деформации 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" t="1608" r="970"/>
          <a:stretch/>
        </p:blipFill>
        <p:spPr bwMode="auto">
          <a:xfrm>
            <a:off x="578224" y="1694330"/>
            <a:ext cx="5365376" cy="473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19365" y="1869141"/>
            <a:ext cx="18019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tx2"/>
                </a:solidFill>
              </a:rPr>
              <a:t>Д/З</a:t>
            </a:r>
            <a:endParaRPr lang="ru-RU" sz="5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836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Рисунок 17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</a:t>
            </a:r>
            <a:r>
              <a:rPr lang="ru-RU" dirty="0" smtClean="0"/>
              <a:t>троительный кран</a:t>
            </a:r>
            <a:endParaRPr lang="ru-RU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1"/>
          </p:nvPr>
        </p:nvSpPr>
        <p:spPr>
          <a:xfrm>
            <a:off x="999392" y="2219025"/>
            <a:ext cx="4780085" cy="2795232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ru-RU" sz="1800" dirty="0" smtClean="0"/>
              <a:t>Башенный кран — </a:t>
            </a:r>
            <a:r>
              <a:rPr lang="ru-RU" sz="1800" dirty="0"/>
              <a:t>поворотный кран стрелового типа со стрелой, закреплённой в верхней части </a:t>
            </a:r>
            <a:r>
              <a:rPr lang="ru-RU" sz="1800" dirty="0" smtClean="0"/>
              <a:t>вертикально </a:t>
            </a:r>
            <a:r>
              <a:rPr lang="ru-RU" sz="1800" dirty="0"/>
              <a:t>расположенной </a:t>
            </a:r>
            <a:r>
              <a:rPr lang="ru-RU" sz="1800" dirty="0" smtClean="0"/>
              <a:t>башни. Первый </a:t>
            </a:r>
            <a:r>
              <a:rPr lang="ru-RU" sz="1800" dirty="0"/>
              <a:t>прообраз башенных кранов современного типа появился ещё в 1913 году: кран, созданный Юлиусом Вольфом, обладал поворотной платформой, расположенной в верхней части башни. Через 15 лет, в </a:t>
            </a:r>
            <a:r>
              <a:rPr lang="ru-RU" sz="1800" dirty="0" smtClean="0"/>
              <a:t>1928 году, </a:t>
            </a:r>
            <a:r>
              <a:rPr lang="ru-RU" sz="1800" dirty="0"/>
              <a:t>спроектирован и создан первый башенный кран с балочной стрелой, а в 1952 году — с </a:t>
            </a:r>
            <a:r>
              <a:rPr lang="ru-RU" sz="1800" dirty="0" smtClean="0"/>
              <a:t>подъёмной.</a:t>
            </a: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5" t="486" b="1507"/>
          <a:stretch/>
        </p:blipFill>
        <p:spPr bwMode="auto">
          <a:xfrm>
            <a:off x="6037384" y="0"/>
            <a:ext cx="615461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45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type="pic" sz="quarter" idx="18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7" r="12854" b="4173"/>
          <a:stretch/>
        </p:blipFill>
        <p:spPr bwMode="auto">
          <a:xfrm>
            <a:off x="2075935" y="2191507"/>
            <a:ext cx="5066269" cy="360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</a:t>
            </a:r>
            <a:r>
              <a:rPr lang="ru-RU" dirty="0" smtClean="0"/>
              <a:t>иды деформации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0757" y="4736757"/>
            <a:ext cx="2121243" cy="2121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9497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64024" y="1076771"/>
            <a:ext cx="4794226" cy="610863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>
                <a:latin typeface="+mn-lt"/>
              </a:rPr>
              <a:t/>
            </a:r>
            <a:br>
              <a:rPr lang="ru-RU" sz="2000" dirty="0">
                <a:latin typeface="+mn-lt"/>
              </a:rPr>
            </a:br>
            <a:r>
              <a:rPr lang="ru-RU" sz="2000" dirty="0" smtClean="0">
                <a:latin typeface="+mn-lt"/>
              </a:rPr>
              <a:t>ЦЕЛЬ: ф</a:t>
            </a:r>
            <a:r>
              <a:rPr lang="ru-RU" sz="2000" dirty="0" smtClean="0">
                <a:latin typeface="+mn-lt"/>
                <a:ea typeface="Calibri"/>
              </a:rPr>
              <a:t>ормирование </a:t>
            </a:r>
            <a:r>
              <a:rPr lang="ru-RU" sz="2000" dirty="0">
                <a:latin typeface="+mn-lt"/>
                <a:ea typeface="Calibri"/>
              </a:rPr>
              <a:t>представления об особенностях проявления деформаций сдвига и кручения при организации строительных работ</a:t>
            </a:r>
            <a:endParaRPr lang="ru-RU" sz="2000" dirty="0">
              <a:latin typeface="+mn-lt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3"/>
          </p:nvPr>
        </p:nvSpPr>
        <p:spPr>
          <a:xfrm>
            <a:off x="964856" y="2855366"/>
            <a:ext cx="2133600" cy="369332"/>
          </a:xfrm>
        </p:spPr>
        <p:txBody>
          <a:bodyPr anchor="ctr"/>
          <a:lstStyle/>
          <a:p>
            <a:r>
              <a:rPr lang="ru-RU" sz="2000" b="1" dirty="0" smtClean="0"/>
              <a:t>ЗАДАЧИ:</a:t>
            </a:r>
            <a:endParaRPr lang="ru-RU" sz="2000" b="1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5"/>
          </p:nvPr>
        </p:nvSpPr>
        <p:spPr>
          <a:xfrm>
            <a:off x="3663042" y="2324026"/>
            <a:ext cx="2128157" cy="369332"/>
          </a:xfrm>
        </p:spPr>
        <p:txBody>
          <a:bodyPr/>
          <a:lstStyle/>
          <a:p>
            <a:pPr algn="just"/>
            <a:r>
              <a:rPr lang="ru-RU" dirty="0"/>
              <a:t>•	</a:t>
            </a:r>
            <a:r>
              <a:rPr lang="ru-RU" dirty="0" smtClean="0"/>
              <a:t>  </a:t>
            </a:r>
            <a:r>
              <a:rPr lang="ru-RU" sz="1600" dirty="0" smtClean="0"/>
              <a:t>обеспечить </a:t>
            </a:r>
            <a:r>
              <a:rPr lang="ru-RU" sz="1600" dirty="0"/>
              <a:t>усвоение следующих понятий и законов: сдвиг, чистый сдвиг, закон Гука для сдвига, кручение 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9"/>
          </p:nvPr>
        </p:nvSpPr>
        <p:spPr>
          <a:xfrm>
            <a:off x="927787" y="4624672"/>
            <a:ext cx="2133600" cy="369332"/>
          </a:xfrm>
        </p:spPr>
        <p:txBody>
          <a:bodyPr/>
          <a:lstStyle/>
          <a:p>
            <a:pPr algn="just"/>
            <a:r>
              <a:rPr lang="ru-RU" dirty="0"/>
              <a:t>•	</a:t>
            </a:r>
            <a:r>
              <a:rPr lang="ru-RU" dirty="0" smtClean="0"/>
              <a:t>     </a:t>
            </a:r>
            <a:r>
              <a:rPr lang="ru-RU" sz="1600" dirty="0" smtClean="0"/>
              <a:t>научиться </a:t>
            </a:r>
            <a:r>
              <a:rPr lang="ru-RU" sz="1600" dirty="0"/>
              <a:t>решать задачи на применение основных характеристик деформаций сдвига и кручения</a:t>
            </a:r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21"/>
          </p:nvPr>
        </p:nvSpPr>
        <p:spPr>
          <a:xfrm>
            <a:off x="3663042" y="4612316"/>
            <a:ext cx="2128157" cy="369332"/>
          </a:xfrm>
        </p:spPr>
        <p:txBody>
          <a:bodyPr/>
          <a:lstStyle/>
          <a:p>
            <a:pPr algn="just"/>
            <a:r>
              <a:rPr lang="ru-RU" dirty="0" smtClean="0"/>
              <a:t>• </a:t>
            </a:r>
            <a:r>
              <a:rPr lang="ru-RU" sz="1600" dirty="0" smtClean="0"/>
              <a:t>сформировать </a:t>
            </a:r>
            <a:r>
              <a:rPr lang="ru-RU" sz="1600" dirty="0"/>
              <a:t>навыки построения эпюр крутящих моментов</a:t>
            </a:r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23"/>
          </p:nvPr>
        </p:nvSpPr>
        <p:spPr>
          <a:xfrm>
            <a:off x="6391768" y="4612316"/>
            <a:ext cx="2129245" cy="369332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ru-RU" dirty="0" smtClean="0"/>
              <a:t>•             </a:t>
            </a:r>
            <a:r>
              <a:rPr lang="ru-RU" sz="1600" dirty="0" smtClean="0"/>
              <a:t>познакомиться </a:t>
            </a:r>
          </a:p>
          <a:p>
            <a:pPr algn="just">
              <a:spcBef>
                <a:spcPts val="0"/>
              </a:spcBef>
            </a:pPr>
            <a:r>
              <a:rPr lang="ru-RU" sz="1600" dirty="0" smtClean="0"/>
              <a:t>с основными гипотезами (допущениями) о материалах и напряжениях в них</a:t>
            </a:r>
            <a:endParaRPr lang="ru-RU" sz="16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1100" y="4737100"/>
            <a:ext cx="212090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149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СДВИГ</a:t>
            </a:r>
            <a:endParaRPr lang="ru-RU" dirty="0"/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2"/>
          </p:nvPr>
        </p:nvSpPr>
        <p:spPr>
          <a:xfrm>
            <a:off x="4074459" y="4367768"/>
            <a:ext cx="4330139" cy="36933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/>
              <a:t>зависимость </a:t>
            </a:r>
            <a:r>
              <a:rPr lang="ru-RU" sz="1800" b="1" dirty="0"/>
              <a:t>между тремя упругими постоянными для изотропного тела</a:t>
            </a:r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1"/>
          </p:nvPr>
        </p:nvSpPr>
        <p:spPr>
          <a:xfrm>
            <a:off x="1108696" y="4343004"/>
            <a:ext cx="2133600" cy="205837"/>
          </a:xfrm>
        </p:spPr>
        <p:txBody>
          <a:bodyPr/>
          <a:lstStyle/>
          <a:p>
            <a:pPr algn="ctr"/>
            <a:r>
              <a:rPr lang="ru-RU" b="1" dirty="0"/>
              <a:t>з</a:t>
            </a:r>
            <a:r>
              <a:rPr lang="ru-RU" b="1" dirty="0" smtClean="0"/>
              <a:t>акон Гука для сдвига</a:t>
            </a:r>
            <a:endParaRPr lang="ru-RU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648" y="5143250"/>
            <a:ext cx="968187" cy="856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877" y="5095125"/>
            <a:ext cx="1805668" cy="938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368" y="2144663"/>
            <a:ext cx="3172932" cy="1197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1100" y="4737100"/>
            <a:ext cx="2120900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196" y="1745727"/>
            <a:ext cx="2658298" cy="1995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039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sz="quarter" idx="11"/>
          </p:nvPr>
        </p:nvSpPr>
        <p:spPr>
          <a:xfrm>
            <a:off x="6896100" y="5448052"/>
            <a:ext cx="4914900" cy="588795"/>
          </a:xfrm>
        </p:spPr>
        <p:txBody>
          <a:bodyPr/>
          <a:lstStyle/>
          <a:p>
            <a:endParaRPr lang="ru-RU" b="1" dirty="0" smtClean="0"/>
          </a:p>
          <a:p>
            <a:pPr>
              <a:spcBef>
                <a:spcPts val="0"/>
              </a:spcBef>
            </a:pPr>
            <a:r>
              <a:rPr lang="ru-RU" b="1" dirty="0" smtClean="0"/>
              <a:t>Открытия в физике:</a:t>
            </a:r>
          </a:p>
          <a:p>
            <a:pPr marL="285750" indent="-285750">
              <a:spcBef>
                <a:spcPts val="0"/>
              </a:spcBef>
              <a:buFont typeface="Wingdings" pitchFamily="2" charset="2"/>
              <a:buChar char="§"/>
            </a:pPr>
            <a:r>
              <a:rPr lang="ru-RU" b="1" dirty="0"/>
              <a:t>к</a:t>
            </a:r>
            <a:r>
              <a:rPr lang="ru-RU" b="1" dirty="0" smtClean="0"/>
              <a:t>оэффициент </a:t>
            </a:r>
            <a:r>
              <a:rPr lang="el-GR" b="1" dirty="0" smtClean="0"/>
              <a:t>μ</a:t>
            </a:r>
            <a:endParaRPr lang="ru-RU" b="1" dirty="0" smtClean="0"/>
          </a:p>
          <a:p>
            <a:pPr marL="285750" indent="-285750">
              <a:spcBef>
                <a:spcPts val="0"/>
              </a:spcBef>
              <a:buFont typeface="Wingdings" pitchFamily="2" charset="2"/>
              <a:buChar char="§"/>
            </a:pPr>
            <a:r>
              <a:rPr lang="ru-RU" b="1" dirty="0" smtClean="0"/>
              <a:t>уравнение для адиабатического процесса</a:t>
            </a:r>
          </a:p>
          <a:p>
            <a:pPr marL="285750" indent="-285750">
              <a:spcBef>
                <a:spcPts val="0"/>
              </a:spcBef>
              <a:buFont typeface="Wingdings" pitchFamily="2" charset="2"/>
              <a:buChar char="§"/>
            </a:pPr>
            <a:r>
              <a:rPr lang="ru-RU" b="1" dirty="0"/>
              <a:t>д</a:t>
            </a:r>
            <a:r>
              <a:rPr lang="ru-RU" b="1" dirty="0" smtClean="0"/>
              <a:t>ифференциальные уравнения для различных полей и процессов</a:t>
            </a:r>
            <a:endParaRPr lang="ru-RU" b="1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dirty="0" smtClean="0"/>
              <a:t>Коэффициент Пуассона </a:t>
            </a:r>
            <a:r>
              <a:rPr lang="el-GR" sz="1800" dirty="0" smtClean="0"/>
              <a:t>μ</a:t>
            </a:r>
            <a:r>
              <a:rPr lang="ru-RU" sz="1800" dirty="0" smtClean="0"/>
              <a:t> – это отношение относительного изменения поперечного размера тела к относительному изменению его длины</a:t>
            </a:r>
            <a:endParaRPr lang="ru-RU" sz="18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9600" dirty="0">
                <a:latin typeface="Times New Roman"/>
                <a:cs typeface="Times New Roman"/>
              </a:rPr>
              <a:t>μ</a:t>
            </a:r>
            <a:endParaRPr lang="ru-RU" sz="960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4294967295"/>
          </p:nvPr>
        </p:nvSpPr>
        <p:spPr>
          <a:xfrm>
            <a:off x="0" y="6332538"/>
            <a:ext cx="523875" cy="247650"/>
          </a:xfrm>
        </p:spPr>
        <p:txBody>
          <a:bodyPr/>
          <a:lstStyle/>
          <a:p>
            <a:pPr rtl="0"/>
            <a:fld id="{294A09A9-5501-47C1-A89A-A340965A2BE2}" type="slidenum">
              <a:rPr lang="ru-RU" noProof="0" smtClean="0"/>
              <a:pPr rtl="0"/>
              <a:t>6</a:t>
            </a:fld>
            <a:endParaRPr lang="ru-RU" noProof="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8" r="-274" b="-419"/>
          <a:stretch/>
        </p:blipFill>
        <p:spPr bwMode="auto">
          <a:xfrm>
            <a:off x="1517416" y="457200"/>
            <a:ext cx="2955730" cy="4547721"/>
          </a:xfrm>
          <a:prstGeom prst="rect">
            <a:avLst/>
          </a:prstGeom>
          <a:noFill/>
          <a:ln w="76200">
            <a:solidFill>
              <a:schemeClr val="accent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519881" y="5255047"/>
            <a:ext cx="292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</a:rPr>
              <a:t>Семённ</a:t>
            </a:r>
            <a:r>
              <a:rPr lang="ru-RU" b="1" dirty="0" smtClean="0">
                <a:solidFill>
                  <a:schemeClr val="bg1"/>
                </a:solidFill>
              </a:rPr>
              <a:t> Дени Пуассон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(1781 - 1840)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французский математик, 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механик </a:t>
            </a:r>
            <a:r>
              <a:rPr lang="ru-RU" dirty="0">
                <a:solidFill>
                  <a:schemeClr val="bg1"/>
                </a:solidFill>
              </a:rPr>
              <a:t>и физик.</a:t>
            </a:r>
          </a:p>
        </p:txBody>
      </p:sp>
    </p:spTree>
    <p:extLst>
      <p:ext uri="{BB962C8B-B14F-4D97-AF65-F5344CB8AC3E}">
        <p14:creationId xmlns:p14="http://schemas.microsoft.com/office/powerpoint/2010/main" val="1986783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77525" y="866706"/>
            <a:ext cx="7532277" cy="610863"/>
          </a:xfrm>
        </p:spPr>
        <p:txBody>
          <a:bodyPr/>
          <a:lstStyle/>
          <a:p>
            <a:r>
              <a:rPr lang="ru-RU" dirty="0" smtClean="0"/>
              <a:t>КРУЧЕНИЕ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/>
          </p:nvPr>
        </p:nvSpPr>
        <p:spPr>
          <a:xfrm>
            <a:off x="878358" y="2909460"/>
            <a:ext cx="6807544" cy="1749036"/>
          </a:xfrm>
        </p:spPr>
        <p:txBody>
          <a:bodyPr/>
          <a:lstStyle/>
          <a:p>
            <a:pPr indent="457200" algn="just">
              <a:spcBef>
                <a:spcPts val="0"/>
              </a:spcBef>
            </a:pPr>
            <a:r>
              <a:rPr lang="ru-RU" sz="2000" i="1" dirty="0"/>
              <a:t>Определите, груз какой максимальной массы может переносить подъемный кран  и силу давления его на землю. Противовес массой М=10 т находится на стреле крана на расстоянии </a:t>
            </a:r>
            <a:r>
              <a:rPr lang="en-US" sz="2000" i="1" dirty="0"/>
              <a:t>a</a:t>
            </a:r>
            <a:r>
              <a:rPr lang="ru-RU" sz="2000" i="1" dirty="0"/>
              <a:t>=4 м от вертикальной стойки. Груз подвешен на расстоянии </a:t>
            </a:r>
            <a:r>
              <a:rPr lang="en-US" sz="2000" i="1" dirty="0"/>
              <a:t>l</a:t>
            </a:r>
            <a:r>
              <a:rPr lang="ru-RU" sz="2000" i="1" dirty="0"/>
              <a:t>=10 м от стойки. Массой крана </a:t>
            </a:r>
            <a:r>
              <a:rPr lang="ru-RU" sz="2000" i="1" dirty="0" smtClean="0"/>
              <a:t>пренебречь.</a:t>
            </a:r>
            <a:endParaRPr lang="ru-RU" sz="20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890717" y="1909913"/>
            <a:ext cx="2133600" cy="205837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Задача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sz="quarter" idx="3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" r="2842"/>
          <a:stretch>
            <a:fillRect/>
          </a:stretch>
        </p:blipFill>
        <p:spPr bwMode="auto">
          <a:xfrm>
            <a:off x="8420786" y="3277931"/>
            <a:ext cx="3619596" cy="3481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2059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Момент силы</a:t>
            </a:r>
            <a:endParaRPr lang="ru-RU" dirty="0"/>
          </a:p>
        </p:txBody>
      </p:sp>
      <p:sp>
        <p:nvSpPr>
          <p:cNvPr id="18" name="Текст 17"/>
          <p:cNvSpPr>
            <a:spLocks noGrp="1"/>
          </p:cNvSpPr>
          <p:nvPr>
            <p:ph type="body" idx="1"/>
          </p:nvPr>
        </p:nvSpPr>
        <p:spPr>
          <a:xfrm>
            <a:off x="964023" y="2300984"/>
            <a:ext cx="4423523" cy="800562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sz="7200" dirty="0"/>
              <a:t>Момент силы М – физическая величина, равная произведению модуля силы </a:t>
            </a:r>
            <a:r>
              <a:rPr lang="en-US" sz="7200" dirty="0"/>
              <a:t>F </a:t>
            </a:r>
            <a:r>
              <a:rPr lang="ru-RU" sz="7200" dirty="0"/>
              <a:t>и ее плеча </a:t>
            </a:r>
            <a:r>
              <a:rPr lang="en-US" sz="7200" dirty="0" smtClean="0"/>
              <a:t>l</a:t>
            </a:r>
            <a:endParaRPr lang="ru-RU" sz="7200" dirty="0"/>
          </a:p>
          <a:p>
            <a:endParaRPr lang="ru-RU" dirty="0"/>
          </a:p>
        </p:txBody>
      </p:sp>
      <p:sp>
        <p:nvSpPr>
          <p:cNvPr id="20" name="Текст 19"/>
          <p:cNvSpPr>
            <a:spLocks noGrp="1"/>
          </p:cNvSpPr>
          <p:nvPr>
            <p:ph type="body" idx="10"/>
          </p:nvPr>
        </p:nvSpPr>
        <p:spPr>
          <a:xfrm>
            <a:off x="6375057" y="2288627"/>
            <a:ext cx="4264111" cy="1381330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ru-RU" dirty="0"/>
              <a:t>Вращательное движение твердого тела в инерциальной системе отсчета не возникает, если алгебраическая сумма моментов всех сил, действующих на тело, равна </a:t>
            </a:r>
            <a:r>
              <a:rPr lang="ru-RU" dirty="0" smtClean="0"/>
              <a:t>нулю</a:t>
            </a:r>
            <a:endParaRPr lang="ru-RU" dirty="0"/>
          </a:p>
        </p:txBody>
      </p:sp>
      <p:sp>
        <p:nvSpPr>
          <p:cNvPr id="19" name="Объект 18"/>
          <p:cNvSpPr>
            <a:spLocks noGrp="1"/>
          </p:cNvSpPr>
          <p:nvPr>
            <p:ph sz="half" idx="2"/>
          </p:nvPr>
        </p:nvSpPr>
        <p:spPr>
          <a:xfrm>
            <a:off x="3262379" y="3515838"/>
            <a:ext cx="2186950" cy="8708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i="1" dirty="0"/>
              <a:t>М=</a:t>
            </a:r>
            <a:r>
              <a:rPr lang="en-US" sz="5400" i="1" dirty="0" err="1"/>
              <a:t>Fl</a:t>
            </a:r>
            <a:endParaRPr lang="ru-RU" sz="5400" i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2659" y="4250725"/>
            <a:ext cx="1976327" cy="841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824" y="4112628"/>
            <a:ext cx="2584730" cy="1938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79750"/>
            <a:ext cx="4843836" cy="3632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84726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4023" y="879063"/>
            <a:ext cx="7846345" cy="6108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ПОРЯДОК </a:t>
            </a:r>
            <a:br>
              <a:rPr lang="ru-RU" dirty="0" smtClean="0"/>
            </a:br>
            <a:r>
              <a:rPr lang="ru-RU" dirty="0" smtClean="0"/>
              <a:t>ПОСТРОЕНИЯ ЭПЮР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just"/>
            <a:r>
              <a:rPr lang="ru-RU" sz="2000" dirty="0" smtClean="0"/>
              <a:t>Брус делится на участки, </a:t>
            </a:r>
            <a:r>
              <a:rPr lang="ru-RU" sz="2000" dirty="0"/>
              <a:t>границами которых являются сечения, где приложены внешние скручивающие моменты</a:t>
            </a:r>
            <a:r>
              <a:rPr lang="ru-RU" dirty="0"/>
              <a:t>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ru-RU" sz="2000" b="1" dirty="0" smtClean="0"/>
              <a:t>1 шаг</a:t>
            </a:r>
            <a:endParaRPr lang="ru-RU" sz="20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1015440" y="4657391"/>
            <a:ext cx="4838700" cy="636754"/>
          </a:xfrm>
        </p:spPr>
        <p:txBody>
          <a:bodyPr/>
          <a:lstStyle/>
          <a:p>
            <a:pPr algn="just"/>
            <a:r>
              <a:rPr lang="ru-RU" sz="2000" dirty="0" smtClean="0"/>
              <a:t>Определяется знак крутящего момента: крутящий </a:t>
            </a:r>
            <a:r>
              <a:rPr lang="ru-RU" sz="2000" dirty="0"/>
              <a:t>момент считается положительным, если при взгляде в торец оставшейся части бруса внутренний крутящий момент будет совпадать с ходом часовой стрелки.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>
          <a:xfrm>
            <a:off x="1052509" y="4076423"/>
            <a:ext cx="4838700" cy="315915"/>
          </a:xfrm>
        </p:spPr>
        <p:txBody>
          <a:bodyPr/>
          <a:lstStyle/>
          <a:p>
            <a:r>
              <a:rPr lang="ru-RU" sz="2000" b="1" dirty="0" smtClean="0"/>
              <a:t>2 шаг</a:t>
            </a:r>
            <a:endParaRPr lang="ru-RU" sz="2000" b="1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7"/>
          </p:nvPr>
        </p:nvSpPr>
        <p:spPr>
          <a:xfrm>
            <a:off x="6399647" y="2656904"/>
            <a:ext cx="4838700" cy="963626"/>
          </a:xfrm>
        </p:spPr>
        <p:txBody>
          <a:bodyPr/>
          <a:lstStyle/>
          <a:p>
            <a:pPr algn="just"/>
            <a:r>
              <a:rPr lang="ru-RU" sz="2000" dirty="0"/>
              <a:t>В</a:t>
            </a:r>
            <a:r>
              <a:rPr lang="ru-RU" sz="2000" dirty="0" smtClean="0"/>
              <a:t> </a:t>
            </a:r>
            <a:r>
              <a:rPr lang="ru-RU" sz="2000" dirty="0"/>
              <a:t>пределах каждого участка составляется условие статистического равновесия для оставшейся части, из которого находится значение внутреннего крутящего момента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ru-RU" sz="2000" b="1" dirty="0" smtClean="0"/>
              <a:t>3 шаг</a:t>
            </a:r>
            <a:endParaRPr lang="ru-RU" sz="2000" b="1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9"/>
          </p:nvPr>
        </p:nvSpPr>
        <p:spPr>
          <a:xfrm>
            <a:off x="6399647" y="4620322"/>
            <a:ext cx="4838700" cy="908340"/>
          </a:xfrm>
        </p:spPr>
        <p:txBody>
          <a:bodyPr/>
          <a:lstStyle/>
          <a:p>
            <a:pPr algn="just"/>
            <a:r>
              <a:rPr lang="ru-RU" sz="2000" dirty="0" smtClean="0"/>
              <a:t>Строится эпюра, причем каждая </a:t>
            </a:r>
            <a:r>
              <a:rPr lang="ru-RU" sz="2000" dirty="0"/>
              <a:t>ордината эпюры в принятом масштабе равна крутящему моменту, действующего в том поперечном сечении бруса, которому соответствует эта ордината. 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20"/>
          </p:nvPr>
        </p:nvSpPr>
        <p:spPr>
          <a:xfrm>
            <a:off x="6449074" y="4175277"/>
            <a:ext cx="4838700" cy="315915"/>
          </a:xfrm>
        </p:spPr>
        <p:txBody>
          <a:bodyPr/>
          <a:lstStyle/>
          <a:p>
            <a:r>
              <a:rPr lang="ru-RU" b="1" dirty="0" smtClean="0"/>
              <a:t>4 </a:t>
            </a:r>
            <a:r>
              <a:rPr lang="ru-RU" sz="2000" b="1" dirty="0" smtClean="0"/>
              <a:t>шаг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573127408"/>
      </p:ext>
    </p:extLst>
  </p:cSld>
  <p:clrMapOvr>
    <a:masterClrMapping/>
  </p:clrMapOvr>
</p:sld>
</file>

<file path=ppt/theme/theme1.xml><?xml version="1.0" encoding="utf-8"?>
<a:theme xmlns:a="http://schemas.openxmlformats.org/drawingml/2006/main" name="Пользовательские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49129433_TF78853419_Win32" id="{26A8DC41-7521-4E8A-BB40-82DDDF6580CB}" vid="{96196EC2-C392-482E-BF29-9BD12A62668F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94F21D10-BD83-491A-AAA6-945C2DB1EB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20B6E4-879E-4E6C-BDE7-261540CD376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EC1AB0-9704-404D-B6D3-819D938AC55B}">
  <ds:schemaRefs>
    <ds:schemaRef ds:uri="http://purl.org/dc/elements/1.1/"/>
    <ds:schemaRef ds:uri="http://schemas.microsoft.com/office/infopath/2007/PartnerControls"/>
    <ds:schemaRef ds:uri="http://purl.org/dc/terms/"/>
    <ds:schemaRef ds:uri="16c05727-aa75-4e4a-9b5f-8a80a1165891"/>
    <ds:schemaRef ds:uri="http://purl.org/dc/dcmitype/"/>
    <ds:schemaRef ds:uri="71af3243-3dd4-4a8d-8c0d-dd76da1f02a5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Ежегодная презентация (геометрические фигуры)</Template>
  <TotalTime>531</TotalTime>
  <Words>511</Words>
  <Application>Microsoft Office PowerPoint</Application>
  <PresentationFormat>Произвольный</PresentationFormat>
  <Paragraphs>78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Пользовательские</vt:lpstr>
      <vt:lpstr>СДВИГ И КРУЧЕНИЕ   Чистый сдвиг. Закон Гука для сдвига. Зависимость между тремя упругими постоянными для изотропного тела (без вывода). Построение эпюр крутящих моментов. Основные гипотезы. Напряжения в поперечных сечениях бруса. Угол закручивания                                           теоретическое занятие</vt:lpstr>
      <vt:lpstr>строительный кран</vt:lpstr>
      <vt:lpstr>виды деформации</vt:lpstr>
      <vt:lpstr>  ЦЕЛЬ: формирование представления об особенностях проявления деформаций сдвига и кручения при организации строительных работ</vt:lpstr>
      <vt:lpstr>СДВИГ</vt:lpstr>
      <vt:lpstr>μ</vt:lpstr>
      <vt:lpstr>КРУЧЕНИЕ</vt:lpstr>
      <vt:lpstr>Момент силы</vt:lpstr>
      <vt:lpstr>ПОРЯДОК  ПОСТРОЕНИЯ ЭПЮР</vt:lpstr>
      <vt:lpstr>ПОРЯДОК  ПОСТРОЕНИЯ ЭПЮР</vt:lpstr>
      <vt:lpstr>ПОРЯДОК ПОСТРОЕНИЯ ЭПЮР</vt:lpstr>
      <vt:lpstr>ПОРЯДОК ПОСТРОЕНИЯ ЭПЮР</vt:lpstr>
      <vt:lpstr>ПОРЯДОК ПОСТРОЕНИЯ ЭПЮР</vt:lpstr>
      <vt:lpstr>ПОРЯДОК ПОСТРОЕНИЯ ЭПЮР</vt:lpstr>
      <vt:lpstr> часть крана ‣  вид деформации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врвпрвпр</dc:title>
  <dc:creator>Екатерина Пантина</dc:creator>
  <cp:lastModifiedBy>Admin</cp:lastModifiedBy>
  <cp:revision>40</cp:revision>
  <dcterms:created xsi:type="dcterms:W3CDTF">2023-10-22T17:52:52Z</dcterms:created>
  <dcterms:modified xsi:type="dcterms:W3CDTF">2023-10-25T19:46:05Z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