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2" r:id="rId5"/>
    <p:sldId id="261" r:id="rId6"/>
    <p:sldId id="264" r:id="rId7"/>
    <p:sldId id="267" r:id="rId8"/>
    <p:sldId id="268" r:id="rId9"/>
    <p:sldId id="269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366637-21ED-4F5C-B193-3A80B189B573}" type="doc">
      <dgm:prSet loTypeId="urn:microsoft.com/office/officeart/2005/8/layout/hierarchy4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5791F126-58F6-4A81-8A3A-41DC833B96AE}">
      <dgm:prSet phldrT="[Текст]"/>
      <dgm:spPr/>
      <dgm:t>
        <a:bodyPr/>
        <a:lstStyle/>
        <a:p>
          <a:r>
            <a:rPr lang="ru-RU" dirty="0" smtClean="0">
              <a:latin typeface="Monotype Corsiva" pitchFamily="66" charset="0"/>
            </a:rPr>
            <a:t>Сказки</a:t>
          </a:r>
          <a:endParaRPr lang="ru-RU" dirty="0">
            <a:latin typeface="Monotype Corsiva" pitchFamily="66" charset="0"/>
          </a:endParaRPr>
        </a:p>
      </dgm:t>
    </dgm:pt>
    <dgm:pt modelId="{995FF65F-70EF-497C-9704-75D843A58B5A}" type="parTrans" cxnId="{4022AA89-E48E-4948-AFE9-3900D0AA016B}">
      <dgm:prSet/>
      <dgm:spPr/>
      <dgm:t>
        <a:bodyPr/>
        <a:lstStyle/>
        <a:p>
          <a:endParaRPr lang="ru-RU"/>
        </a:p>
      </dgm:t>
    </dgm:pt>
    <dgm:pt modelId="{F7CCA679-9908-4F69-834C-66B00D4DE042}" type="sibTrans" cxnId="{4022AA89-E48E-4948-AFE9-3900D0AA016B}">
      <dgm:prSet/>
      <dgm:spPr/>
      <dgm:t>
        <a:bodyPr/>
        <a:lstStyle/>
        <a:p>
          <a:endParaRPr lang="ru-RU"/>
        </a:p>
      </dgm:t>
    </dgm:pt>
    <dgm:pt modelId="{26CEFD47-6DD8-42B5-B71E-7C300BE8EBCA}">
      <dgm:prSet phldrT="[Текст]"/>
      <dgm:spPr/>
      <dgm:t>
        <a:bodyPr/>
        <a:lstStyle/>
        <a:p>
          <a:r>
            <a:rPr lang="ru-RU" dirty="0" smtClean="0">
              <a:latin typeface="Monotype Corsiva" pitchFamily="66" charset="0"/>
            </a:rPr>
            <a:t>волшебные</a:t>
          </a:r>
          <a:endParaRPr lang="ru-RU" dirty="0">
            <a:latin typeface="Monotype Corsiva" pitchFamily="66" charset="0"/>
          </a:endParaRPr>
        </a:p>
      </dgm:t>
    </dgm:pt>
    <dgm:pt modelId="{18E50D0C-51B1-4BEC-8742-579E277583E1}" type="parTrans" cxnId="{4C0C4C70-04D4-4FA1-A8FA-B29A08C9064C}">
      <dgm:prSet/>
      <dgm:spPr/>
      <dgm:t>
        <a:bodyPr/>
        <a:lstStyle/>
        <a:p>
          <a:endParaRPr lang="ru-RU"/>
        </a:p>
      </dgm:t>
    </dgm:pt>
    <dgm:pt modelId="{80454B94-5063-43FB-9775-DE77016D9133}" type="sibTrans" cxnId="{4C0C4C70-04D4-4FA1-A8FA-B29A08C9064C}">
      <dgm:prSet/>
      <dgm:spPr/>
      <dgm:t>
        <a:bodyPr/>
        <a:lstStyle/>
        <a:p>
          <a:endParaRPr lang="ru-RU"/>
        </a:p>
      </dgm:t>
    </dgm:pt>
    <dgm:pt modelId="{65D5834B-417F-479F-B9E6-38EDDC6671EB}">
      <dgm:prSet phldrT="[Текст]"/>
      <dgm:spPr/>
      <dgm:t>
        <a:bodyPr/>
        <a:lstStyle/>
        <a:p>
          <a:r>
            <a:rPr lang="ru-RU" dirty="0" smtClean="0"/>
            <a:t>о </a:t>
          </a:r>
          <a:r>
            <a:rPr lang="ru-RU" dirty="0" smtClean="0">
              <a:latin typeface="Monotype Corsiva" pitchFamily="66" charset="0"/>
            </a:rPr>
            <a:t>животных</a:t>
          </a:r>
          <a:endParaRPr lang="ru-RU" dirty="0">
            <a:latin typeface="Monotype Corsiva" pitchFamily="66" charset="0"/>
          </a:endParaRPr>
        </a:p>
      </dgm:t>
    </dgm:pt>
    <dgm:pt modelId="{7828A97E-3582-4BFA-85C0-1F4716547F15}" type="parTrans" cxnId="{E1DB47EB-8B3F-4405-8C77-E82944A4F6D4}">
      <dgm:prSet/>
      <dgm:spPr/>
      <dgm:t>
        <a:bodyPr/>
        <a:lstStyle/>
        <a:p>
          <a:endParaRPr lang="ru-RU"/>
        </a:p>
      </dgm:t>
    </dgm:pt>
    <dgm:pt modelId="{A97E9407-6855-40BF-8B1A-4471FAD1978E}" type="sibTrans" cxnId="{E1DB47EB-8B3F-4405-8C77-E82944A4F6D4}">
      <dgm:prSet/>
      <dgm:spPr/>
      <dgm:t>
        <a:bodyPr/>
        <a:lstStyle/>
        <a:p>
          <a:endParaRPr lang="ru-RU"/>
        </a:p>
      </dgm:t>
    </dgm:pt>
    <dgm:pt modelId="{652736FA-273E-43C1-87AC-6CDC81315731}">
      <dgm:prSet phldrT="[Текст]"/>
      <dgm:spPr/>
      <dgm:t>
        <a:bodyPr/>
        <a:lstStyle/>
        <a:p>
          <a:r>
            <a:rPr lang="ru-RU" dirty="0" smtClean="0">
              <a:latin typeface="Monotype Corsiva" pitchFamily="66" charset="0"/>
            </a:rPr>
            <a:t>бытовые</a:t>
          </a:r>
          <a:endParaRPr lang="ru-RU" dirty="0">
            <a:latin typeface="Monotype Corsiva" pitchFamily="66" charset="0"/>
          </a:endParaRPr>
        </a:p>
      </dgm:t>
    </dgm:pt>
    <dgm:pt modelId="{D0A09437-C2ED-4DBA-A89F-C717D959F553}" type="parTrans" cxnId="{90621F30-6CB8-4E91-8AD7-FAE06D6A1D1F}">
      <dgm:prSet/>
      <dgm:spPr/>
      <dgm:t>
        <a:bodyPr/>
        <a:lstStyle/>
        <a:p>
          <a:endParaRPr lang="ru-RU"/>
        </a:p>
      </dgm:t>
    </dgm:pt>
    <dgm:pt modelId="{F3E29A30-8BE4-4C34-9508-671CD4317BD9}" type="sibTrans" cxnId="{90621F30-6CB8-4E91-8AD7-FAE06D6A1D1F}">
      <dgm:prSet/>
      <dgm:spPr/>
      <dgm:t>
        <a:bodyPr/>
        <a:lstStyle/>
        <a:p>
          <a:endParaRPr lang="ru-RU"/>
        </a:p>
      </dgm:t>
    </dgm:pt>
    <dgm:pt modelId="{242985FB-036B-45E5-9689-C72557E84BE4}" type="pres">
      <dgm:prSet presAssocID="{25366637-21ED-4F5C-B193-3A80B189B57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FCFDCC9-E0A4-4428-AC2E-B8FD15ECBD7F}" type="pres">
      <dgm:prSet presAssocID="{5791F126-58F6-4A81-8A3A-41DC833B96AE}" presName="vertOne" presStyleCnt="0"/>
      <dgm:spPr/>
    </dgm:pt>
    <dgm:pt modelId="{6E2729AC-F05B-471E-95B5-D306A74BE3C1}" type="pres">
      <dgm:prSet presAssocID="{5791F126-58F6-4A81-8A3A-41DC833B96AE}" presName="txOne" presStyleLbl="node0" presStyleIdx="0" presStyleCnt="1" custScaleX="33273" custScaleY="574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643BA2-841A-4D42-B7B4-046E9D4812A2}" type="pres">
      <dgm:prSet presAssocID="{5791F126-58F6-4A81-8A3A-41DC833B96AE}" presName="parTransOne" presStyleCnt="0"/>
      <dgm:spPr/>
    </dgm:pt>
    <dgm:pt modelId="{10139867-F04F-44EB-B8DC-D7D0B7D8223C}" type="pres">
      <dgm:prSet presAssocID="{5791F126-58F6-4A81-8A3A-41DC833B96AE}" presName="horzOne" presStyleCnt="0"/>
      <dgm:spPr/>
    </dgm:pt>
    <dgm:pt modelId="{20F8B438-EF6D-4DD7-8109-5192DA85BA33}" type="pres">
      <dgm:prSet presAssocID="{26CEFD47-6DD8-42B5-B71E-7C300BE8EBCA}" presName="vertTwo" presStyleCnt="0"/>
      <dgm:spPr/>
    </dgm:pt>
    <dgm:pt modelId="{A4413203-5EF1-4A13-AFB2-3569D5F355A7}" type="pres">
      <dgm:prSet presAssocID="{26CEFD47-6DD8-42B5-B71E-7C300BE8EBCA}" presName="txTwo" presStyleLbl="node2" presStyleIdx="0" presStyleCnt="3" custScaleY="612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EE707A-BE44-4D18-8209-B8F9B037E618}" type="pres">
      <dgm:prSet presAssocID="{26CEFD47-6DD8-42B5-B71E-7C300BE8EBCA}" presName="horzTwo" presStyleCnt="0"/>
      <dgm:spPr/>
    </dgm:pt>
    <dgm:pt modelId="{210CF4EE-8375-47F0-984B-D179B6CCBB51}" type="pres">
      <dgm:prSet presAssocID="{80454B94-5063-43FB-9775-DE77016D9133}" presName="sibSpaceTwo" presStyleCnt="0"/>
      <dgm:spPr/>
    </dgm:pt>
    <dgm:pt modelId="{E02081F8-80BE-454E-973F-67E8672DA615}" type="pres">
      <dgm:prSet presAssocID="{65D5834B-417F-479F-B9E6-38EDDC6671EB}" presName="vertTwo" presStyleCnt="0"/>
      <dgm:spPr/>
    </dgm:pt>
    <dgm:pt modelId="{4EC1C124-260C-42FC-B29E-1049115718C5}" type="pres">
      <dgm:prSet presAssocID="{65D5834B-417F-479F-B9E6-38EDDC6671EB}" presName="txTwo" presStyleLbl="node2" presStyleIdx="1" presStyleCnt="3" custScaleY="607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59EA5D-0935-4EC9-B79F-AE3A96A53221}" type="pres">
      <dgm:prSet presAssocID="{65D5834B-417F-479F-B9E6-38EDDC6671EB}" presName="horzTwo" presStyleCnt="0"/>
      <dgm:spPr/>
    </dgm:pt>
    <dgm:pt modelId="{33ADDF52-3010-42B5-9F1F-58D50F9E6427}" type="pres">
      <dgm:prSet presAssocID="{A97E9407-6855-40BF-8B1A-4471FAD1978E}" presName="sibSpaceTwo" presStyleCnt="0"/>
      <dgm:spPr/>
    </dgm:pt>
    <dgm:pt modelId="{AB7C2185-F140-4962-8812-F443FDEFBB1C}" type="pres">
      <dgm:prSet presAssocID="{652736FA-273E-43C1-87AC-6CDC81315731}" presName="vertTwo" presStyleCnt="0"/>
      <dgm:spPr/>
    </dgm:pt>
    <dgm:pt modelId="{9D2585E9-D56B-4BCD-A1D0-C35B20B9795C}" type="pres">
      <dgm:prSet presAssocID="{652736FA-273E-43C1-87AC-6CDC81315731}" presName="txTwo" presStyleLbl="node2" presStyleIdx="2" presStyleCnt="3" custScaleY="619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136633-AD28-4440-9B66-A6D71791BAB2}" type="pres">
      <dgm:prSet presAssocID="{652736FA-273E-43C1-87AC-6CDC81315731}" presName="horzTwo" presStyleCnt="0"/>
      <dgm:spPr/>
    </dgm:pt>
  </dgm:ptLst>
  <dgm:cxnLst>
    <dgm:cxn modelId="{F86FF8EE-F1E6-4AE9-B1AE-C1B228FADDA0}" type="presOf" srcId="{652736FA-273E-43C1-87AC-6CDC81315731}" destId="{9D2585E9-D56B-4BCD-A1D0-C35B20B9795C}" srcOrd="0" destOrd="0" presId="urn:microsoft.com/office/officeart/2005/8/layout/hierarchy4"/>
    <dgm:cxn modelId="{E1DB47EB-8B3F-4405-8C77-E82944A4F6D4}" srcId="{5791F126-58F6-4A81-8A3A-41DC833B96AE}" destId="{65D5834B-417F-479F-B9E6-38EDDC6671EB}" srcOrd="1" destOrd="0" parTransId="{7828A97E-3582-4BFA-85C0-1F4716547F15}" sibTransId="{A97E9407-6855-40BF-8B1A-4471FAD1978E}"/>
    <dgm:cxn modelId="{90621F30-6CB8-4E91-8AD7-FAE06D6A1D1F}" srcId="{5791F126-58F6-4A81-8A3A-41DC833B96AE}" destId="{652736FA-273E-43C1-87AC-6CDC81315731}" srcOrd="2" destOrd="0" parTransId="{D0A09437-C2ED-4DBA-A89F-C717D959F553}" sibTransId="{F3E29A30-8BE4-4C34-9508-671CD4317BD9}"/>
    <dgm:cxn modelId="{4022AA89-E48E-4948-AFE9-3900D0AA016B}" srcId="{25366637-21ED-4F5C-B193-3A80B189B573}" destId="{5791F126-58F6-4A81-8A3A-41DC833B96AE}" srcOrd="0" destOrd="0" parTransId="{995FF65F-70EF-497C-9704-75D843A58B5A}" sibTransId="{F7CCA679-9908-4F69-834C-66B00D4DE042}"/>
    <dgm:cxn modelId="{4C0C4C70-04D4-4FA1-A8FA-B29A08C9064C}" srcId="{5791F126-58F6-4A81-8A3A-41DC833B96AE}" destId="{26CEFD47-6DD8-42B5-B71E-7C300BE8EBCA}" srcOrd="0" destOrd="0" parTransId="{18E50D0C-51B1-4BEC-8742-579E277583E1}" sibTransId="{80454B94-5063-43FB-9775-DE77016D9133}"/>
    <dgm:cxn modelId="{43A0C136-02BB-4FCE-B06F-8228C089979A}" type="presOf" srcId="{65D5834B-417F-479F-B9E6-38EDDC6671EB}" destId="{4EC1C124-260C-42FC-B29E-1049115718C5}" srcOrd="0" destOrd="0" presId="urn:microsoft.com/office/officeart/2005/8/layout/hierarchy4"/>
    <dgm:cxn modelId="{BAE37537-0301-4751-9754-36FEA5D5B573}" type="presOf" srcId="{5791F126-58F6-4A81-8A3A-41DC833B96AE}" destId="{6E2729AC-F05B-471E-95B5-D306A74BE3C1}" srcOrd="0" destOrd="0" presId="urn:microsoft.com/office/officeart/2005/8/layout/hierarchy4"/>
    <dgm:cxn modelId="{F4BAE8A9-330C-4B62-A4D8-1B4071468F22}" type="presOf" srcId="{25366637-21ED-4F5C-B193-3A80B189B573}" destId="{242985FB-036B-45E5-9689-C72557E84BE4}" srcOrd="0" destOrd="0" presId="urn:microsoft.com/office/officeart/2005/8/layout/hierarchy4"/>
    <dgm:cxn modelId="{B793A03D-0C12-4B3F-9336-9FC55EAF360C}" type="presOf" srcId="{26CEFD47-6DD8-42B5-B71E-7C300BE8EBCA}" destId="{A4413203-5EF1-4A13-AFB2-3569D5F355A7}" srcOrd="0" destOrd="0" presId="urn:microsoft.com/office/officeart/2005/8/layout/hierarchy4"/>
    <dgm:cxn modelId="{BDF14633-267B-4CBE-BC40-1E7F5D6E66B8}" type="presParOf" srcId="{242985FB-036B-45E5-9689-C72557E84BE4}" destId="{FFCFDCC9-E0A4-4428-AC2E-B8FD15ECBD7F}" srcOrd="0" destOrd="0" presId="urn:microsoft.com/office/officeart/2005/8/layout/hierarchy4"/>
    <dgm:cxn modelId="{C88C0942-A70C-4CC8-9528-589494EBBE77}" type="presParOf" srcId="{FFCFDCC9-E0A4-4428-AC2E-B8FD15ECBD7F}" destId="{6E2729AC-F05B-471E-95B5-D306A74BE3C1}" srcOrd="0" destOrd="0" presId="urn:microsoft.com/office/officeart/2005/8/layout/hierarchy4"/>
    <dgm:cxn modelId="{03826828-A23B-485A-9265-C0F338F38CC1}" type="presParOf" srcId="{FFCFDCC9-E0A4-4428-AC2E-B8FD15ECBD7F}" destId="{0A643BA2-841A-4D42-B7B4-046E9D4812A2}" srcOrd="1" destOrd="0" presId="urn:microsoft.com/office/officeart/2005/8/layout/hierarchy4"/>
    <dgm:cxn modelId="{51996C39-DC18-4FAA-9D59-2823F9A5907B}" type="presParOf" srcId="{FFCFDCC9-E0A4-4428-AC2E-B8FD15ECBD7F}" destId="{10139867-F04F-44EB-B8DC-D7D0B7D8223C}" srcOrd="2" destOrd="0" presId="urn:microsoft.com/office/officeart/2005/8/layout/hierarchy4"/>
    <dgm:cxn modelId="{C50C100B-2850-4A47-AD85-98F28F61BE11}" type="presParOf" srcId="{10139867-F04F-44EB-B8DC-D7D0B7D8223C}" destId="{20F8B438-EF6D-4DD7-8109-5192DA85BA33}" srcOrd="0" destOrd="0" presId="urn:microsoft.com/office/officeart/2005/8/layout/hierarchy4"/>
    <dgm:cxn modelId="{22451C1B-1AE5-4631-94F7-E5F23B07D8BD}" type="presParOf" srcId="{20F8B438-EF6D-4DD7-8109-5192DA85BA33}" destId="{A4413203-5EF1-4A13-AFB2-3569D5F355A7}" srcOrd="0" destOrd="0" presId="urn:microsoft.com/office/officeart/2005/8/layout/hierarchy4"/>
    <dgm:cxn modelId="{4E360BFE-72C4-48D9-ADC3-62EC82D121EA}" type="presParOf" srcId="{20F8B438-EF6D-4DD7-8109-5192DA85BA33}" destId="{61EE707A-BE44-4D18-8209-B8F9B037E618}" srcOrd="1" destOrd="0" presId="urn:microsoft.com/office/officeart/2005/8/layout/hierarchy4"/>
    <dgm:cxn modelId="{A099A0A0-99D6-4D99-A976-83C8D9F4E8A9}" type="presParOf" srcId="{10139867-F04F-44EB-B8DC-D7D0B7D8223C}" destId="{210CF4EE-8375-47F0-984B-D179B6CCBB51}" srcOrd="1" destOrd="0" presId="urn:microsoft.com/office/officeart/2005/8/layout/hierarchy4"/>
    <dgm:cxn modelId="{6768CFC0-CAA4-4BB2-A9E2-73A33A1C20EF}" type="presParOf" srcId="{10139867-F04F-44EB-B8DC-D7D0B7D8223C}" destId="{E02081F8-80BE-454E-973F-67E8672DA615}" srcOrd="2" destOrd="0" presId="urn:microsoft.com/office/officeart/2005/8/layout/hierarchy4"/>
    <dgm:cxn modelId="{47615E3A-29C9-4B28-A6F9-9A26EAAD971E}" type="presParOf" srcId="{E02081F8-80BE-454E-973F-67E8672DA615}" destId="{4EC1C124-260C-42FC-B29E-1049115718C5}" srcOrd="0" destOrd="0" presId="urn:microsoft.com/office/officeart/2005/8/layout/hierarchy4"/>
    <dgm:cxn modelId="{B2800E9E-EDD0-4D3C-8EB1-AC25C53C929B}" type="presParOf" srcId="{E02081F8-80BE-454E-973F-67E8672DA615}" destId="{0859EA5D-0935-4EC9-B79F-AE3A96A53221}" srcOrd="1" destOrd="0" presId="urn:microsoft.com/office/officeart/2005/8/layout/hierarchy4"/>
    <dgm:cxn modelId="{2405FFDB-0C01-44DA-8329-920918EF15FC}" type="presParOf" srcId="{10139867-F04F-44EB-B8DC-D7D0B7D8223C}" destId="{33ADDF52-3010-42B5-9F1F-58D50F9E6427}" srcOrd="3" destOrd="0" presId="urn:microsoft.com/office/officeart/2005/8/layout/hierarchy4"/>
    <dgm:cxn modelId="{C3949EE5-B734-4D8C-87CF-F067380C1255}" type="presParOf" srcId="{10139867-F04F-44EB-B8DC-D7D0B7D8223C}" destId="{AB7C2185-F140-4962-8812-F443FDEFBB1C}" srcOrd="4" destOrd="0" presId="urn:microsoft.com/office/officeart/2005/8/layout/hierarchy4"/>
    <dgm:cxn modelId="{DB2728A4-C9B9-45F6-850B-BF36B57CE06E}" type="presParOf" srcId="{AB7C2185-F140-4962-8812-F443FDEFBB1C}" destId="{9D2585E9-D56B-4BCD-A1D0-C35B20B9795C}" srcOrd="0" destOrd="0" presId="urn:microsoft.com/office/officeart/2005/8/layout/hierarchy4"/>
    <dgm:cxn modelId="{E6F8D7BB-2A67-40B3-AA22-8D1F8EDFE1D1}" type="presParOf" srcId="{AB7C2185-F140-4962-8812-F443FDEFBB1C}" destId="{E0136633-AD28-4440-9B66-A6D71791BAB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2729AC-F05B-471E-95B5-D306A74BE3C1}">
      <dsp:nvSpPr>
        <dsp:cNvPr id="0" name=""/>
        <dsp:cNvSpPr/>
      </dsp:nvSpPr>
      <dsp:spPr>
        <a:xfrm>
          <a:off x="2746666" y="534"/>
          <a:ext cx="2736266" cy="21839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>
              <a:latin typeface="Monotype Corsiva" pitchFamily="66" charset="0"/>
            </a:rPr>
            <a:t>Сказки</a:t>
          </a:r>
          <a:endParaRPr lang="ru-RU" sz="6200" kern="1200" dirty="0">
            <a:latin typeface="Monotype Corsiva" pitchFamily="66" charset="0"/>
          </a:endParaRPr>
        </a:p>
      </dsp:txBody>
      <dsp:txXfrm>
        <a:off x="2810631" y="64499"/>
        <a:ext cx="2608336" cy="2056002"/>
      </dsp:txXfrm>
    </dsp:sp>
    <dsp:sp modelId="{A4413203-5EF1-4A13-AFB2-3569D5F355A7}">
      <dsp:nvSpPr>
        <dsp:cNvPr id="0" name=""/>
        <dsp:cNvSpPr/>
      </dsp:nvSpPr>
      <dsp:spPr>
        <a:xfrm>
          <a:off x="2957" y="2542262"/>
          <a:ext cx="2595860" cy="232915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>
              <a:latin typeface="Monotype Corsiva" pitchFamily="66" charset="0"/>
            </a:rPr>
            <a:t>волшебные</a:t>
          </a:r>
          <a:endParaRPr lang="ru-RU" sz="4100" kern="1200" dirty="0">
            <a:latin typeface="Monotype Corsiva" pitchFamily="66" charset="0"/>
          </a:endParaRPr>
        </a:p>
      </dsp:txBody>
      <dsp:txXfrm>
        <a:off x="71175" y="2610480"/>
        <a:ext cx="2459424" cy="2192714"/>
      </dsp:txXfrm>
    </dsp:sp>
    <dsp:sp modelId="{4EC1C124-260C-42FC-B29E-1049115718C5}">
      <dsp:nvSpPr>
        <dsp:cNvPr id="0" name=""/>
        <dsp:cNvSpPr/>
      </dsp:nvSpPr>
      <dsp:spPr>
        <a:xfrm>
          <a:off x="2816869" y="2542262"/>
          <a:ext cx="2595860" cy="230987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о </a:t>
          </a:r>
          <a:r>
            <a:rPr lang="ru-RU" sz="4100" kern="1200" dirty="0" smtClean="0">
              <a:latin typeface="Monotype Corsiva" pitchFamily="66" charset="0"/>
            </a:rPr>
            <a:t>животных</a:t>
          </a:r>
          <a:endParaRPr lang="ru-RU" sz="4100" kern="1200" dirty="0">
            <a:latin typeface="Monotype Corsiva" pitchFamily="66" charset="0"/>
          </a:endParaRPr>
        </a:p>
      </dsp:txBody>
      <dsp:txXfrm>
        <a:off x="2884523" y="2609916"/>
        <a:ext cx="2460552" cy="2174569"/>
      </dsp:txXfrm>
    </dsp:sp>
    <dsp:sp modelId="{9D2585E9-D56B-4BCD-A1D0-C35B20B9795C}">
      <dsp:nvSpPr>
        <dsp:cNvPr id="0" name=""/>
        <dsp:cNvSpPr/>
      </dsp:nvSpPr>
      <dsp:spPr>
        <a:xfrm>
          <a:off x="5630782" y="2542262"/>
          <a:ext cx="2595860" cy="235374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>
              <a:latin typeface="Monotype Corsiva" pitchFamily="66" charset="0"/>
            </a:rPr>
            <a:t>бытовые</a:t>
          </a:r>
          <a:endParaRPr lang="ru-RU" sz="4100" kern="1200" dirty="0">
            <a:latin typeface="Monotype Corsiva" pitchFamily="66" charset="0"/>
          </a:endParaRPr>
        </a:p>
      </dsp:txBody>
      <dsp:txXfrm>
        <a:off x="5699721" y="2611201"/>
        <a:ext cx="2457982" cy="2215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314" name="Picture 2" descr="https://catherineasquithgallery.com/uploads/posts/2021-02/1613678918_1-p-fon-dlya-prezentatsii-khokhloma-1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25559"/>
            <a:ext cx="9144000" cy="688355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1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91;&#1079;&#1100;&#1084;&#1072;%20&#1065;&#1077;&#1088;&#1073;&#1072;&#1082;&#1086;&#1074;\Desktop\5\&#1055;&#1086;&#1090;&#1077;&#1096;&#1082;&#1080;%20-%20&#1051;&#1072;&#1076;&#1091;&#1096;&#1082;&#1080;-&#1083;&#1072;&#1076;&#1091;&#1096;&#1082;&#1080;%20(www.hotplayer.ru)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91;&#1079;&#1100;&#1084;&#1072;%20&#1065;&#1077;&#1088;&#1073;&#1072;&#1082;&#1086;&#1074;\Desktop\5\&#1056;&#1091;&#1089;&#1089;&#1082;&#1080;&#1077;%20&#1085;&#1072;&#1088;&#1086;&#1076;&#1085;&#1099;&#1077;%20&#1089;&#1095;&#1080;&#1090;&#1072;&#1083;&#1086;&#1095;&#1082;&#1080;%20&#8212;%20&#1056;&#1072;&#1079;,%20&#1076;&#1074;&#1072;,%20&#1090;&#1088;&#1080;,%20&#1095;&#1077;&#1090;&#1099;&#1088;&#1077;,%20&#1087;&#1103;&#1090;&#1100;,%20&#1074;&#1099;&#1096;&#1077;&#1083;%20&#1079;&#1072;&#1080;&#774;&#1095;&#1080;&#1082;%20&#1087;&#1086;&#1075;&#1091;&#1083;%20(www.lightaudio.ru)%20(1)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4300" b="1" dirty="0">
                <a:solidFill>
                  <a:srgbClr val="C00000"/>
                </a:solidFill>
                <a:latin typeface="Monotype Corsiva" pitchFamily="66" charset="0"/>
              </a:rPr>
              <a:t>Характеристика основных жанров устного народного </a:t>
            </a:r>
            <a:r>
              <a:rPr lang="ru-RU" sz="4300" b="1" dirty="0" smtClean="0">
                <a:solidFill>
                  <a:srgbClr val="C00000"/>
                </a:solidFill>
                <a:latin typeface="Monotype Corsiva" pitchFamily="66" charset="0"/>
              </a:rPr>
              <a:t>творчества</a:t>
            </a:r>
            <a:endParaRPr lang="ru-RU" sz="43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2497832"/>
          </a:xfrm>
        </p:spPr>
        <p:txBody>
          <a:bodyPr>
            <a:normAutofit/>
          </a:bodyPr>
          <a:lstStyle/>
          <a:p>
            <a:r>
              <a:rPr lang="ru-RU" sz="2000" dirty="0"/>
              <a:t>Теоретическое занятие</a:t>
            </a:r>
          </a:p>
          <a:p>
            <a:r>
              <a:rPr lang="ru-RU" sz="2000" dirty="0" smtClean="0"/>
              <a:t>Специальность</a:t>
            </a:r>
            <a:r>
              <a:rPr lang="ru-RU" sz="2000" dirty="0"/>
              <a:t>: 51.02.02 Социально-культурная деятельность (по видам)</a:t>
            </a:r>
          </a:p>
          <a:p>
            <a:r>
              <a:rPr lang="ru-RU" sz="2000" dirty="0" smtClean="0"/>
              <a:t>ОД </a:t>
            </a:r>
            <a:r>
              <a:rPr lang="ru-RU" sz="2000" dirty="0"/>
              <a:t>02 Литература</a:t>
            </a:r>
          </a:p>
          <a:p>
            <a:r>
              <a:rPr lang="ru-RU" sz="2000" dirty="0"/>
              <a:t>ОП.01 Народное художественное творчество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вымышленный </a:t>
            </a:r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рассказ, небывалая и даже несбыточная повесть,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сказание</a:t>
            </a:r>
          </a:p>
          <a:p>
            <a:pPr marL="0" indent="0" algn="ctr">
              <a:buNone/>
            </a:pPr>
            <a:endParaRPr lang="ru-RU" sz="17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Monotype Corsiva" pitchFamily="66" charset="0"/>
              </a:rPr>
              <a:t>Особенности сказок: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Наличие фантастического элемента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Закон повтора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Сказочные формулы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Сказочные образы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Поучительный рассказ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67744" y="635835"/>
            <a:ext cx="4320480" cy="648072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Сказка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317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94560214"/>
              </p:ext>
            </p:extLst>
          </p:nvPr>
        </p:nvGraphicFramePr>
        <p:xfrm>
          <a:off x="457200" y="476673"/>
          <a:ext cx="82296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10320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26976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Особенности волшебных сказок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435334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3100" b="1" dirty="0" smtClean="0">
                <a:latin typeface="Monotype Corsiva" pitchFamily="66" charset="0"/>
              </a:rPr>
              <a:t>наличие очевидной фантастики, волшебства, чуда;</a:t>
            </a:r>
          </a:p>
          <a:p>
            <a:pPr>
              <a:spcBef>
                <a:spcPts val="0"/>
              </a:spcBef>
            </a:pPr>
            <a:r>
              <a:rPr lang="ru-RU" sz="3100" b="1" dirty="0" smtClean="0">
                <a:latin typeface="Monotype Corsiva" pitchFamily="66" charset="0"/>
              </a:rPr>
              <a:t>столкновение с волшебной силой;</a:t>
            </a:r>
          </a:p>
          <a:p>
            <a:pPr>
              <a:spcBef>
                <a:spcPts val="0"/>
              </a:spcBef>
            </a:pPr>
            <a:r>
              <a:rPr lang="ru-RU" sz="3100" b="1" dirty="0" smtClean="0">
                <a:latin typeface="Monotype Corsiva" pitchFamily="66" charset="0"/>
              </a:rPr>
              <a:t>осложненная композиция;</a:t>
            </a:r>
          </a:p>
          <a:p>
            <a:pPr>
              <a:spcBef>
                <a:spcPts val="0"/>
              </a:spcBef>
            </a:pPr>
            <a:r>
              <a:rPr lang="ru-RU" sz="3100" b="1" dirty="0" smtClean="0">
                <a:latin typeface="Monotype Corsiva" pitchFamily="66" charset="0"/>
              </a:rPr>
              <a:t>расширенный набор изобразительно-выразительных средств;</a:t>
            </a:r>
          </a:p>
          <a:p>
            <a:pPr>
              <a:spcBef>
                <a:spcPts val="0"/>
              </a:spcBef>
            </a:pPr>
            <a:r>
              <a:rPr lang="ru-RU" sz="3100" b="1" dirty="0" smtClean="0">
                <a:latin typeface="Monotype Corsiva" pitchFamily="66" charset="0"/>
              </a:rPr>
              <a:t>описание доминирует над диалогом;</a:t>
            </a:r>
          </a:p>
          <a:p>
            <a:pPr>
              <a:spcBef>
                <a:spcPts val="0"/>
              </a:spcBef>
            </a:pPr>
            <a:r>
              <a:rPr lang="ru-RU" sz="3100" b="1" dirty="0" err="1" smtClean="0">
                <a:latin typeface="Monotype Corsiva" pitchFamily="66" charset="0"/>
              </a:rPr>
              <a:t>многоэпизодность</a:t>
            </a:r>
            <a:r>
              <a:rPr lang="ru-RU" sz="3100" b="1" dirty="0" smtClean="0">
                <a:latin typeface="Monotype Corsiva" pitchFamily="66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805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26976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Особенности </a:t>
            </a:r>
            <a:r>
              <a:rPr lang="ru-RU" b="1" i="1" dirty="0" smtClean="0">
                <a:solidFill>
                  <a:srgbClr val="C00000"/>
                </a:solidFill>
              </a:rPr>
              <a:t>сказок о животных: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507288" cy="435334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600" b="1" dirty="0">
                <a:latin typeface="Monotype Corsiva" pitchFamily="66" charset="0"/>
              </a:rPr>
              <a:t>специфический состав действующих лиц;</a:t>
            </a:r>
          </a:p>
          <a:p>
            <a:pPr lvl="0">
              <a:spcBef>
                <a:spcPts val="0"/>
              </a:spcBef>
            </a:pPr>
            <a:r>
              <a:rPr lang="ru-RU" sz="2600" b="1" dirty="0">
                <a:latin typeface="Monotype Corsiva" pitchFamily="66" charset="0"/>
              </a:rPr>
              <a:t>антропоморфизм;</a:t>
            </a:r>
          </a:p>
          <a:p>
            <a:pPr lvl="0">
              <a:spcBef>
                <a:spcPts val="0"/>
              </a:spcBef>
            </a:pPr>
            <a:r>
              <a:rPr lang="ru-RU" sz="2600" b="1" dirty="0">
                <a:latin typeface="Monotype Corsiva" pitchFamily="66" charset="0"/>
              </a:rPr>
              <a:t>конфликты отражают реальные жизненные отношения людей;</a:t>
            </a:r>
          </a:p>
          <a:p>
            <a:pPr lvl="0">
              <a:spcBef>
                <a:spcPts val="0"/>
              </a:spcBef>
            </a:pPr>
            <a:r>
              <a:rPr lang="ru-RU" sz="2600" b="1" dirty="0">
                <a:latin typeface="Monotype Corsiva" pitchFamily="66" charset="0"/>
              </a:rPr>
              <a:t>облегченная композиция;</a:t>
            </a:r>
          </a:p>
          <a:p>
            <a:pPr lvl="0">
              <a:spcBef>
                <a:spcPts val="0"/>
              </a:spcBef>
            </a:pPr>
            <a:r>
              <a:rPr lang="ru-RU" sz="2600" b="1" dirty="0">
                <a:latin typeface="Monotype Corsiva" pitchFamily="66" charset="0"/>
              </a:rPr>
              <a:t>суженный набор изобразительно-выразительных средств;</a:t>
            </a:r>
          </a:p>
          <a:p>
            <a:pPr lvl="0">
              <a:spcBef>
                <a:spcPts val="0"/>
              </a:spcBef>
            </a:pPr>
            <a:r>
              <a:rPr lang="ru-RU" sz="2600" b="1" dirty="0">
                <a:latin typeface="Monotype Corsiva" pitchFamily="66" charset="0"/>
              </a:rPr>
              <a:t>широкое использование диалога;</a:t>
            </a:r>
          </a:p>
          <a:p>
            <a:pPr lvl="0">
              <a:spcBef>
                <a:spcPts val="0"/>
              </a:spcBef>
            </a:pPr>
            <a:r>
              <a:rPr lang="ru-RU" sz="2600" b="1" dirty="0">
                <a:latin typeface="Monotype Corsiva" pitchFamily="66" charset="0"/>
              </a:rPr>
              <a:t>обилие глаголов;</a:t>
            </a:r>
          </a:p>
          <a:p>
            <a:pPr lvl="0">
              <a:spcBef>
                <a:spcPts val="0"/>
              </a:spcBef>
            </a:pPr>
            <a:r>
              <a:rPr lang="ru-RU" sz="2600" b="1" dirty="0" err="1">
                <a:latin typeface="Monotype Corsiva" pitchFamily="66" charset="0"/>
              </a:rPr>
              <a:t>малоэпизодность</a:t>
            </a:r>
            <a:r>
              <a:rPr lang="ru-RU" sz="2600" b="1" dirty="0">
                <a:latin typeface="Monotype Corsiva" pitchFamily="66" charset="0"/>
              </a:rPr>
              <a:t>, быстродействие;</a:t>
            </a:r>
          </a:p>
          <a:p>
            <a:pPr lvl="0">
              <a:spcBef>
                <a:spcPts val="0"/>
              </a:spcBef>
            </a:pPr>
            <a:r>
              <a:rPr lang="ru-RU" sz="2600" b="1" dirty="0">
                <a:latin typeface="Monotype Corsiva" pitchFamily="66" charset="0"/>
              </a:rPr>
              <a:t>введение малых фольклорных форм.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6782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26976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Особенности </a:t>
            </a:r>
            <a:r>
              <a:rPr lang="ru-RU" b="1" i="1" dirty="0" smtClean="0">
                <a:solidFill>
                  <a:srgbClr val="C00000"/>
                </a:solidFill>
              </a:rPr>
              <a:t>бытовых сказок: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44973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b="1" dirty="0">
                <a:latin typeface="Monotype Corsiva" pitchFamily="66" charset="0"/>
              </a:rPr>
              <a:t>в основе сюжета – необычайное происшествие в рамках реальных человеческих отношений </a:t>
            </a:r>
            <a:r>
              <a:rPr lang="ru-RU" sz="2400" b="1" dirty="0" smtClean="0">
                <a:latin typeface="Monotype Corsiva" pitchFamily="66" charset="0"/>
              </a:rPr>
              <a:t>;</a:t>
            </a:r>
            <a:endParaRPr lang="ru-RU" sz="2400" b="1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>
                <a:latin typeface="Monotype Corsiva" pitchFamily="66" charset="0"/>
              </a:rPr>
              <a:t>вместо волшебства используется смекалка;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latin typeface="Monotype Corsiva" pitchFamily="66" charset="0"/>
              </a:rPr>
              <a:t>реальные жизненные конфликты получают необычайное сказочное разрешение;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latin typeface="Monotype Corsiva" pitchFamily="66" charset="0"/>
              </a:rPr>
              <a:t>действующие персонажи – антагонисты;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latin typeface="Monotype Corsiva" pitchFamily="66" charset="0"/>
              </a:rPr>
              <a:t>положительный герой – иронический удачник;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latin typeface="Monotype Corsiva" pitchFamily="66" charset="0"/>
              </a:rPr>
              <a:t>смысловой акцент приходится на развязку;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latin typeface="Monotype Corsiva" pitchFamily="66" charset="0"/>
              </a:rPr>
              <a:t>широкое использование диалога;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latin typeface="Monotype Corsiva" pitchFamily="66" charset="0"/>
              </a:rPr>
              <a:t>обилие глаголов.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376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План </a:t>
            </a:r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устное </a:t>
            </a:r>
            <a:r>
              <a:rPr lang="ru-RU" b="1" dirty="0" smtClean="0">
                <a:latin typeface="Monotype Corsiva" pitchFamily="66" charset="0"/>
              </a:rPr>
              <a:t>народное </a:t>
            </a:r>
            <a:r>
              <a:rPr lang="ru-RU" b="1" dirty="0" smtClean="0">
                <a:latin typeface="Monotype Corsiva" pitchFamily="66" charset="0"/>
              </a:rPr>
              <a:t>творчество</a:t>
            </a:r>
          </a:p>
          <a:p>
            <a:r>
              <a:rPr lang="ru-RU" b="1" dirty="0" smtClean="0">
                <a:latin typeface="Monotype Corsiva" pitchFamily="66" charset="0"/>
              </a:rPr>
              <a:t> </a:t>
            </a:r>
            <a:r>
              <a:rPr lang="ru-RU" b="1" dirty="0" smtClean="0">
                <a:latin typeface="Monotype Corsiva" pitchFamily="66" charset="0"/>
              </a:rPr>
              <a:t>малые </a:t>
            </a:r>
            <a:r>
              <a:rPr lang="ru-RU" b="1" dirty="0" smtClean="0">
                <a:latin typeface="Monotype Corsiva" pitchFamily="66" charset="0"/>
              </a:rPr>
              <a:t>жанры (поговорка</a:t>
            </a:r>
            <a:r>
              <a:rPr lang="ru-RU" b="1" dirty="0" smtClean="0">
                <a:latin typeface="Monotype Corsiva" pitchFamily="66" charset="0"/>
              </a:rPr>
              <a:t>, пословица, считалка, </a:t>
            </a:r>
            <a:r>
              <a:rPr lang="ru-RU" b="1" dirty="0" err="1" smtClean="0">
                <a:latin typeface="Monotype Corsiva" pitchFamily="66" charset="0"/>
              </a:rPr>
              <a:t>закличка</a:t>
            </a:r>
            <a:r>
              <a:rPr lang="ru-RU" b="1" dirty="0" smtClean="0">
                <a:latin typeface="Monotype Corsiva" pitchFamily="66" charset="0"/>
              </a:rPr>
              <a:t>, загадка, приговорка, скороговорка, </a:t>
            </a:r>
            <a:r>
              <a:rPr lang="ru-RU" b="1" dirty="0" smtClean="0">
                <a:latin typeface="Monotype Corsiva" pitchFamily="66" charset="0"/>
              </a:rPr>
              <a:t>прибаутка)</a:t>
            </a:r>
          </a:p>
          <a:p>
            <a:r>
              <a:rPr lang="ru-RU" b="1" dirty="0" smtClean="0">
                <a:latin typeface="Monotype Corsiva" pitchFamily="66" charset="0"/>
              </a:rPr>
              <a:t>сказки (волшебные, о животных, бытовые)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Основные понятия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49736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Устное </a:t>
            </a:r>
            <a:r>
              <a:rPr lang="ru-RU" b="1" dirty="0" smtClean="0">
                <a:latin typeface="Monotype Corsiva" pitchFamily="66" charset="0"/>
              </a:rPr>
              <a:t>-  </a:t>
            </a:r>
            <a:r>
              <a:rPr lang="ru-RU" b="1" dirty="0">
                <a:latin typeface="Monotype Corsiva" pitchFamily="66" charset="0"/>
              </a:rPr>
              <a:t>данные произведения не записывались </a:t>
            </a:r>
            <a:r>
              <a:rPr lang="ru-RU" b="1" dirty="0" smtClean="0">
                <a:latin typeface="Monotype Corsiva" pitchFamily="66" charset="0"/>
              </a:rPr>
              <a:t>,а </a:t>
            </a:r>
            <a:r>
              <a:rPr lang="ru-RU" b="1" dirty="0">
                <a:latin typeface="Monotype Corsiva" pitchFamily="66" charset="0"/>
              </a:rPr>
              <a:t>рассказывались, то есть передавались из уст в уста. </a:t>
            </a:r>
            <a:endParaRPr lang="ru-RU" b="1" dirty="0" smtClean="0">
              <a:latin typeface="Monotype Corsiva" pitchFamily="66" charset="0"/>
            </a:endParaRPr>
          </a:p>
          <a:p>
            <a:r>
              <a:rPr lang="ru-RU" b="1" i="1" dirty="0" smtClean="0">
                <a:latin typeface="Monotype Corsiva" pitchFamily="66" charset="0"/>
              </a:rPr>
              <a:t>Народное</a:t>
            </a:r>
            <a:r>
              <a:rPr lang="ru-RU" b="1" dirty="0" smtClean="0">
                <a:latin typeface="Monotype Corsiva" pitchFamily="66" charset="0"/>
              </a:rPr>
              <a:t> (от слова народ): не один человек, а коллектив, потому что автор безымянен.</a:t>
            </a:r>
          </a:p>
          <a:p>
            <a:r>
              <a:rPr lang="ru-RU" b="1" i="1" dirty="0" smtClean="0">
                <a:latin typeface="Monotype Corsiva" pitchFamily="66" charset="0"/>
              </a:rPr>
              <a:t>Творчество </a:t>
            </a:r>
            <a:r>
              <a:rPr lang="ru-RU" b="1" dirty="0" smtClean="0">
                <a:latin typeface="Monotype Corsiva" pitchFamily="66" charset="0"/>
              </a:rPr>
              <a:t>(творить, творенье): Создавать, рождать, придумывать, сочинять.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92894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Особенности </a:t>
            </a:r>
            <a:r>
              <a:rPr lang="ru-RU" b="1" i="1" dirty="0" smtClean="0">
                <a:solidFill>
                  <a:srgbClr val="C00000"/>
                </a:solidFill>
              </a:rPr>
              <a:t>устного </a:t>
            </a:r>
            <a:r>
              <a:rPr lang="ru-RU" b="1" i="1" dirty="0">
                <a:solidFill>
                  <a:srgbClr val="C00000"/>
                </a:solidFill>
              </a:rPr>
              <a:t>народного творчества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417243"/>
          </a:xfrm>
        </p:spPr>
        <p:txBody>
          <a:bodyPr/>
          <a:lstStyle/>
          <a:p>
            <a:r>
              <a:rPr lang="ru-RU" sz="4000" b="1" dirty="0">
                <a:latin typeface="Monotype Corsiva" pitchFamily="66" charset="0"/>
              </a:rPr>
              <a:t>бесписьменная форма</a:t>
            </a:r>
          </a:p>
          <a:p>
            <a:r>
              <a:rPr lang="ru-RU" sz="4000" b="1" dirty="0">
                <a:latin typeface="Monotype Corsiva" pitchFamily="66" charset="0"/>
              </a:rPr>
              <a:t>коллективность</a:t>
            </a:r>
          </a:p>
          <a:p>
            <a:r>
              <a:rPr lang="ru-RU" sz="4000" b="1" dirty="0">
                <a:latin typeface="Monotype Corsiva" pitchFamily="66" charset="0"/>
              </a:rPr>
              <a:t>вариативность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831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Малые жанры устного народного творчества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54769"/>
            <a:ext cx="8424936" cy="468052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>
            <a:hlinkClick r:id="" action="ppaction://hlinkshowjump?jump=nextslide"/>
          </p:cNvPr>
          <p:cNvSpPr/>
          <p:nvPr/>
        </p:nvSpPr>
        <p:spPr>
          <a:xfrm>
            <a:off x="453613" y="1446538"/>
            <a:ext cx="2664296" cy="720080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Колыбельная песня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23" name="Скругленный прямоугольник 22">
            <a:hlinkClick r:id="rId2" action="ppaction://hlinksldjump"/>
          </p:cNvPr>
          <p:cNvSpPr/>
          <p:nvPr/>
        </p:nvSpPr>
        <p:spPr>
          <a:xfrm>
            <a:off x="3275856" y="1844824"/>
            <a:ext cx="2664296" cy="720080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Пестушка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4" name="Скругленный прямоугольник 23">
            <a:hlinkClick r:id="rId3" action="ppaction://hlinksldjump"/>
          </p:cNvPr>
          <p:cNvSpPr/>
          <p:nvPr/>
        </p:nvSpPr>
        <p:spPr>
          <a:xfrm>
            <a:off x="6084168" y="1472168"/>
            <a:ext cx="2664296" cy="720080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Поговорка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5" name="Скругленный прямоугольник 24">
            <a:hlinkClick r:id="rId4" action="ppaction://hlinksldjump"/>
          </p:cNvPr>
          <p:cNvSpPr/>
          <p:nvPr/>
        </p:nvSpPr>
        <p:spPr>
          <a:xfrm>
            <a:off x="467544" y="2704137"/>
            <a:ext cx="2664296" cy="720080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Закличка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6" name="Скругленный прямоугольник 25">
            <a:hlinkClick r:id="rId5" action="ppaction://hlinksldjump"/>
          </p:cNvPr>
          <p:cNvSpPr/>
          <p:nvPr/>
        </p:nvSpPr>
        <p:spPr>
          <a:xfrm>
            <a:off x="3347864" y="3424217"/>
            <a:ext cx="2592288" cy="720080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Пословица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7" name="Скругленный прямоугольник 26">
            <a:hlinkClick r:id="rId2" action="ppaction://hlinksldjump"/>
          </p:cNvPr>
          <p:cNvSpPr/>
          <p:nvPr/>
        </p:nvSpPr>
        <p:spPr>
          <a:xfrm>
            <a:off x="6111971" y="2564904"/>
            <a:ext cx="2664296" cy="720080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Считалка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8" name="Скругленный прямоугольник 27">
            <a:hlinkClick r:id="rId6" action="ppaction://hlinksldjump"/>
          </p:cNvPr>
          <p:cNvSpPr/>
          <p:nvPr/>
        </p:nvSpPr>
        <p:spPr>
          <a:xfrm>
            <a:off x="395536" y="3861048"/>
            <a:ext cx="2664296" cy="720080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Загадка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9" name="Скругленный прямоугольник 28">
            <a:hlinkClick r:id="rId7" action="ppaction://hlinksldjump"/>
          </p:cNvPr>
          <p:cNvSpPr/>
          <p:nvPr/>
        </p:nvSpPr>
        <p:spPr>
          <a:xfrm>
            <a:off x="3275856" y="4513903"/>
            <a:ext cx="2664296" cy="720080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Прибаутка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0" name="Скругленный прямоугольник 29">
            <a:hlinkClick r:id="rId4" action="ppaction://hlinksldjump"/>
          </p:cNvPr>
          <p:cNvSpPr/>
          <p:nvPr/>
        </p:nvSpPr>
        <p:spPr>
          <a:xfrm>
            <a:off x="6084168" y="3861048"/>
            <a:ext cx="2664296" cy="720080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Скороговорка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Малые жанры фольклора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19872" y="1268760"/>
            <a:ext cx="2664296" cy="648072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Поговорка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3" name="Потешки - Ладушки-ладушки (www.hotplayer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54525" y="3455988"/>
            <a:ext cx="304800" cy="3048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95536" y="192245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краткое выражение, дающее эмоционально-экспрессивную оценку событию, поступку, 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человеку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«Остаться </a:t>
            </a:r>
            <a:r>
              <a:rPr lang="ru-RU" sz="2400" b="1" dirty="0">
                <a:latin typeface="Monotype Corsiva" pitchFamily="66" charset="0"/>
              </a:rPr>
              <a:t>с носом</a:t>
            </a:r>
            <a:r>
              <a:rPr lang="ru-RU" sz="2400" b="1" dirty="0" smtClean="0">
                <a:latin typeface="Monotype Corsiva" pitchFamily="66" charset="0"/>
              </a:rPr>
              <a:t>», «</a:t>
            </a:r>
            <a:r>
              <a:rPr lang="ru-RU" sz="2400" b="1" dirty="0">
                <a:latin typeface="Monotype Corsiva" pitchFamily="66" charset="0"/>
              </a:rPr>
              <a:t>Медвежья услуга</a:t>
            </a:r>
            <a:r>
              <a:rPr lang="ru-RU" sz="2400" b="1" dirty="0" smtClean="0">
                <a:latin typeface="Monotype Corsiva" pitchFamily="66" charset="0"/>
              </a:rPr>
              <a:t>», «</a:t>
            </a:r>
            <a:r>
              <a:rPr lang="ru-RU" sz="2400" b="1" dirty="0">
                <a:latin typeface="Monotype Corsiva" pitchFamily="66" charset="0"/>
              </a:rPr>
              <a:t>Когда рак на горе свистнет»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3149209"/>
            <a:ext cx="3024336" cy="792088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Пословица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9572" y="3850232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сжатое образное изречение с поучительным смыслом, выражающее обобщенную 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мысль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«Береженого </a:t>
            </a:r>
            <a:r>
              <a:rPr lang="ru-RU" sz="2400" b="1" dirty="0">
                <a:latin typeface="Monotype Corsiva" pitchFamily="66" charset="0"/>
              </a:rPr>
              <a:t>Бог бережет» </a:t>
            </a:r>
            <a:r>
              <a:rPr lang="ru-RU" sz="2400" b="1" dirty="0" smtClean="0">
                <a:latin typeface="Monotype Corsiva" pitchFamily="66" charset="0"/>
              </a:rPr>
              <a:t>,«</a:t>
            </a:r>
            <a:r>
              <a:rPr lang="ru-RU" sz="2400" b="1" dirty="0">
                <a:latin typeface="Monotype Corsiva" pitchFamily="66" charset="0"/>
              </a:rPr>
              <a:t>Мал золотник, да дорог</a:t>
            </a:r>
            <a:r>
              <a:rPr lang="ru-RU" sz="2400" b="1" dirty="0" smtClean="0">
                <a:latin typeface="Monotype Corsiva" pitchFamily="66" charset="0"/>
              </a:rPr>
              <a:t>»,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«</a:t>
            </a:r>
            <a:r>
              <a:rPr lang="ru-RU" sz="2400" b="1" dirty="0">
                <a:latin typeface="Monotype Corsiva" pitchFamily="66" charset="0"/>
              </a:rPr>
              <a:t>Копейка рубль бережет</a:t>
            </a:r>
            <a:r>
              <a:rPr lang="ru-RU" sz="2400" b="1" dirty="0" smtClean="0">
                <a:latin typeface="Monotype Corsiva" pitchFamily="66" charset="0"/>
              </a:rPr>
              <a:t>»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20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Малые жанры фольклора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563888" y="1177201"/>
            <a:ext cx="2592288" cy="576064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Считалка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3" name="Русские народные считалочки — Раз, два, три, четыре, пять, вышел зайчик погул (www.lightaudio.ru) (1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54525" y="3455988"/>
            <a:ext cx="304800" cy="304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61196" y="1786648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рифмованные строки,  короткий стих, который читается нараспев и помогает определить ведущего в игре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Раз, два, три –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Поди водить ты!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71900" y="3360214"/>
            <a:ext cx="2484276" cy="503372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</a:rPr>
              <a:t>Закличка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840" y="3863586"/>
            <a:ext cx="813690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 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стихотворные обращения к природе, небольшие песенки, которые предназначены для распевания группой детей</a:t>
            </a:r>
          </a:p>
          <a:p>
            <a:pPr algn="ctr"/>
            <a:r>
              <a:rPr lang="ru-RU" sz="2400" b="1" dirty="0">
                <a:latin typeface="Monotype Corsiva" pitchFamily="66" charset="0"/>
              </a:rPr>
              <a:t>Дождик, лей! Дождик, лей! </a:t>
            </a:r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На </a:t>
            </a:r>
            <a:r>
              <a:rPr lang="ru-RU" sz="2400" b="1" dirty="0">
                <a:latin typeface="Monotype Corsiva" pitchFamily="66" charset="0"/>
              </a:rPr>
              <a:t>меня и на людей!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8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Малые жанры фольклора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112568"/>
          </a:xfrm>
        </p:spPr>
        <p:txBody>
          <a:bodyPr/>
          <a:lstStyle/>
          <a:p>
            <a:pPr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краткое замысловатое иносказательное поэтическое описание какого -либо предмета или явления, предлагаемое как вопрос для отгадывания. </a:t>
            </a:r>
          </a:p>
          <a:p>
            <a:pPr algn="ctr">
              <a:buNone/>
            </a:pPr>
            <a:r>
              <a:rPr lang="ru-RU" sz="2400" b="1" dirty="0" smtClean="0">
                <a:latin typeface="Monotype Corsiva" pitchFamily="66" charset="0"/>
              </a:rPr>
              <a:t>Скатерть бела,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Всю землю одела. 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275856" y="1196752"/>
            <a:ext cx="2736304" cy="576064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Загадка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3789040"/>
            <a:ext cx="2988332" cy="576064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Приговорка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47936" y="4365104"/>
            <a:ext cx="8424936" cy="19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обращение к животным, птицам, насекомым. </a:t>
            </a:r>
          </a:p>
          <a:p>
            <a:pPr algn="ctr">
              <a:buFont typeface="Arial" pitchFamily="34" charset="0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Бытовое название "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приворожилки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".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Малые жанры фольклора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112568"/>
          </a:xfrm>
        </p:spPr>
        <p:txBody>
          <a:bodyPr/>
          <a:lstStyle/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b="1" dirty="0" smtClean="0"/>
          </a:p>
          <a:p>
            <a:pPr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специально придуманная фраза с труднопроизносимым набором звуков, которую нужно произнести быстро, не запинаясь.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b="1" dirty="0" smtClean="0">
                <a:latin typeface="Monotype Corsiva" pitchFamily="66" charset="0"/>
              </a:rPr>
              <a:t>На дворе трава, на траве дрова.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Не руби дрова на траве двора.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347864" y="1196752"/>
            <a:ext cx="2736304" cy="648072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Скороговорка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3429000"/>
            <a:ext cx="2880320" cy="648072"/>
          </a:xfrm>
          <a:prstGeom prst="roundRect">
            <a:avLst/>
          </a:prstGeom>
          <a:solidFill>
            <a:srgbClr val="FFC000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Прибаутка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755576" y="4077072"/>
            <a:ext cx="8217296" cy="2240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сюжетные развлекательные песенки, не связанные с игрой</a:t>
            </a:r>
          </a:p>
          <a:p>
            <a:pPr algn="ctr">
              <a:buNone/>
            </a:pPr>
            <a:r>
              <a:rPr lang="ru-RU" sz="1900" b="1" dirty="0" smtClean="0">
                <a:latin typeface="Monotype Corsiva" pitchFamily="66" charset="0"/>
              </a:rPr>
              <a:t>- Бабушка Ульяна, Где была? – Гуляла.</a:t>
            </a:r>
            <a:br>
              <a:rPr lang="ru-RU" sz="1900" b="1" dirty="0" smtClean="0">
                <a:latin typeface="Monotype Corsiva" pitchFamily="66" charset="0"/>
              </a:rPr>
            </a:br>
            <a:r>
              <a:rPr lang="ru-RU" sz="1900" b="1" dirty="0" smtClean="0">
                <a:latin typeface="Monotype Corsiva" pitchFamily="66" charset="0"/>
              </a:rPr>
              <a:t>- </a:t>
            </a:r>
            <a:r>
              <a:rPr lang="ru-RU" sz="1900" b="1" dirty="0" err="1" smtClean="0">
                <a:latin typeface="Monotype Corsiva" pitchFamily="66" charset="0"/>
              </a:rPr>
              <a:t>Како</a:t>
            </a:r>
            <a:r>
              <a:rPr lang="ru-RU" sz="1900" b="1" dirty="0" smtClean="0">
                <a:latin typeface="Monotype Corsiva" pitchFamily="66" charset="0"/>
              </a:rPr>
              <a:t> чудо </a:t>
            </a:r>
            <a:r>
              <a:rPr lang="ru-RU" sz="1900" b="1" dirty="0" err="1" smtClean="0">
                <a:latin typeface="Monotype Corsiva" pitchFamily="66" charset="0"/>
              </a:rPr>
              <a:t>видала</a:t>
            </a:r>
            <a:r>
              <a:rPr lang="ru-RU" sz="1900" b="1" dirty="0" smtClean="0">
                <a:latin typeface="Monotype Corsiva" pitchFamily="66" charset="0"/>
              </a:rPr>
              <a:t>? - Курочку–</a:t>
            </a:r>
            <a:r>
              <a:rPr lang="ru-RU" sz="1900" b="1" dirty="0" err="1" smtClean="0">
                <a:latin typeface="Monotype Corsiva" pitchFamily="66" charset="0"/>
              </a:rPr>
              <a:t>рябушку</a:t>
            </a:r>
            <a:r>
              <a:rPr lang="ru-RU" sz="1900" b="1" dirty="0" smtClean="0">
                <a:latin typeface="Monotype Corsiva" pitchFamily="66" charset="0"/>
              </a:rPr>
              <a:t/>
            </a:r>
            <a:br>
              <a:rPr lang="ru-RU" sz="1900" b="1" dirty="0" smtClean="0">
                <a:latin typeface="Monotype Corsiva" pitchFamily="66" charset="0"/>
              </a:rPr>
            </a:br>
            <a:r>
              <a:rPr lang="ru-RU" sz="1900" b="1" dirty="0" smtClean="0">
                <a:latin typeface="Monotype Corsiva" pitchFamily="66" charset="0"/>
              </a:rPr>
              <a:t>С петушком на дрожках.</a:t>
            </a:r>
            <a:endParaRPr lang="ru-RU" sz="19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433</Words>
  <Application>Microsoft Office PowerPoint</Application>
  <PresentationFormat>Экран (4:3)</PresentationFormat>
  <Paragraphs>100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Характеристика основных жанров устного народного творчества</vt:lpstr>
      <vt:lpstr>План урока</vt:lpstr>
      <vt:lpstr>Основные понятия</vt:lpstr>
      <vt:lpstr>Особенности устного народного творчества</vt:lpstr>
      <vt:lpstr>Малые жанры устного народного творчества</vt:lpstr>
      <vt:lpstr>Малые жанры фольклора</vt:lpstr>
      <vt:lpstr>Малые жанры фольклора</vt:lpstr>
      <vt:lpstr>Малые жанры фольклора</vt:lpstr>
      <vt:lpstr>Малые жанры фольклора</vt:lpstr>
      <vt:lpstr>Слайд 10</vt:lpstr>
      <vt:lpstr>Слайд 11</vt:lpstr>
      <vt:lpstr>Особенности волшебных сказок:</vt:lpstr>
      <vt:lpstr>Особенности сказок о животных:</vt:lpstr>
      <vt:lpstr>Особенности бытовых сказок: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Устное народное творчество</dc:title>
  <dc:creator>Кузьма Щербаков</dc:creator>
  <cp:lastModifiedBy>User</cp:lastModifiedBy>
  <cp:revision>20</cp:revision>
  <dcterms:created xsi:type="dcterms:W3CDTF">2022-08-18T15:40:26Z</dcterms:created>
  <dcterms:modified xsi:type="dcterms:W3CDTF">2023-10-26T05:47:14Z</dcterms:modified>
</cp:coreProperties>
</file>