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302" r:id="rId2"/>
    <p:sldId id="258" r:id="rId3"/>
    <p:sldId id="257" r:id="rId4"/>
    <p:sldId id="304" r:id="rId5"/>
    <p:sldId id="266" r:id="rId6"/>
    <p:sldId id="267" r:id="rId7"/>
    <p:sldId id="269" r:id="rId8"/>
    <p:sldId id="271" r:id="rId9"/>
    <p:sldId id="303" r:id="rId10"/>
    <p:sldId id="305" r:id="rId11"/>
    <p:sldId id="275" r:id="rId12"/>
    <p:sldId id="306" r:id="rId13"/>
    <p:sldId id="307" r:id="rId14"/>
    <p:sldId id="308" r:id="rId15"/>
    <p:sldId id="27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484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7142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591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561994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3785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090480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872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2157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4012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7699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418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2449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3745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0322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211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5619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706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9FBCD-67FD-487D-ADD3-072E5CAE6C14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5041D42-3AA9-4758-9B7A-6ED821C87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77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13164" y="1653308"/>
          <a:ext cx="9818254" cy="5106048"/>
        </p:xfrm>
        <a:graphic>
          <a:graphicData uri="http://schemas.openxmlformats.org/drawingml/2006/table">
            <a:tbl>
              <a:tblPr/>
              <a:tblGrid>
                <a:gridCol w="3864934"/>
                <a:gridCol w="5953320"/>
              </a:tblGrid>
              <a:tr h="251046"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Федеральный округ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Северо-западный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47"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Регион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 u="sng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Вологодская область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92"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 ПОО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БПОУ ВО Череповецкий технологический колледж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47"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Статус ФПП (да/нет)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839"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ФИО ответственного от ПОО, контакты (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mail</a:t>
                      </a: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тел.)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0"/>
                        </a:spcAft>
                      </a:pPr>
                      <a:r>
                        <a:rPr lang="ru-RU" sz="2000" u="sng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Шлепкина</a:t>
                      </a:r>
                      <a:r>
                        <a:rPr lang="ru-RU" sz="20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Галина Владимировна, </a:t>
                      </a:r>
                      <a:r>
                        <a:rPr lang="ru-RU" sz="2000" u="sng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zam_umr_chtk@mail.ru</a:t>
                      </a:r>
                      <a:r>
                        <a:rPr lang="ru-RU" sz="20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indent="-635" algn="just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тел 8921-258-34-35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92"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Специальность/профессия </a:t>
                      </a:r>
                    </a:p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(в формате ХХ.ХХ.ХХ)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15.01.05 Сварщик (ручной и частично механизированной сварки (наплавки))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92"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Дисциплины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ПД.02 Физика и ОП.02 Основы электротехники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47"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Разработчики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0"/>
                        </a:spcAft>
                      </a:pPr>
                      <a:r>
                        <a:rPr lang="ru-RU" sz="20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Денисова Наталья Васильевна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92">
                <a:tc>
                  <a:txBody>
                    <a:bodyPr/>
                    <a:lstStyle/>
                    <a:p>
                      <a:pPr marL="3810" indent="-3810"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Тема, определенная ЦМС СПО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 1.3 </a:t>
                      </a:r>
                      <a:r>
                        <a:rPr lang="ru-RU" sz="2000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Электрические цепи переменного тока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3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7"/>
          <p:cNvPicPr>
            <a:picLocks noChangeAspect="1" noChangeArrowheads="1"/>
          </p:cNvPicPr>
          <p:nvPr/>
        </p:nvPicPr>
        <p:blipFill>
          <a:blip r:embed="rId2" cstate="print"/>
          <a:srcRect t="17009" b="25234"/>
          <a:stretch>
            <a:fillRect/>
          </a:stretch>
        </p:blipFill>
        <p:spPr bwMode="auto">
          <a:xfrm>
            <a:off x="3824721" y="1"/>
            <a:ext cx="5762624" cy="1587292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209550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3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-239871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50" name="Picture 14"/>
          <p:cNvPicPr>
            <a:picLocks noChangeAspect="1" noChangeArrowheads="1"/>
          </p:cNvPicPr>
          <p:nvPr/>
        </p:nvPicPr>
        <p:blipFill>
          <a:blip r:embed="rId2" cstate="print"/>
          <a:srcRect l="28030" t="24108" r="23712" b="10438"/>
          <a:stretch>
            <a:fillRect/>
          </a:stretch>
        </p:blipFill>
        <p:spPr bwMode="auto">
          <a:xfrm>
            <a:off x="1468583" y="0"/>
            <a:ext cx="96335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3309" y="5994400"/>
            <a:ext cx="10243127" cy="406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u="sng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8000" b="1" u="sng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Цель работы: изучить превращения электрической энергии в магнитную энергию и наоборот, в случае с незатухающими </a:t>
            </a:r>
            <a:r>
              <a:rPr lang="en-US" sz="5300" dirty="0" smtClean="0">
                <a:latin typeface="Times New Roman" pitchFamily="18" charset="0"/>
                <a:cs typeface="Times New Roman" pitchFamily="18" charset="0"/>
              </a:rPr>
              <a:t>LC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-колебаниями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endParaRPr lang="ru-RU" sz="53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487055" y="814849"/>
            <a:ext cx="1070494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Виртуальная лабораторная работа «</a:t>
            </a:r>
            <a:r>
              <a:rPr kumimoji="0" lang="en-US" altLang="ja-JP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LC</a:t>
            </a:r>
            <a:r>
              <a:rPr kumimoji="0" lang="ru-RU" altLang="ja-JP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-колебания»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2311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327" y="1182255"/>
            <a:ext cx="11397673" cy="1856509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РЕШЕНИЕ КЕЙСОВ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9273" y="2058750"/>
            <a:ext cx="10667999" cy="479925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Практическая работа «Снятия внешней вольтамперной характеристики сварочного трансформатора</a:t>
            </a:r>
            <a:r>
              <a:rPr lang="ru-RU" b="1" dirty="0" smtClean="0"/>
              <a:t>»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Цель </a:t>
            </a:r>
            <a:r>
              <a:rPr lang="ru-RU" b="1" dirty="0" smtClean="0"/>
              <a:t>работы:</a:t>
            </a:r>
            <a:r>
              <a:rPr lang="ru-RU" dirty="0" smtClean="0"/>
              <a:t> ознакомиться с требованиями к источникам питания для электродуговой сварки; изучить принцип работы сварочного трансформатора и метод регулирования сварочного тока. Ознакомиться с </a:t>
            </a:r>
            <a:r>
              <a:rPr lang="ru-RU" dirty="0" err="1" smtClean="0"/>
              <a:t>вольт-амперной</a:t>
            </a:r>
            <a:r>
              <a:rPr lang="ru-RU" dirty="0" smtClean="0"/>
              <a:t> статической характеристикой дуги; снять внешние характеристики </a:t>
            </a:r>
            <a:r>
              <a:rPr lang="ru-RU" dirty="0" smtClean="0"/>
              <a:t>сварочного трансформатора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avatars.mds.yandex.net/i?id=4a0a3922ebc20e2f0449ad69954ddd2d_l-5352587-images-thumbs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2073" y="258618"/>
            <a:ext cx="9005454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62" b="8913"/>
          <a:stretch>
            <a:fillRect/>
          </a:stretch>
        </p:blipFill>
        <p:spPr>
          <a:xfrm>
            <a:off x="2669308" y="1408545"/>
            <a:ext cx="8358909" cy="544945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61037" y="0"/>
            <a:ext cx="78229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u="sng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Подведение итогов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.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2989048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1257155"/>
              </p:ext>
            </p:extLst>
          </p:nvPr>
        </p:nvGraphicFramePr>
        <p:xfrm>
          <a:off x="614870" y="434108"/>
          <a:ext cx="11216912" cy="63756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4075">
                  <a:extLst>
                    <a:ext uri="{9D8B030D-6E8A-4147-A177-3AD203B41FA5}">
                      <a16:colId xmlns:a16="http://schemas.microsoft.com/office/drawing/2014/main" xmlns="" val="805179424"/>
                    </a:ext>
                  </a:extLst>
                </a:gridCol>
                <a:gridCol w="7222837">
                  <a:extLst>
                    <a:ext uri="{9D8B030D-6E8A-4147-A177-3AD203B41FA5}">
                      <a16:colId xmlns:a16="http://schemas.microsoft.com/office/drawing/2014/main" xmlns="" val="2307411821"/>
                    </a:ext>
                  </a:extLst>
                </a:gridCol>
              </a:tblGrid>
              <a:tr h="482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</a:t>
                      </a:r>
                      <a:r>
                        <a:rPr lang="ru-RU" sz="3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занятия: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урока:</a:t>
                      </a:r>
                      <a:endParaRPr lang="ru-RU" sz="320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07475270"/>
                  </a:ext>
                </a:extLst>
              </a:tr>
              <a:tr h="61632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Организационный этап занятия.</a:t>
                      </a:r>
                      <a:endParaRPr lang="ru-RU" sz="32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Вхождение в тему и создание условий для осознанного восприятия нового материала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376680623"/>
                  </a:ext>
                </a:extLst>
              </a:tr>
              <a:tr h="482808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3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Основной этап занятия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3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Изложение </a:t>
                      </a:r>
                      <a:r>
                        <a:rPr lang="ru-RU" sz="3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нового материала</a:t>
                      </a:r>
                      <a:r>
                        <a:rPr lang="ru-RU" sz="3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Применение изученного материала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Решение кейса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Виртуальная лабораторная</a:t>
                      </a:r>
                      <a:r>
                        <a:rPr lang="ru-RU" sz="3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работа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3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Практическая работа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96604562"/>
                  </a:ext>
                </a:extLst>
              </a:tr>
              <a:tr h="96561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3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Заключительный этап занятия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1. 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Диагностика</a:t>
                      </a:r>
                    </a:p>
                    <a:p>
                      <a:pPr indent="-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</a:t>
                      </a: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Подведение итогов, домашнее задание</a:t>
                      </a:r>
                      <a:endParaRPr lang="ru-RU" sz="3200" dirty="0"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35399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8850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7237" y="166255"/>
            <a:ext cx="11563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5400" b="1" dirty="0" smtClean="0">
                <a:latin typeface="Sitka Text" panose="02000505000000020004" pitchFamily="2" charset="0"/>
              </a:rPr>
              <a:t>«Электрические цепи переменного тока с активным, индуктивным и ёмкостным сопротивлением».</a:t>
            </a:r>
            <a:endParaRPr lang="ru-RU" sz="5400" b="1" dirty="0">
              <a:latin typeface="Sitka Text" panose="02000505000000020004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2582" y="3491345"/>
            <a:ext cx="11739417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br>
              <a:rPr lang="ru-RU" sz="4400" b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сформировать понятие о активном и реактивном сопротивлении в цепи переменного тока, выяснить причины его появления.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546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4145" y="120073"/>
            <a:ext cx="10206181" cy="653934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Заполнить таблицу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 l="26818" t="27609" r="22349" b="16498"/>
          <a:stretch>
            <a:fillRect/>
          </a:stretch>
        </p:blipFill>
        <p:spPr bwMode="auto">
          <a:xfrm>
            <a:off x="1847272" y="1219201"/>
            <a:ext cx="9144001" cy="565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1930" y="178499"/>
            <a:ext cx="8653541" cy="649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52400" cy="228600"/>
          </a:xfrm>
          <a:prstGeom prst="rect">
            <a:avLst/>
          </a:prstGeom>
          <a:noFill/>
        </p:spPr>
      </p:pic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85800"/>
            <a:ext cx="165100" cy="349250"/>
          </a:xfrm>
          <a:prstGeom prst="rect">
            <a:avLst/>
          </a:prstGeom>
          <a:noFill/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0" y="10350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9886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394" y="0"/>
            <a:ext cx="9015151" cy="748145"/>
          </a:xfrm>
          <a:solidFill>
            <a:srgbClr val="66CCFF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1. «АКТИВНОЕ СОПРОТИВЛЕНИЕ В ЦЕПИ ПЕРЕМЕННОГО ТОКА»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rcRect b="6966"/>
          <a:stretch>
            <a:fillRect/>
          </a:stretch>
        </p:blipFill>
        <p:spPr>
          <a:xfrm>
            <a:off x="2736838" y="927157"/>
            <a:ext cx="7284618" cy="29982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86691" y="3881720"/>
            <a:ext cx="1105592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Цепь с резистором R и соответствующая ей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векторная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диаграмма представлены на рис. 1.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200" dirty="0" smtClean="0"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4110" y="4174870"/>
            <a:ext cx="2420140" cy="1618516"/>
          </a:xfrm>
          <a:prstGeom prst="rect">
            <a:avLst/>
          </a:prstGeom>
        </p:spPr>
      </p:pic>
      <p:pic>
        <p:nvPicPr>
          <p:cNvPr id="7" name="Рисунок 33" descr="http://fismat.ru/fis/images/current/diagram1.gif"/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796"/>
          <a:stretch>
            <a:fillRect/>
          </a:stretch>
        </p:blipFill>
        <p:spPr bwMode="auto">
          <a:xfrm>
            <a:off x="5948218" y="4192002"/>
            <a:ext cx="2726088" cy="1774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754910" y="5950773"/>
            <a:ext cx="975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Рисунок1 – Цепь переменного тока с резистором и ее векторная диаграмма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текущий через резистор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 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·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ωt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I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max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·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ωt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0093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54448" y="0"/>
            <a:ext cx="9630092" cy="886691"/>
          </a:xfrm>
          <a:prstGeom prst="rect">
            <a:avLst/>
          </a:prstGeom>
          <a:solidFill>
            <a:srgbClr val="66CCFF"/>
          </a:solidFill>
        </p:spPr>
        <p:txBody>
          <a:bodyPr>
            <a:normAutofit fontScale="9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2. «ИНДУКТИВНОЕ СОПРОТИВЛЕНИЕ В ЦЕПИ ПЕРЕМЕННОГО ТОКА»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74983" y="777818"/>
            <a:ext cx="9374908" cy="3203055"/>
          </a:xfrm>
          <a:prstGeom prst="rect">
            <a:avLst/>
          </a:prstGeom>
        </p:spPr>
      </p:pic>
      <p:pic>
        <p:nvPicPr>
          <p:cNvPr id="5126" name="Рисунок 35" descr="http://electricalschool.info/uploads/posts/2009-12/1260465868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1766" y="1911926"/>
            <a:ext cx="2650099" cy="198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76581" y="3946344"/>
            <a:ext cx="88299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142875" algn="ctr">
              <a:spcBef>
                <a:spcPts val="1125"/>
              </a:spcBef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Векторная диаграмма и схема цепи представлена на рис. 2.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28" descr="http://uchebana5.ru/images/1894/3787747/52c5004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24" t="25909" r="54953" b="5000"/>
          <a:stretch>
            <a:fillRect/>
          </a:stretch>
        </p:blipFill>
        <p:spPr bwMode="auto">
          <a:xfrm>
            <a:off x="3433989" y="4387273"/>
            <a:ext cx="2107830" cy="135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32" descr="http://fismat.ru/fis/images/current/diagram3.gif"/>
          <p:cNvPicPr>
            <a:picLocks noChangeAspect="1" noChangeArrowheads="1"/>
          </p:cNvPicPr>
          <p:nvPr/>
        </p:nvPicPr>
        <p:blipFill>
          <a:blip r:embed="rId5" cstate="print">
            <a:lum bright="-20000"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220"/>
          <a:stretch>
            <a:fillRect/>
          </a:stretch>
        </p:blipFill>
        <p:spPr bwMode="auto">
          <a:xfrm>
            <a:off x="7361381" y="4345887"/>
            <a:ext cx="2142838" cy="143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847273" y="5904453"/>
            <a:ext cx="944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Рисунок 2 –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Цепь переменного тока с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индуктивностью,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ее векторная диаграмма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187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828339" y="0"/>
            <a:ext cx="9630092" cy="969818"/>
          </a:xfrm>
          <a:prstGeom prst="rect">
            <a:avLst/>
          </a:prstGeom>
          <a:solidFill>
            <a:srgbClr val="66CCFF"/>
          </a:solidFill>
        </p:spPr>
        <p:txBody>
          <a:bodyPr>
            <a:normAutofit fontScale="8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3.  «ЕМКОСТНОЕ СОПРОТИВЛЕНИЕ В ЦЕПИ ПЕРЕМЕННОГО ТОКА»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rcRect b="5231"/>
          <a:stretch>
            <a:fillRect/>
          </a:stretch>
        </p:blipFill>
        <p:spPr>
          <a:xfrm>
            <a:off x="2733957" y="878193"/>
            <a:ext cx="7961752" cy="329664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65382" y="4177253"/>
            <a:ext cx="10409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142875" algn="ctr">
              <a:spcBef>
                <a:spcPts val="1125"/>
              </a:spcBef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Цепь с конденсатором и соответствующая ей векторная диаграмма представлены на рис. 3.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78660" y="4555664"/>
            <a:ext cx="2247887" cy="140729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4" cstate="print"/>
          <a:srcRect b="7478"/>
          <a:stretch>
            <a:fillRect/>
          </a:stretch>
        </p:blipFill>
        <p:spPr>
          <a:xfrm>
            <a:off x="6742967" y="4506897"/>
            <a:ext cx="2419506" cy="167163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16364" y="6211669"/>
            <a:ext cx="103447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Рисунок 3 – Цепь переменного тока с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конденсатором,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ее векторная диаграмма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1233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551709" y="-13743"/>
            <a:ext cx="10640291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РЕШЕНИЕ</a:t>
            </a:r>
            <a:r>
              <a:rPr kumimoji="0" lang="ru-RU" altLang="ja-JP" sz="4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ЗАДАЧ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4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4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0" y="1625984"/>
            <a:ext cx="12192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Электротехническое устройство с потребляемой мощ­ностью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 Вт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напряжением питания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110 В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нужно включить в сеть переменного напряжения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220 В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частотой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 Гц.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Найти емкость конденсатора, ко­торый необходимо подключить последовательно данному устройству, чтобы скомпенсировать избыточное напряжение.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Электротехническое устройство с потребляемой мощ­ностью </a:t>
            </a:r>
            <a:r>
              <a:rPr kumimoji="0" lang="ru-RU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50 Вт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напряжением питания </a:t>
            </a:r>
            <a:r>
              <a:rPr kumimoji="0" lang="ru-RU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110 В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нужно включить в сеть перемен­ного напряжения </a:t>
            </a:r>
            <a:r>
              <a:rPr kumimoji="0" lang="ru-RU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220 В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частотой </a:t>
            </a:r>
            <a:r>
              <a:rPr kumimoji="0" lang="ru-RU" sz="14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50 Гц.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Найти емкость конденсатора, ко­торый необходимо подключить последовательно данному устройству, чтобы скомпенсировать избыточное напряжение.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1020</TotalTime>
  <Words>379</Words>
  <Application>Microsoft Office PowerPoint</Application>
  <PresentationFormat>Произвольный</PresentationFormat>
  <Paragraphs>55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Wisp</vt:lpstr>
      <vt:lpstr>Слайд 1</vt:lpstr>
      <vt:lpstr>Слайд 2</vt:lpstr>
      <vt:lpstr>Слайд 3</vt:lpstr>
      <vt:lpstr>Заполнить таблицу          </vt:lpstr>
      <vt:lpstr>Слайд 5</vt:lpstr>
      <vt:lpstr>1. «АКТИВНОЕ СОПРОТИВЛЕНИЕ В ЦЕПИ ПЕРЕМЕННОГО ТОКА» </vt:lpstr>
      <vt:lpstr>Слайд 7</vt:lpstr>
      <vt:lpstr>Слайд 8</vt:lpstr>
      <vt:lpstr>Слайд 9</vt:lpstr>
      <vt:lpstr>Слайд 10</vt:lpstr>
      <vt:lpstr>                                Цель работы: изучить превращения электрической энергии в магнитную энергию и наоборот, в случае с незатухающими LC-колебаниями </vt:lpstr>
      <vt:lpstr>РЕШЕНИЕ КЕЙСОВ</vt:lpstr>
      <vt:lpstr>Практическая работа «Снятия внешней вольтамперной характеристики сварочного трансформатора»  Цель работы: ознакомиться с требованиями к источникам питания для электродуговой сварки; изучить принцип работы сварочного трансформатора и метод регулирования сварочного тока. Ознакомиться с вольт-амперной статической характеристикой дуги; снять внешние характеристики сварочного трансформатора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Лорик</dc:creator>
  <cp:lastModifiedBy>Лиза Денисова</cp:lastModifiedBy>
  <cp:revision>81</cp:revision>
  <dcterms:created xsi:type="dcterms:W3CDTF">2015-11-28T06:31:05Z</dcterms:created>
  <dcterms:modified xsi:type="dcterms:W3CDTF">2023-10-27T18:05:20Z</dcterms:modified>
</cp:coreProperties>
</file>