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70" r:id="rId16"/>
    <p:sldId id="28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50" autoAdjust="0"/>
  </p:normalViewPr>
  <p:slideViewPr>
    <p:cSldViewPr>
      <p:cViewPr>
        <p:scale>
          <a:sx n="114" d="100"/>
          <a:sy n="114" d="100"/>
        </p:scale>
        <p:origin x="-72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C0D0-8443-4EAA-B613-FF83914D1479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81B2B-AEEC-4BA9-8C56-5AAD11D6A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7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3E2F-C8E1-478C-A160-444DDFAB7352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D4B24-E1D8-40F7-8151-372BB57C6A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3E2F-C8E1-478C-A160-444DDFAB7352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4B24-E1D8-40F7-8151-372BB57C6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3E2F-C8E1-478C-A160-444DDFAB7352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4B24-E1D8-40F7-8151-372BB57C6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3E2F-C8E1-478C-A160-444DDFAB7352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D4B24-E1D8-40F7-8151-372BB57C6A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3E2F-C8E1-478C-A160-444DDFAB7352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D4B24-E1D8-40F7-8151-372BB57C6A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3E2F-C8E1-478C-A160-444DDFAB7352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D4B24-E1D8-40F7-8151-372BB57C6A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3E2F-C8E1-478C-A160-444DDFAB7352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D4B24-E1D8-40F7-8151-372BB57C6A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3E2F-C8E1-478C-A160-444DDFAB7352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D4B24-E1D8-40F7-8151-372BB57C6A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3E2F-C8E1-478C-A160-444DDFAB7352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D4B24-E1D8-40F7-8151-372BB57C6A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3E2F-C8E1-478C-A160-444DDFAB7352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D4B24-E1D8-40F7-8151-372BB57C6A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3E2F-C8E1-478C-A160-444DDFAB7352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D4B24-E1D8-40F7-8151-372BB57C6A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6653E2F-C8E1-478C-A160-444DDFAB7352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3FD4B24-E1D8-40F7-8151-372BB57C6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viro.edu.ru/?page_id=230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2939787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3600" b="1" dirty="0" smtClean="0"/>
              <a:t>Межуровневые </a:t>
            </a:r>
            <a:r>
              <a:rPr lang="ru-RU" sz="3600" b="1" dirty="0"/>
              <a:t>образовательные программы подготовки педагогических кадров в системе «колледж-вуз»</a:t>
            </a:r>
            <a:endParaRPr lang="ru-RU" sz="36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4" name="Picture 2" descr="C:\Users\USER\Desktop\Новый логотип\ВИРО_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16835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23928" y="620688"/>
            <a:ext cx="496855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Автономное образовательное учреждение Вологодской области дополнительного профессионального образования 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«Вологодский институт развития образования»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3249" y="4869160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Харенко Лариса Алексеевна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, 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методист кафедры 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развития профессионального образования  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АОУ ВО ДПО «ВИРО»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0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263869"/>
              </p:ext>
            </p:extLst>
          </p:nvPr>
        </p:nvGraphicFramePr>
        <p:xfrm>
          <a:off x="457200" y="1643049"/>
          <a:ext cx="8229600" cy="502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56"/>
                <a:gridCol w="1922556"/>
                <a:gridCol w="4906888"/>
              </a:tblGrid>
              <a:tr h="659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Мероприятие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Рассматриваемые вопросы/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Основные тезисы</a:t>
                      </a:r>
                    </a:p>
                  </a:txBody>
                  <a:tcPr marL="68580" marR="68580" marT="0" marB="0"/>
                </a:tc>
              </a:tr>
              <a:tr h="4367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26 апреля 2024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Расширенное заседание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ФУМО СПО по УГПС 44.00.00 «Образование и педагогические науки»,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г. Санкт-Петербург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Методические рекомендации «Ядро СППО», как директива, концептуальная основа СППО.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. Об </a:t>
                      </a: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обсуждении </a:t>
                      </a:r>
                      <a:r>
                        <a:rPr lang="ru-RU" sz="1700" dirty="0">
                          <a:latin typeface="+mn-lt"/>
                          <a:ea typeface="Calibri"/>
                          <a:cs typeface="Times New Roman"/>
                        </a:rPr>
                        <a:t>проекта ФГОС 44.02.07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Calibri"/>
                          <a:cs typeface="Times New Roman"/>
                        </a:rPr>
                        <a:t>3. Учебники для СППО </a:t>
                      </a:r>
                      <a:endParaRPr lang="ru-RU" sz="17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dirty="0">
                          <a:latin typeface="+mn-lt"/>
                          <a:ea typeface="Calibri"/>
                          <a:cs typeface="Times New Roman"/>
                        </a:rPr>
                        <a:t>о работе по подготовке федерального учебника для СПО по педагогике и психологии</a:t>
                      </a: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).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 4</a:t>
                      </a:r>
                      <a:r>
                        <a:rPr lang="ru-RU" sz="1700" dirty="0"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Практическое обучение.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700" dirty="0">
                          <a:latin typeface="+mn-lt"/>
                          <a:ea typeface="Calibri"/>
                          <a:cs typeface="Times New Roman"/>
                        </a:rPr>
                        <a:t>. Сопряжение уровней педагогического </a:t>
                      </a: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образования.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(ПООП </a:t>
                      </a:r>
                      <a:r>
                        <a:rPr lang="ru-RU" sz="1700" dirty="0">
                          <a:latin typeface="+mn-lt"/>
                          <a:ea typeface="Calibri"/>
                          <a:cs typeface="Times New Roman"/>
                        </a:rPr>
                        <a:t>и ООП, матрица компетенций, </a:t>
                      </a: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ДЭ) 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700" dirty="0">
                          <a:latin typeface="+mn-lt"/>
                          <a:ea typeface="Calibri"/>
                          <a:cs typeface="Times New Roman"/>
                        </a:rPr>
                        <a:t>Проблемные поля и </a:t>
                      </a: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риски в</a:t>
                      </a:r>
                      <a:r>
                        <a:rPr lang="ru-RU" sz="1700" baseline="0" dirty="0" smtClean="0">
                          <a:latin typeface="+mn-lt"/>
                          <a:ea typeface="Calibri"/>
                          <a:cs typeface="Times New Roman"/>
                        </a:rPr>
                        <a:t> СППО</a:t>
                      </a: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700" dirty="0">
                          <a:latin typeface="+mn-lt"/>
                          <a:ea typeface="Calibri"/>
                          <a:cs typeface="Times New Roman"/>
                        </a:rPr>
                        <a:t>(ДЭ, </a:t>
                      </a: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ФП «</a:t>
                      </a:r>
                      <a:r>
                        <a:rPr lang="ru-RU" sz="1700" dirty="0" err="1" smtClean="0">
                          <a:latin typeface="+mn-lt"/>
                          <a:ea typeface="Calibri"/>
                          <a:cs typeface="Times New Roman"/>
                        </a:rPr>
                        <a:t>Профессионалитет</a:t>
                      </a: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», конкурсное </a:t>
                      </a:r>
                      <a:r>
                        <a:rPr lang="ru-RU" sz="1700" dirty="0">
                          <a:latin typeface="+mn-lt"/>
                          <a:ea typeface="Calibri"/>
                          <a:cs typeface="Times New Roman"/>
                        </a:rPr>
                        <a:t>движение</a:t>
                      </a: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).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990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/>
              <a:t>Мероприятия </a:t>
            </a:r>
            <a:r>
              <a:rPr lang="ru-RU" sz="2200" b="1" dirty="0"/>
              <a:t>в рамках реализации основных положений </a:t>
            </a:r>
            <a:r>
              <a:rPr lang="ru-RU" sz="2200" b="1" dirty="0" smtClean="0"/>
              <a:t>Концепции </a:t>
            </a:r>
            <a:r>
              <a:rPr lang="ru-RU" sz="2200" b="1" dirty="0"/>
              <a:t>подготовки педагогических кадров </a:t>
            </a:r>
            <a:r>
              <a:rPr lang="ru-RU" sz="2200" b="1" dirty="0" smtClean="0"/>
              <a:t>для </a:t>
            </a:r>
            <a:r>
              <a:rPr lang="ru-RU" sz="2200" b="1" dirty="0"/>
              <a:t>системы образования на период до 2030 года </a:t>
            </a:r>
            <a:endParaRPr lang="ru-RU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645252"/>
              </p:ext>
            </p:extLst>
          </p:nvPr>
        </p:nvGraphicFramePr>
        <p:xfrm>
          <a:off x="457200" y="2184767"/>
          <a:ext cx="8229600" cy="4286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56"/>
                <a:gridCol w="2000264"/>
                <a:gridCol w="4829180"/>
              </a:tblGrid>
              <a:tr h="592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Мероприятие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Рассматриваемые вопросы/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Основные тезисы</a:t>
                      </a:r>
                    </a:p>
                  </a:txBody>
                  <a:tcPr marL="68580" marR="68580" marT="0" marB="0"/>
                </a:tc>
              </a:tr>
              <a:tr h="3655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16-18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апреля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Международная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научно-практическая конференция «Национальная безопасность и молодежная политика: вызовы современности»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latin typeface="+mn-lt"/>
                          <a:ea typeface="Calibri"/>
                          <a:cs typeface="Times New Roman"/>
                        </a:rPr>
                        <a:t>Практическая </a:t>
                      </a:r>
                      <a:r>
                        <a:rPr lang="ru-RU" sz="1800" u="sng" dirty="0">
                          <a:latin typeface="+mn-lt"/>
                          <a:ea typeface="Calibri"/>
                          <a:cs typeface="Times New Roman"/>
                        </a:rPr>
                        <a:t>подготовка студентов: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. Низкая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эффективность существующей системы практической подготовки.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2. Формирование личности педагога, профессиональной идентичности через организацию практической подготовки модели «Полного дня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» (на примере ВСПК).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/>
              <a:t>Мероприятия </a:t>
            </a:r>
            <a:r>
              <a:rPr lang="ru-RU" sz="2400" b="1" dirty="0"/>
              <a:t>в рамках реализации основных положений </a:t>
            </a:r>
            <a:r>
              <a:rPr lang="ru-RU" sz="2400" b="1" dirty="0" smtClean="0"/>
              <a:t>Концепции </a:t>
            </a:r>
            <a:r>
              <a:rPr lang="ru-RU" sz="2400" b="1" dirty="0"/>
              <a:t>подготовки педагогических кадров </a:t>
            </a:r>
            <a:r>
              <a:rPr lang="ru-RU" sz="2400" b="1" dirty="0" smtClean="0"/>
              <a:t>для </a:t>
            </a:r>
            <a:r>
              <a:rPr lang="ru-RU" sz="2400" b="1" dirty="0"/>
              <a:t>системы образования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 </a:t>
            </a:r>
            <a:r>
              <a:rPr lang="ru-RU" sz="2400" b="1" dirty="0"/>
              <a:t>период до 2030 года 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116469"/>
              </p:ext>
            </p:extLst>
          </p:nvPr>
        </p:nvGraphicFramePr>
        <p:xfrm>
          <a:off x="457200" y="1643049"/>
          <a:ext cx="8229600" cy="471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966"/>
                <a:gridCol w="2357454"/>
                <a:gridCol w="4829180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Мероприятие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Рассматриваемые вопросы/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Основные тезисы</a:t>
                      </a:r>
                    </a:p>
                  </a:txBody>
                  <a:tcPr marL="68580" marR="68580" marT="0" marB="0"/>
                </a:tc>
              </a:tr>
              <a:tr h="3583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V Всероссийская научно-практическая конференция «Национальные приоритеты российского образования: достижения и перспективы», 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. Волгоград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1800" u="sng" dirty="0">
                          <a:latin typeface="+mn-lt"/>
                          <a:ea typeface="Calibri"/>
                          <a:cs typeface="Times New Roman"/>
                        </a:rPr>
                        <a:t>Обозначены ключевые направления развития среднего педагогического образования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 (проректор ИРПО Наумова Светлана Ивановна):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Реализация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модели педагогического образования (Концепция подготовки педагогических кадров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);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- ФП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Профессионалитет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»;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Непрерывное педагогическое образование, Ядро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СППО;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800" u="sng" dirty="0" smtClean="0">
                          <a:latin typeface="+mn-lt"/>
                          <a:ea typeface="Calibri"/>
                          <a:cs typeface="Times New Roman"/>
                        </a:rPr>
                        <a:t>Пути совершенствования </a:t>
                      </a:r>
                      <a:r>
                        <a:rPr lang="ru-RU" sz="1800" u="sng" dirty="0">
                          <a:latin typeface="+mn-lt"/>
                          <a:ea typeface="Calibri"/>
                          <a:cs typeface="Times New Roman"/>
                        </a:rPr>
                        <a:t>практической подготовки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(опыт вузов – направление на практику в школы с вакансиями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).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/>
              <a:t>Мероприятия </a:t>
            </a:r>
            <a:r>
              <a:rPr lang="ru-RU" sz="2200" b="1" dirty="0"/>
              <a:t>в рамках реализации основных положений </a:t>
            </a:r>
            <a:r>
              <a:rPr lang="ru-RU" sz="2200" b="1" dirty="0" smtClean="0"/>
              <a:t>Концепции </a:t>
            </a:r>
            <a:r>
              <a:rPr lang="ru-RU" sz="2200" b="1" dirty="0"/>
              <a:t>подготовки педагогических кадров </a:t>
            </a:r>
            <a:r>
              <a:rPr lang="ru-RU" sz="2200" b="1" dirty="0" smtClean="0"/>
              <a:t>для </a:t>
            </a:r>
            <a:r>
              <a:rPr lang="ru-RU" sz="2200" b="1" dirty="0"/>
              <a:t>системы образования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на </a:t>
            </a:r>
            <a:r>
              <a:rPr lang="ru-RU" sz="2200" b="1" dirty="0"/>
              <a:t>период до 2030 года </a:t>
            </a:r>
            <a:endParaRPr lang="ru-RU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096929"/>
              </p:ext>
            </p:extLst>
          </p:nvPr>
        </p:nvGraphicFramePr>
        <p:xfrm>
          <a:off x="457200" y="2420887"/>
          <a:ext cx="8229600" cy="355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966"/>
                <a:gridCol w="2357454"/>
                <a:gridCol w="4829180"/>
              </a:tblGrid>
              <a:tr h="584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Мероприятие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Рассматриваемые вопросы/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Основные тезисы</a:t>
                      </a:r>
                    </a:p>
                  </a:txBody>
                  <a:tcPr marL="68580" marR="68580" marT="0" marB="0"/>
                </a:tc>
              </a:tr>
              <a:tr h="2923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6-7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июня 2024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Открытая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стратегическая сессия «Новые тенденции в подготовке педагогов», г. Анапа, филиал МПГУ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1. Преемственность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ВО и СПО при подготовке педагогических кадров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Необходимость совершенствования программ педагогических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практик (работа с родителями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3. Вопрос о стажировке на выпускных курсах.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Мероприятия </a:t>
            </a:r>
            <a:r>
              <a:rPr lang="ru-RU" sz="2400" b="1" dirty="0">
                <a:latin typeface="+mn-lt"/>
              </a:rPr>
              <a:t>в рамках реализации основных положений </a:t>
            </a:r>
            <a:r>
              <a:rPr lang="ru-RU" sz="2400" b="1" dirty="0" smtClean="0">
                <a:latin typeface="+mn-lt"/>
              </a:rPr>
              <a:t>Концепции </a:t>
            </a:r>
            <a:r>
              <a:rPr lang="ru-RU" sz="2400" b="1" dirty="0">
                <a:latin typeface="+mn-lt"/>
              </a:rPr>
              <a:t>подготовки педагогических кадров </a:t>
            </a:r>
            <a:r>
              <a:rPr lang="ru-RU" sz="2400" b="1" dirty="0" smtClean="0">
                <a:latin typeface="+mn-lt"/>
              </a:rPr>
              <a:t>для </a:t>
            </a:r>
            <a:r>
              <a:rPr lang="ru-RU" sz="2400" b="1" dirty="0">
                <a:latin typeface="+mn-lt"/>
              </a:rPr>
              <a:t>системы образования 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на </a:t>
            </a:r>
            <a:r>
              <a:rPr lang="ru-RU" sz="2400" b="1" dirty="0">
                <a:latin typeface="+mn-lt"/>
              </a:rPr>
              <a:t>период до 2030 года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273050"/>
            <a:ext cx="3008313" cy="707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u="sng" dirty="0" smtClean="0"/>
              <a:t>Ядро СППО</a:t>
            </a:r>
            <a:endParaRPr lang="ru-RU" sz="2800" u="sng" dirty="0"/>
          </a:p>
        </p:txBody>
      </p:sp>
      <p:sp>
        <p:nvSpPr>
          <p:cNvPr id="7" name="Текст 5"/>
          <p:cNvSpPr>
            <a:spLocks noGrp="1"/>
          </p:cNvSpPr>
          <p:nvPr>
            <p:ph idx="1"/>
          </p:nvPr>
        </p:nvSpPr>
        <p:spPr>
          <a:xfrm>
            <a:off x="179512" y="980728"/>
            <a:ext cx="3168353" cy="554461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dirty="0"/>
              <a:t>Ядро среднего профессионального педагогического образования - ключевые характеристики и параметры основных профессиональных образовательных программ уровня среднего профессионального педагогического образования, отражающие </a:t>
            </a:r>
            <a:r>
              <a:rPr lang="ru-RU" sz="2000" b="1" u="sng" dirty="0"/>
              <a:t>обязательный минимум содержания и результатов подготовки педагогов</a:t>
            </a:r>
            <a:r>
              <a:rPr lang="ru-RU" sz="2000" dirty="0"/>
              <a:t>, который должен обеспечить равное качество подготовки выпускников.</a:t>
            </a:r>
          </a:p>
          <a:p>
            <a:endParaRPr lang="ru-RU" dirty="0"/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3575050" y="476672"/>
            <a:ext cx="5317430" cy="6048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ru-RU" sz="1900" dirty="0" smtClean="0"/>
          </a:p>
          <a:p>
            <a:r>
              <a:rPr lang="ru-RU" sz="1900" dirty="0" smtClean="0"/>
              <a:t>Письмо Министерства Просвещения Российской Федерации от 28 апреля 2022 г. № АБ-1197/05 «О направлении документов «Ядро СППО»;</a:t>
            </a:r>
          </a:p>
          <a:p>
            <a:pPr algn="just"/>
            <a:endParaRPr lang="ru-RU" sz="900" dirty="0" smtClean="0"/>
          </a:p>
          <a:p>
            <a:r>
              <a:rPr lang="ru-RU" sz="1900" dirty="0" smtClean="0"/>
              <a:t>Методические рекомендации по подготовке кадров по программам среднего профессионального педагогического образования на основе единых подходов к их структуре и содержанию («Ядро среднего профессионального педагогического образования</a:t>
            </a:r>
            <a:r>
              <a:rPr lang="ru-RU" sz="1900" dirty="0" smtClean="0"/>
              <a:t>»), </a:t>
            </a:r>
            <a:r>
              <a:rPr lang="ru-RU" sz="1900" dirty="0" smtClean="0"/>
              <a:t>ФГБОУ ДПО «ИРПО», 2022 год;</a:t>
            </a:r>
          </a:p>
          <a:p>
            <a:pPr algn="just"/>
            <a:endParaRPr lang="ru-RU" sz="700" dirty="0" smtClean="0"/>
          </a:p>
          <a:p>
            <a:r>
              <a:rPr lang="ru-RU" sz="1900" dirty="0" smtClean="0"/>
              <a:t>Методические рекомендации о реализации «Ядро среднего профессионального педагогического образования» в образовательных организациях, ведущих подготовку педагогических кадров, ФГБОУ ДПО «ИРПО», 2022 год;</a:t>
            </a:r>
          </a:p>
          <a:p>
            <a:pPr algn="just"/>
            <a:endParaRPr lang="ru-RU" sz="900" dirty="0" smtClean="0"/>
          </a:p>
          <a:p>
            <a:r>
              <a:rPr lang="ru-RU" sz="1900" dirty="0" smtClean="0"/>
              <a:t>Приказ ФГБОУ ДПО «ИРПО»№ П-769 «Об утверждении перечня образовательных организаций, принимающих участие в тестовом внедрении единых подходов к проектированию и реализации образовательных программ подготовки педагогических кадров – «Ядро СППО» от 21 ноября 2022 года.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32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896544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Компетентностный</a:t>
            </a:r>
            <a:r>
              <a:rPr lang="ru-RU" dirty="0" smtClean="0"/>
              <a:t> </a:t>
            </a:r>
            <a:r>
              <a:rPr lang="ru-RU" dirty="0"/>
              <a:t>подход к разработке образовательных </a:t>
            </a:r>
            <a:r>
              <a:rPr lang="ru-RU" dirty="0" smtClean="0"/>
              <a:t>программ</a:t>
            </a:r>
            <a:r>
              <a:rPr lang="ru-RU" dirty="0" smtClean="0"/>
              <a:t>.</a:t>
            </a:r>
          </a:p>
          <a:p>
            <a:pPr marL="18288" indent="0">
              <a:buNone/>
            </a:pPr>
            <a:endParaRPr lang="ru-RU" sz="900" dirty="0"/>
          </a:p>
          <a:p>
            <a:r>
              <a:rPr lang="ru-RU" dirty="0"/>
              <a:t>Е</a:t>
            </a:r>
            <a:r>
              <a:rPr lang="ru-RU" dirty="0" smtClean="0"/>
              <a:t>диные </a:t>
            </a:r>
            <a:r>
              <a:rPr lang="ru-RU" dirty="0"/>
              <a:t>подходы к подготовке педагогических кадров, качеству </a:t>
            </a:r>
            <a:r>
              <a:rPr lang="ru-RU" dirty="0" smtClean="0"/>
              <a:t>подготовки. </a:t>
            </a:r>
            <a:endParaRPr lang="ru-RU" dirty="0" smtClean="0"/>
          </a:p>
          <a:p>
            <a:pPr marL="18288" indent="0">
              <a:buNone/>
            </a:pPr>
            <a:endParaRPr lang="ru-RU" sz="900" dirty="0"/>
          </a:p>
          <a:p>
            <a:r>
              <a:rPr lang="ru-RU" dirty="0" smtClean="0"/>
              <a:t>Ориентация </a:t>
            </a:r>
            <a:r>
              <a:rPr lang="ru-RU" dirty="0"/>
              <a:t>на формирование проектных и цифровых компетенций будущего </a:t>
            </a:r>
            <a:r>
              <a:rPr lang="ru-RU" dirty="0" smtClean="0"/>
              <a:t>педагога</a:t>
            </a:r>
            <a:r>
              <a:rPr lang="ru-RU" dirty="0" smtClean="0"/>
              <a:t>.</a:t>
            </a:r>
          </a:p>
          <a:p>
            <a:pPr marL="18288" indent="0">
              <a:buNone/>
            </a:pPr>
            <a:endParaRPr lang="ru-RU" sz="900" dirty="0"/>
          </a:p>
          <a:p>
            <a:r>
              <a:rPr lang="ru-RU" dirty="0" smtClean="0"/>
              <a:t>Преемственность </a:t>
            </a:r>
            <a:r>
              <a:rPr lang="ru-RU" dirty="0"/>
              <a:t>в реализации образовательных программ СПО и </a:t>
            </a:r>
            <a:r>
              <a:rPr lang="ru-RU" dirty="0" smtClean="0"/>
              <a:t>ВПО</a:t>
            </a:r>
            <a:r>
              <a:rPr lang="ru-RU" dirty="0" smtClean="0"/>
              <a:t>.</a:t>
            </a:r>
          </a:p>
          <a:p>
            <a:pPr marL="18288" indent="0">
              <a:buNone/>
            </a:pPr>
            <a:endParaRPr lang="ru-RU" sz="900" dirty="0"/>
          </a:p>
          <a:p>
            <a:r>
              <a:rPr lang="ru-RU" dirty="0" err="1" smtClean="0"/>
              <a:t>Практикоориентированность</a:t>
            </a:r>
            <a:r>
              <a:rPr lang="ru-RU" dirty="0" smtClean="0"/>
              <a:t> образования</a:t>
            </a:r>
            <a:r>
              <a:rPr lang="ru-RU" dirty="0" smtClean="0"/>
              <a:t>.</a:t>
            </a:r>
          </a:p>
          <a:p>
            <a:pPr marL="18288" indent="0">
              <a:buNone/>
            </a:pPr>
            <a:endParaRPr lang="ru-RU" sz="900" dirty="0"/>
          </a:p>
          <a:p>
            <a:r>
              <a:rPr lang="ru-RU" dirty="0" smtClean="0"/>
              <a:t>Ориентация </a:t>
            </a:r>
            <a:r>
              <a:rPr lang="ru-RU" dirty="0"/>
              <a:t>на формирование проектных компетенций будущего педагога, способствующих решению профессиональных </a:t>
            </a:r>
            <a:r>
              <a:rPr lang="ru-RU" dirty="0" smtClean="0"/>
              <a:t>задач</a:t>
            </a:r>
            <a:r>
              <a:rPr lang="ru-RU" dirty="0" smtClean="0"/>
              <a:t>.</a:t>
            </a:r>
          </a:p>
          <a:p>
            <a:pPr marL="18288" indent="0">
              <a:buNone/>
            </a:pPr>
            <a:endParaRPr lang="ru-RU" sz="900" dirty="0"/>
          </a:p>
          <a:p>
            <a:r>
              <a:rPr lang="ru-RU" dirty="0" smtClean="0"/>
              <a:t>Ориентация </a:t>
            </a:r>
            <a:r>
              <a:rPr lang="ru-RU" dirty="0"/>
              <a:t>на достижение образовательного результата, сочетающего в себе профессиональные и личностные результаты.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Преимущества </a:t>
            </a:r>
            <a:r>
              <a:rPr lang="ru-RU" sz="2700" b="1" dirty="0"/>
              <a:t>программы «Ядро СППО»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для профессионального </a:t>
            </a:r>
            <a:r>
              <a:rPr lang="ru-RU" sz="2700" b="1" dirty="0" smtClean="0"/>
              <a:t>сообщества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400" b="1" dirty="0"/>
              <a:t>Деятельность региональных инновационных площадок.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Отчеты о деятельности РИП.</a:t>
            </a:r>
            <a:endParaRPr lang="ru-RU" sz="2400" dirty="0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251520" y="1484784"/>
            <a:ext cx="4536504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000" dirty="0"/>
              <a:t>1.  «Введение в педагогическую профессию через организацию взаимодействия профессиональных образовательных организаций и общеобразовательных организаций </a:t>
            </a:r>
          </a:p>
          <a:p>
            <a:pPr marL="18288" indent="0" algn="ctr">
              <a:spcBef>
                <a:spcPts val="0"/>
              </a:spcBef>
              <a:buNone/>
            </a:pPr>
            <a:r>
              <a:rPr lang="ru-RU" sz="2000" dirty="0"/>
              <a:t>(в контексте </a:t>
            </a:r>
            <a:r>
              <a:rPr lang="ru-RU" sz="2000" dirty="0" smtClean="0"/>
              <a:t>Модели </a:t>
            </a:r>
            <a:r>
              <a:rPr lang="ru-RU" sz="2000" dirty="0"/>
              <a:t>непрерывного педагогического образования Вологодской области)» </a:t>
            </a:r>
          </a:p>
          <a:p>
            <a:pPr marL="18288" indent="0" algn="ctr">
              <a:spcBef>
                <a:spcPts val="0"/>
              </a:spcBef>
              <a:buNone/>
            </a:pPr>
            <a:r>
              <a:rPr lang="ru-RU" sz="2000" dirty="0"/>
              <a:t>(2022-2026)</a:t>
            </a: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4572000" y="1268760"/>
            <a:ext cx="4248150" cy="3528393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/>
              <a:t>2.  «</a:t>
            </a:r>
            <a:r>
              <a:rPr lang="ru-RU" sz="2000" b="0" dirty="0"/>
              <a:t>Межуровневые сопряженные (скоординированные) Образовательные программы подготовки педагогических кадров в системе «колледж-вуз» (в контексте Модели непрерывного педагогического образования Вологодской области</a:t>
            </a:r>
            <a:r>
              <a:rPr lang="ru-RU" sz="2000" b="0" dirty="0" smtClean="0"/>
              <a:t>)» (</a:t>
            </a:r>
            <a:r>
              <a:rPr lang="ru-RU" sz="2000" b="0" dirty="0"/>
              <a:t>2021-2026).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251520" y="4941168"/>
            <a:ext cx="8640960" cy="18002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900" dirty="0" smtClean="0"/>
          </a:p>
          <a:p>
            <a:pPr algn="ctr"/>
            <a:r>
              <a:rPr lang="ru-RU" sz="1600" dirty="0" smtClean="0"/>
              <a:t>БПОУ </a:t>
            </a:r>
            <a:r>
              <a:rPr lang="ru-RU" sz="1600" dirty="0" smtClean="0"/>
              <a:t>ВО «</a:t>
            </a:r>
            <a:r>
              <a:rPr lang="ru-RU" sz="1600" dirty="0" err="1" smtClean="0"/>
              <a:t>Сокольский</a:t>
            </a:r>
            <a:r>
              <a:rPr lang="ru-RU" sz="1600" dirty="0" smtClean="0"/>
              <a:t> педагогический колледж»</a:t>
            </a:r>
          </a:p>
          <a:p>
            <a:pPr algn="ctr"/>
            <a:r>
              <a:rPr lang="ru-RU" sz="1600" dirty="0" smtClean="0"/>
              <a:t>БПОУ ВО «Белозерский индустриально педагогический колледж </a:t>
            </a:r>
          </a:p>
          <a:p>
            <a:pPr marL="18288" indent="0" algn="ctr">
              <a:buNone/>
            </a:pPr>
            <a:r>
              <a:rPr lang="ru-RU" sz="1600" dirty="0" err="1" smtClean="0"/>
              <a:t>им.А.А</a:t>
            </a:r>
            <a:r>
              <a:rPr lang="ru-RU" sz="1600" dirty="0" smtClean="0"/>
              <a:t>. </a:t>
            </a:r>
            <a:r>
              <a:rPr lang="ru-RU" sz="1600" dirty="0" err="1" smtClean="0"/>
              <a:t>Желобовского</a:t>
            </a:r>
            <a:r>
              <a:rPr lang="ru-RU" sz="1600" dirty="0" smtClean="0"/>
              <a:t>»</a:t>
            </a:r>
          </a:p>
          <a:p>
            <a:pPr algn="ctr"/>
            <a:r>
              <a:rPr lang="ru-RU" sz="1600" dirty="0" smtClean="0"/>
              <a:t> БПОУ </a:t>
            </a:r>
            <a:r>
              <a:rPr lang="ru-RU" sz="1600" dirty="0" smtClean="0"/>
              <a:t>ВО «</a:t>
            </a:r>
            <a:r>
              <a:rPr lang="ru-RU" sz="1600" dirty="0" err="1" smtClean="0"/>
              <a:t>Тотемский</a:t>
            </a:r>
            <a:r>
              <a:rPr lang="ru-RU" sz="1600" dirty="0" smtClean="0"/>
              <a:t> политехнический техникум»</a:t>
            </a:r>
          </a:p>
          <a:p>
            <a:pPr algn="ctr"/>
            <a:r>
              <a:rPr lang="ru-RU" sz="1600" dirty="0" smtClean="0"/>
              <a:t> БПОУ ВО «Великоустюгский гуманитарно-педагогический колледж»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41891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20106"/>
          </a:xfrm>
        </p:spPr>
        <p:txBody>
          <a:bodyPr>
            <a:noAutofit/>
          </a:bodyPr>
          <a:lstStyle/>
          <a:p>
            <a:pPr marL="0" lvl="0" indent="20638" algn="just">
              <a:buNone/>
            </a:pPr>
            <a:endParaRPr lang="ru-RU" sz="1400" dirty="0" smtClean="0"/>
          </a:p>
          <a:p>
            <a:pPr marL="0" lvl="0" indent="20638" algn="just">
              <a:buNone/>
            </a:pPr>
            <a:r>
              <a:rPr lang="ru-RU" sz="1600" dirty="0" smtClean="0"/>
              <a:t>Порядок </a:t>
            </a:r>
            <a:r>
              <a:rPr lang="ru-RU" sz="1600" dirty="0"/>
              <a:t>признания организаций, осуществляющих образовательную деятельность, и иных </a:t>
            </a:r>
            <a:r>
              <a:rPr lang="ru-RU" sz="1600" dirty="0" smtClean="0"/>
              <a:t>действующих в </a:t>
            </a:r>
            <a:r>
              <a:rPr lang="ru-RU" sz="1600" dirty="0"/>
              <a:t>сфере образования организаций, а также их объединений региональными инновационными площадками в системе образования Вологодской области (утв. приказом Департамента образования Вологодской области №1448 от </a:t>
            </a:r>
            <a:r>
              <a:rPr lang="ru-RU" sz="1600" dirty="0" smtClean="0"/>
              <a:t>07.08.2023) </a:t>
            </a:r>
            <a:r>
              <a:rPr lang="ru-RU" sz="1600" u="sng" dirty="0" smtClean="0">
                <a:hlinkClick r:id="rId2"/>
              </a:rPr>
              <a:t>https</a:t>
            </a:r>
            <a:r>
              <a:rPr lang="ru-RU" sz="1600" u="sng" dirty="0">
                <a:hlinkClick r:id="rId2"/>
              </a:rPr>
              <a:t>://viro.edu.ru/?</a:t>
            </a:r>
            <a:r>
              <a:rPr lang="ru-RU" sz="1600" u="sng" dirty="0" smtClean="0">
                <a:hlinkClick r:id="rId2"/>
              </a:rPr>
              <a:t>page_id=2303</a:t>
            </a:r>
            <a:endParaRPr lang="ru-RU" sz="1600" dirty="0" smtClean="0"/>
          </a:p>
          <a:p>
            <a:pPr algn="just">
              <a:buNone/>
            </a:pPr>
            <a:endParaRPr lang="ru-RU" sz="1400" dirty="0"/>
          </a:p>
          <a:p>
            <a:pPr algn="just">
              <a:buNone/>
            </a:pPr>
            <a:r>
              <a:rPr lang="ru-RU" sz="1400" dirty="0"/>
              <a:t>4.5. Своевременное информирование регионального оператора о возникших проблемах, препятствующих реализации проекта (программы), которые могут привести к невыполнению проекта (программы) или календарного плана работ</a:t>
            </a:r>
            <a:r>
              <a:rPr lang="ru-RU" sz="1400" dirty="0" smtClean="0"/>
              <a:t>.</a:t>
            </a:r>
          </a:p>
          <a:p>
            <a:pPr algn="just">
              <a:buNone/>
            </a:pPr>
            <a:endParaRPr lang="ru-RU" sz="1400" dirty="0"/>
          </a:p>
          <a:p>
            <a:pPr algn="just">
              <a:buNone/>
            </a:pPr>
            <a:r>
              <a:rPr lang="ru-RU" sz="1400" dirty="0"/>
              <a:t>4.6. РИП ежегодно в срок до 10 сентября года, следующего за отчетным периодом, представляют письменные отчеты о реализации проекта (программы) на экспертизу региональному оператору</a:t>
            </a:r>
            <a:r>
              <a:rPr lang="ru-RU" sz="1400" dirty="0" smtClean="0"/>
              <a:t>.</a:t>
            </a:r>
          </a:p>
          <a:p>
            <a:pPr algn="just">
              <a:buNone/>
            </a:pPr>
            <a:endParaRPr lang="ru-RU" sz="1400" dirty="0"/>
          </a:p>
          <a:p>
            <a:pPr algn="just">
              <a:buNone/>
            </a:pPr>
            <a:r>
              <a:rPr lang="ru-RU" sz="1400" dirty="0"/>
              <a:t>4.7. РИП ежегодно в срок до 10 октября года, следующего за отчетным периодом, размещают на своем официальном сайте в информационно-телекоммуникационной сети «Интернет» ежегодный отчет о реализации проекта (программы</a:t>
            </a:r>
            <a:r>
              <a:rPr lang="ru-RU" sz="1400" dirty="0" smtClean="0"/>
              <a:t>).</a:t>
            </a:r>
          </a:p>
          <a:p>
            <a:pPr algn="just">
              <a:buNone/>
            </a:pPr>
            <a:endParaRPr lang="ru-RU" sz="900" dirty="0" smtClean="0"/>
          </a:p>
          <a:p>
            <a:pPr marL="0" lvl="0" indent="0" algn="just">
              <a:buNone/>
            </a:pPr>
            <a:r>
              <a:rPr lang="ru-RU" sz="1200" dirty="0" smtClean="0">
                <a:sym typeface="Symbol"/>
              </a:rPr>
              <a:t> </a:t>
            </a:r>
            <a:r>
              <a:rPr lang="ru-RU" sz="1200" dirty="0" smtClean="0"/>
              <a:t>Форма </a:t>
            </a:r>
            <a:r>
              <a:rPr lang="ru-RU" sz="1200" dirty="0"/>
              <a:t>отчета  о деятельности региональной инновационной площадки (оформление, разделы </a:t>
            </a:r>
            <a:r>
              <a:rPr lang="ru-RU" sz="1200" dirty="0" smtClean="0"/>
              <a:t>отчета, предоставление </a:t>
            </a:r>
            <a:r>
              <a:rPr lang="ru-RU" sz="1200" dirty="0"/>
              <a:t>копий документов) направляется в приложении к информационному письму. </a:t>
            </a:r>
          </a:p>
          <a:p>
            <a:pPr lvl="0" algn="just">
              <a:buNone/>
            </a:pPr>
            <a:r>
              <a:rPr lang="ru-RU" sz="1200" dirty="0" smtClean="0"/>
              <a:t>!  Обратить </a:t>
            </a:r>
            <a:r>
              <a:rPr lang="ru-RU" sz="1200" dirty="0"/>
              <a:t>внимание на </a:t>
            </a:r>
            <a:r>
              <a:rPr lang="ru-RU" sz="1200" dirty="0" smtClean="0"/>
              <a:t>правильное указание </a:t>
            </a:r>
            <a:r>
              <a:rPr lang="ru-RU" sz="1200" dirty="0"/>
              <a:t>реквизитов </a:t>
            </a:r>
            <a:r>
              <a:rPr lang="ru-RU" sz="1200" dirty="0" smtClean="0"/>
              <a:t>документов, ссылок на размещение источников. </a:t>
            </a:r>
            <a:endParaRPr lang="ru-RU" sz="1200" dirty="0"/>
          </a:p>
          <a:p>
            <a:pPr algn="just">
              <a:buNone/>
            </a:pPr>
            <a:r>
              <a:rPr lang="ru-RU" sz="1200" dirty="0" smtClean="0"/>
              <a:t>! </a:t>
            </a:r>
            <a:r>
              <a:rPr lang="ru-RU" sz="1200" dirty="0" smtClean="0"/>
              <a:t> В </a:t>
            </a:r>
            <a:r>
              <a:rPr lang="ru-RU" sz="1200" dirty="0" smtClean="0"/>
              <a:t>2024 году отчет предоставляется за 2023 год.</a:t>
            </a:r>
          </a:p>
          <a:p>
            <a:endParaRPr lang="ru-RU" sz="14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Отчет о деятельности РИП</a:t>
            </a:r>
            <a:endParaRPr lang="ru-RU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622813"/>
              </p:ext>
            </p:extLst>
          </p:nvPr>
        </p:nvGraphicFramePr>
        <p:xfrm>
          <a:off x="457200" y="2636912"/>
          <a:ext cx="8229600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668"/>
                <a:gridCol w="2214578"/>
                <a:gridCol w="2900354"/>
              </a:tblGrid>
              <a:tr h="508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Основные результаты ИД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Ожидаемые результаты ИД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587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Апробация сквозных компетенций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рамках ФГОС среднего профессионального и высшего образования по подготовке педагогических кадров на базе БПОУ ВО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«ВПК»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 БПОУ ВО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«СПК»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Создана экспериментальная площадка для апробации сетевых программ на базе БПОУ ВО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«ВПК»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Разработаны методические рекомендации для формирования сквозных компетенций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рамках ФГОС среднего профессионального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и высшего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образования по подготовке педагогических кадров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1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Апробация сопряженных учебных планов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для подготовки педагогических кадров в образовательных организациях среднего профессионального и высшего 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Создана экспериментальная площадка для апробации сопряженных учебных планов для подготовки педагогических кадров на базе БПОУ ВО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«ВПК»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Разработаны методические рекомендации для формирования сопряженных учебных планов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 подготовке педагогических кадров в рамках ФГОС среднего профессионального и высшего 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221825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«Межуровневые сопряженные (скоординированные) Образовательные программы подготовки педагогических кадров в системе «колледж-вуз» (в контексте Модели непрерывного педагогического образования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Вологодской </a:t>
            </a:r>
            <a:r>
              <a:rPr lang="ru-RU" sz="2000" b="1" dirty="0"/>
              <a:t>области)» (2021-2026</a:t>
            </a:r>
            <a:r>
              <a:rPr lang="ru-RU" sz="2000" b="1" dirty="0" smtClean="0"/>
              <a:t>).</a:t>
            </a:r>
            <a:br>
              <a:rPr lang="ru-RU" sz="2000" b="1" dirty="0" smtClean="0"/>
            </a:br>
            <a:r>
              <a:rPr lang="ru-RU" sz="900" b="1" dirty="0"/>
              <a:t>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Программа </a:t>
            </a:r>
            <a:r>
              <a:rPr lang="ru-RU" sz="2000" b="1" dirty="0"/>
              <a:t>мероприятий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2023 </a:t>
            </a:r>
            <a:r>
              <a:rPr lang="ru-RU" sz="2000" b="1" dirty="0" smtClean="0"/>
              <a:t>год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429056"/>
              </p:ext>
            </p:extLst>
          </p:nvPr>
        </p:nvGraphicFramePr>
        <p:xfrm>
          <a:off x="457200" y="2780928"/>
          <a:ext cx="8229600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668"/>
                <a:gridCol w="2214578"/>
                <a:gridCol w="2900354"/>
              </a:tblGrid>
              <a:tr h="519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Основные результаты ИД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Ожидаемые результаты ИД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Разработка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единой системы оценки уровня сформированности компетенций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будущего педагога в образовательных организациях среднего профессионального образования и классическом университете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Создана единая система оценки уровня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сформированности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компетенций будущего педагога на разных уровнях 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Разработаны методические рекомендации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для оценки уровня сформированности компетенций будущего педагога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1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Участие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в региональной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научно-практической конференции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 непрерывному педагогическому образованию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Представлен первый опыт реализации проекта на научно – практической конференции.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Трансляция опыта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выявление точек роста инновационного образовательного проекта, проблемных зон и путей их решения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23622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«Межуровневые сопряженные (скоординированные) Образовательные программы подготовки педагогических кадров в системе «колледж-вуз»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ru-RU" sz="2000" b="1" dirty="0"/>
              <a:t>в контексте Модели непрерывного педагогического образования Вологодской области)» (2021-2026</a:t>
            </a:r>
            <a:r>
              <a:rPr lang="ru-RU" sz="2000" b="1" dirty="0" smtClean="0"/>
              <a:t>).</a:t>
            </a:r>
            <a:br>
              <a:rPr lang="ru-RU" sz="2000" b="1" dirty="0" smtClean="0"/>
            </a:br>
            <a:r>
              <a:rPr lang="ru-RU" sz="900" b="1" dirty="0"/>
              <a:t>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Программа </a:t>
            </a:r>
            <a:r>
              <a:rPr lang="ru-RU" sz="2000" b="1" dirty="0"/>
              <a:t>мероприятий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2023 </a:t>
            </a:r>
            <a:r>
              <a:rPr lang="ru-RU" sz="2000" b="1" dirty="0" smtClean="0"/>
              <a:t>год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u="sng" dirty="0" smtClean="0"/>
              <a:t>Основы </a:t>
            </a:r>
            <a:r>
              <a:rPr lang="ru-RU" sz="2400" u="sng" dirty="0"/>
              <a:t>для организации деятельности </a:t>
            </a:r>
            <a:r>
              <a:rPr lang="ru-RU" sz="2400" u="sng" dirty="0" smtClean="0"/>
              <a:t>ОО</a:t>
            </a:r>
          </a:p>
          <a:p>
            <a:pPr algn="ctr">
              <a:buNone/>
            </a:pPr>
            <a:endParaRPr lang="ru-RU" sz="1100" u="sng" dirty="0"/>
          </a:p>
          <a:p>
            <a:pPr algn="ctr"/>
            <a:r>
              <a:rPr lang="ru-RU" sz="2400" dirty="0"/>
              <a:t>Единые подходы к структуре, содержанию и оценке качества подготовки педагогических кадров для всей системы образования.</a:t>
            </a:r>
          </a:p>
          <a:p>
            <a:pPr algn="ctr"/>
            <a:r>
              <a:rPr lang="ru-RU" sz="2400" dirty="0"/>
              <a:t>Увеличение числа студентов, обучающихся по педагогическим программам на условиях целевого договора.</a:t>
            </a:r>
          </a:p>
          <a:p>
            <a:pPr algn="ctr"/>
            <a:r>
              <a:rPr lang="ru-RU" sz="2400" dirty="0"/>
              <a:t>Увеличение преподавателей, ежегодно повышающих свою квалификацию.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Концепция </a:t>
            </a:r>
            <a:r>
              <a:rPr lang="ru-RU" sz="2400" b="1" dirty="0"/>
              <a:t>подготовки педагогических кадров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для системы образования на период до 2030 года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(Распоряжение Правительства РФ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от </a:t>
            </a:r>
            <a:r>
              <a:rPr lang="ru-RU" sz="2400" b="1" dirty="0"/>
              <a:t>24.06.2022 N 1688-р</a:t>
            </a:r>
            <a:r>
              <a:rPr lang="ru-RU" sz="2400" b="1" dirty="0" smtClean="0"/>
              <a:t>)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933462"/>
              </p:ext>
            </p:extLst>
          </p:nvPr>
        </p:nvGraphicFramePr>
        <p:xfrm>
          <a:off x="457200" y="2924943"/>
          <a:ext cx="8229600" cy="3137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668"/>
                <a:gridCol w="2214578"/>
                <a:gridCol w="2900354"/>
              </a:tblGrid>
              <a:tr h="501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Основные результаты ИД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Ожидаемые результаты ИД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6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Освещение на сайтах ПОО,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медиа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пространстве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(включая социальные сети) о процессе реализации инновационного образовательного проекта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Опубликована информация на сайтах ПОО, в медиа пространстве региона (включая социальные сети)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Создание информационного поля проекта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8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Мониторинг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реализации мероприятий инновационного образовательного проекта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Аналитическая справка по результатам мониторинга. Внесение корректив в программу реализации проекта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Повышение эффективности реализации проекта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243428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«Межуровневые сопряженные (скоординированные) Образовательные программы подготовки педагогических кадров в системе «колледж-вуз» (в контексте Модели непрерывного педагогического образования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Вологодской </a:t>
            </a:r>
            <a:r>
              <a:rPr lang="ru-RU" sz="2000" b="1" dirty="0"/>
              <a:t>области)» (2021-2026</a:t>
            </a:r>
            <a:r>
              <a:rPr lang="ru-RU" sz="2000" b="1" dirty="0" smtClean="0"/>
              <a:t>).</a:t>
            </a:r>
            <a:br>
              <a:rPr lang="ru-RU" sz="2000" b="1" dirty="0" smtClean="0"/>
            </a:br>
            <a:r>
              <a:rPr lang="ru-RU" sz="900" b="1" dirty="0"/>
              <a:t>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Программа </a:t>
            </a:r>
            <a:r>
              <a:rPr lang="ru-RU" sz="2000" b="1" dirty="0"/>
              <a:t>мероприятий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2023 </a:t>
            </a:r>
            <a:r>
              <a:rPr lang="ru-RU" sz="2000" b="1" dirty="0" smtClean="0"/>
              <a:t>год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1142976" y="928668"/>
            <a:ext cx="7072362" cy="4857786"/>
          </a:xfrm>
        </p:spPr>
        <p:txBody>
          <a:bodyPr anchor="ctr">
            <a:normAutofit/>
          </a:bodyPr>
          <a:lstStyle/>
          <a:p>
            <a:r>
              <a:rPr lang="ru-RU" sz="3600" b="1" dirty="0" smtClean="0"/>
              <a:t>СПАСИБО ЗА ВНИМАНИЕ!</a:t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21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496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Задачи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Ожидаемые результаты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65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1. Внедрение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единых подходов к осуществлению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предметной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, методической и психолого-методической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подготовки.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2.  Разработка требований к базовой части содержания педагогического образования, его результатам и условиям реализации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3. Обеспечение единых подходов к процессу воспитания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(Реализация ценностно-смыслового подхода к подготовке учителей)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Единые подходы:</a:t>
                      </a:r>
                    </a:p>
                    <a:p>
                      <a:pPr algn="ctr"/>
                      <a:endParaRPr lang="ru-RU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 структуре и содержанию подготовки педагогических кадров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 учетом ФГОС, цифровой трансформации экономики и общественной жизни);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 процессу воспитания и результатам формирования социальной ответственности личности, гуманитарных, духовно-нравственных и гражданско-патриотических ценностей педагогического образования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Задачи Концепции и ожидаемые результаты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468126"/>
              </p:ext>
            </p:extLst>
          </p:nvPr>
        </p:nvGraphicFramePr>
        <p:xfrm>
          <a:off x="457200" y="1357298"/>
          <a:ext cx="7931224" cy="428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612"/>
                <a:gridCol w="3965612"/>
              </a:tblGrid>
              <a:tr h="1428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Задачи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Ожидаемые результаты.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16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. Совершенствование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системы оценки качества подготовки педагогических кадров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latin typeface="+mn-lt"/>
                          <a:ea typeface="Calibri"/>
                          <a:cs typeface="Times New Roman"/>
                        </a:rPr>
                        <a:t>Внедрение </a:t>
                      </a:r>
                      <a:r>
                        <a:rPr lang="ru-RU" sz="1800" u="sng" dirty="0" smtClean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демонстрационного экзамена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системы промежуточной аттестации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ПК,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результаты которой учитываются при аттестации на педагогические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должности.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профессионально-общественной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аккредитации программ подготовки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(с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участием работодателей) 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Задачи Концепции и ожидаемые результаты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744553"/>
              </p:ext>
            </p:extLst>
          </p:nvPr>
        </p:nvGraphicFramePr>
        <p:xfrm>
          <a:off x="457200" y="1000108"/>
          <a:ext cx="8229600" cy="554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909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Задачи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Ожидаемые результаты.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77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. Развитие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кадрового потенциала образовательных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организаций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(подготовка с </a:t>
                      </a: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учетом актуальной исследовательской повестки в сфере </a:t>
                      </a: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образования)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Ежегодное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повышение квалификации педагогических работников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актуальным вопросам развития образования</a:t>
                      </a:r>
                    </a:p>
                  </a:txBody>
                  <a:tcPr marL="68580" marR="68580" marT="0" marB="0"/>
                </a:tc>
              </a:tr>
              <a:tr h="2471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Внедрение системы мер  по выявлению, отбору и сопровождению  педагогически одаренной молодежи 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классов психолого-педагогической направленности. </a:t>
                      </a:r>
                    </a:p>
                    <a:p>
                      <a:pPr algn="ctr"/>
                      <a:endParaRPr lang="ru-RU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дополнительной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квалификации в сфере образования.</a:t>
                      </a:r>
                    </a:p>
                    <a:p>
                      <a:pPr algn="ctr"/>
                      <a:endParaRPr lang="ru-RU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целевого обучения.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Задачи Концепции и ожидаемые результаты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264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Задачи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Ожидаемые результаты.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43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Повышение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статуса русского языка и литературы в программах подготовки педагогических кадров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Дисциплины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, направленные на повышение статуса русского языка и литературы.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Развитие коммуникации на русском языке.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Задачи Концепции и ожидаемые результаты</a:t>
            </a:r>
            <a:endParaRPr lang="ru-RU" sz="2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4214818"/>
            <a:ext cx="79296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 этапа реализации Концепции: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2022-2024 гг.</a:t>
            </a:r>
            <a:r>
              <a:rPr lang="ru-RU" sz="2000" dirty="0" smtClean="0">
                <a:ea typeface="Calibri" pitchFamily="34" charset="0"/>
                <a:cs typeface="Arial" pitchFamily="34" charset="0"/>
              </a:rPr>
              <a:t>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2025-2027гг.</a:t>
            </a:r>
            <a:r>
              <a:rPr lang="ru-RU" sz="2000" dirty="0" smtClean="0">
                <a:ea typeface="Calibri" pitchFamily="34" charset="0"/>
                <a:cs typeface="Arial" pitchFamily="34" charset="0"/>
              </a:rPr>
              <a:t>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2028-2030 гг.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71405"/>
              </p:ext>
            </p:extLst>
          </p:nvPr>
        </p:nvGraphicFramePr>
        <p:xfrm>
          <a:off x="457200" y="2276872"/>
          <a:ext cx="8229600" cy="408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56"/>
                <a:gridCol w="2428892"/>
                <a:gridCol w="4400552"/>
              </a:tblGrid>
              <a:tr h="407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Мероприятие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Рассматриваемые вопросы/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Основные тезисы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29 сентября 2023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Заседание коллегии Министерства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Просвещения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РФ по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вопросу </a:t>
                      </a:r>
                      <a:r>
                        <a:rPr lang="ru-RU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О реализации Концепции подготовки педагогических кадров для системы образования на период до 2030 года»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уровне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СПО целесообразно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осуществлять подготовку учителей по таким учебным предметам, как «Основы безопасности и защиты Родины», «Информатика», «Технология»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(Калинин А.С., председатель ФУМО по УГПС 44.00.00 «Образование и педагогические науки», директор ГАПОУ «ВСПК»)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919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Мероприятия в рамках реализации основных положений </a:t>
            </a:r>
            <a:r>
              <a:rPr lang="ru-RU" sz="2700" b="1" dirty="0" smtClean="0"/>
              <a:t>Концепции </a:t>
            </a:r>
            <a:r>
              <a:rPr lang="ru-RU" sz="2700" b="1" dirty="0"/>
              <a:t>подготовки педагогических кадров </a:t>
            </a:r>
            <a:r>
              <a:rPr lang="ru-RU" sz="2700" b="1" dirty="0" smtClean="0"/>
              <a:t>для </a:t>
            </a:r>
            <a:r>
              <a:rPr lang="ru-RU" sz="2700" b="1" dirty="0"/>
              <a:t>системы образования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на </a:t>
            </a:r>
            <a:r>
              <a:rPr lang="ru-RU" sz="2700" b="1" dirty="0"/>
              <a:t>период до 2030 года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/>
              <a:t>(отчет о деятельности РИП, критерий оценки отчета п. 3.2 «Научные и (или) учебно-методические разработки по теме проекта (программы))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688929"/>
              </p:ext>
            </p:extLst>
          </p:nvPr>
        </p:nvGraphicFramePr>
        <p:xfrm>
          <a:off x="457200" y="1500175"/>
          <a:ext cx="8229600" cy="5129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842"/>
                <a:gridCol w="1785950"/>
                <a:gridCol w="5257808"/>
              </a:tblGrid>
              <a:tr h="642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Мероприятие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Рассматриваемые вопросы/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Основные тезисы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 24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октября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2023 г.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Расширенное заседание ФУМО СПО по УГПС 44.00.00 «Образование и педагогические науки»,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г. Черняховск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 Проблемы воспитания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(реализация ценностно-смыслового подхода к подготовке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учителей).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Цифровизация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искусственный интеллект (возможности и риски использования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Непрерывное педагогическое образование (готовность к саморазвитию)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4. Ядро СППО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 2023 г.)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 Разработка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ФГОС СПО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44.02.07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Вступительные испытания (об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унификации, проблемы отсутствия утвержденного перечня заболеваний ограничивающих допуск к педагогической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деятельности)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7. Опыт участия в ФП «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Профессионалитет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(целевое обучение, интеграция образования в профессиональную среду, ориентация на регионального работодателя, повышение квалификации, обучение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 стажировка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изменения ПОП по запросу работодателя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Мероприятия </a:t>
            </a:r>
            <a:r>
              <a:rPr lang="ru-RU" sz="2000" b="1" dirty="0"/>
              <a:t>в рамках реализации основных положений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Концепции подготовки педагогических кадров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для системы образования на период до 2030 года 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253691"/>
              </p:ext>
            </p:extLst>
          </p:nvPr>
        </p:nvGraphicFramePr>
        <p:xfrm>
          <a:off x="457200" y="1772764"/>
          <a:ext cx="8363272" cy="491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3168352"/>
                <a:gridCol w="4032448"/>
              </a:tblGrid>
              <a:tr h="612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Мероприятие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Рассматриваемые вопросы/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Основные тезисы</a:t>
                      </a:r>
                    </a:p>
                  </a:txBody>
                  <a:tcPr marL="68580" marR="68580" marT="0" marB="0"/>
                </a:tc>
              </a:tr>
              <a:tr h="4285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 марта 2024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Стратегическая сессия «Системные подходы к взаимодействию образовательных организаций высшего и среднего профессионального образования, реализующих образовательные программы УГПС 44.00.00 Образование и педагогические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науки, 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г. Москва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Работа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над проектом ФГОС 44.02.07 Преподавание в основной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школе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3 направления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).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2. Взаимодействие СППО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и ВПО,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синхронизация Ядер СПО ВО 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срок обучения, механизм </a:t>
                      </a: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перезачета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, единый учебный план, модели взаимодействия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).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3. Практическая подготовка (</a:t>
                      </a: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перезачет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 практик выпускников СППО, единая система практических заданий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). 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150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/>
              <a:t>Мероприятия </a:t>
            </a:r>
            <a:r>
              <a:rPr lang="ru-RU" sz="2400" b="1" dirty="0"/>
              <a:t>в рамках реализации основных положений </a:t>
            </a:r>
            <a:r>
              <a:rPr lang="ru-RU" sz="2400" b="1" dirty="0" smtClean="0"/>
              <a:t>Концепции </a:t>
            </a:r>
            <a:r>
              <a:rPr lang="ru-RU" sz="2400" b="1" dirty="0"/>
              <a:t>подготовки педагогических кадров </a:t>
            </a:r>
            <a:r>
              <a:rPr lang="ru-RU" sz="2400" b="1" dirty="0" smtClean="0"/>
              <a:t>для </a:t>
            </a:r>
            <a:r>
              <a:rPr lang="ru-RU" sz="2400" b="1" dirty="0"/>
              <a:t>системы образования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 </a:t>
            </a:r>
            <a:r>
              <a:rPr lang="ru-RU" sz="2400" b="1" dirty="0"/>
              <a:t>период до 2030 года 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300</TotalTime>
  <Words>1795</Words>
  <Application>Microsoft Office PowerPoint</Application>
  <PresentationFormat>Экран (4:3)</PresentationFormat>
  <Paragraphs>255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Базовая</vt:lpstr>
      <vt:lpstr> </vt:lpstr>
      <vt:lpstr> Концепция подготовки педагогических кадров  для системы образования на период до 2030 года  (Распоряжение Правительства РФ  от 24.06.2022 N 1688-р)</vt:lpstr>
      <vt:lpstr>Задачи Концепции и ожидаемые результаты</vt:lpstr>
      <vt:lpstr>Задачи Концепции и ожидаемые результаты</vt:lpstr>
      <vt:lpstr>Задачи Концепции и ожидаемые результаты</vt:lpstr>
      <vt:lpstr>Задачи Концепции и ожидаемые результаты</vt:lpstr>
      <vt:lpstr>Мероприятия в рамках реализации основных положений Концепции подготовки педагогических кадров для системы образования  на период до 2030 года  (отчет о деятельности РИП, критерий оценки отчета п. 3.2 «Научные и (или) учебно-методические разработки по теме проекта (программы))</vt:lpstr>
      <vt:lpstr>   Мероприятия в рамках реализации основных положений  Концепции подготовки педагогических кадров  для системы образования на период до 2030 года </vt:lpstr>
      <vt:lpstr>  Мероприятия в рамках реализации основных положений Концепции подготовки педагогических кадров для системы образования  на период до 2030 года </vt:lpstr>
      <vt:lpstr> Мероприятия в рамках реализации основных положений Концепции подготовки педагогических кадров для системы образования на период до 2030 года </vt:lpstr>
      <vt:lpstr> Мероприятия в рамках реализации основных положений Концепции подготовки педагогических кадров для системы образования  на период до 2030 года </vt:lpstr>
      <vt:lpstr> Мероприятия в рамках реализации основных положений Концепции подготовки педагогических кадров для системы образования  на период до 2030 года </vt:lpstr>
      <vt:lpstr>Мероприятия в рамках реализации основных положений Концепции подготовки педагогических кадров для системы образования  на период до 2030 года </vt:lpstr>
      <vt:lpstr>     </vt:lpstr>
      <vt:lpstr>     Преимущества программы «Ядро СППО»  для профессионального сообщества</vt:lpstr>
      <vt:lpstr>     Деятельность региональных инновационных площадок. Отчеты о деятельности РИП.</vt:lpstr>
      <vt:lpstr>Отчет о деятельности РИП</vt:lpstr>
      <vt:lpstr>«Межуровневые сопряженные (скоординированные) Образовательные программы подготовки педагогических кадров в системе «колледж-вуз» (в контексте Модели непрерывного педагогического образования  Вологодской области)» (2021-2026).   Программа мероприятий 2023 год</vt:lpstr>
      <vt:lpstr>«Межуровневые сопряженные (скоординированные) Образовательные программы подготовки педагогических кадров в системе «колледж-вуз»  (в контексте Модели непрерывного педагогического образования Вологодской области)» (2021-2026).   Программа мероприятий 2023 год</vt:lpstr>
      <vt:lpstr>«Межуровневые сопряженные (скоординированные) Образовательные программы подготовки педагогических кадров в системе «колледж-вуз» (в контексте Модели непрерывного педагогического образования  Вологодской области)» (2021-2026).   Программа мероприятий 2023 год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2024-06-11T15:31:54Z</dcterms:created>
  <dcterms:modified xsi:type="dcterms:W3CDTF">2024-06-13T07:31:18Z</dcterms:modified>
</cp:coreProperties>
</file>