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4" r:id="rId2"/>
    <p:sldId id="264" r:id="rId3"/>
    <p:sldId id="318" r:id="rId4"/>
    <p:sldId id="317" r:id="rId5"/>
    <p:sldId id="315" r:id="rId6"/>
    <p:sldId id="322" r:id="rId7"/>
    <p:sldId id="316" r:id="rId8"/>
    <p:sldId id="320" r:id="rId9"/>
    <p:sldId id="319" r:id="rId10"/>
    <p:sldId id="321" r:id="rId11"/>
    <p:sldId id="326" r:id="rId12"/>
    <p:sldId id="32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33"/>
    <a:srgbClr val="00AA48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>
        <p:scale>
          <a:sx n="114" d="100"/>
          <a:sy n="114" d="100"/>
        </p:scale>
        <p:origin x="-378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36C7F-8F8A-46A6-8C70-6F814C7C7809}" type="datetimeFigureOut">
              <a:rPr lang="ru-RU" smtClean="0"/>
              <a:t>17.09.2025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700BF-FF6B-4C0C-833C-395E19D52F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397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700BF-FF6B-4C0C-833C-395E19D52FBC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7742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F867A7-B7CE-9F25-8B9E-2D3C7ACA8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19875F2-CB3D-F6AE-DA48-36B13C391F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2B60738-A080-BE87-4F52-8B5D792E5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0954-B33E-4295-96E8-DEA3B8ADCD7D}" type="datetimeFigureOut">
              <a:rPr lang="ru-RU" smtClean="0"/>
              <a:t>17.09.2025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6A9CDF-C5E1-8627-C593-E55B0AA53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E18108-88A6-DBEB-1D43-16F69078C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4E9E-C6A3-4995-BF64-FF7987A564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6061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D164BC-276B-B1AB-625D-57C9F6825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F3AF24D-0B57-84B5-01D5-EB07B5782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0DDBC5F-6343-220B-7721-90028F1B7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0954-B33E-4295-96E8-DEA3B8ADCD7D}" type="datetimeFigureOut">
              <a:rPr lang="ru-RU" smtClean="0"/>
              <a:t>17.09.2025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8544C81-D30F-A1E7-22B8-C0FFD143D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90436D-0805-BF9C-EFB3-1CA5C8BB8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4E9E-C6A3-4995-BF64-FF7987A564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14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0B0D8C0-AF10-A6CB-06D9-2762A79FD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CA541EC-0248-982F-4427-95A2568359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AE55B78-CED5-720D-98B5-5001D263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0954-B33E-4295-96E8-DEA3B8ADCD7D}" type="datetimeFigureOut">
              <a:rPr lang="ru-RU" smtClean="0"/>
              <a:t>17.09.2025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ECFBCE3-EE8E-D219-6B9C-CBD3A395D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C78CB73-3963-4EFD-69FB-C59E928B2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4E9E-C6A3-4995-BF64-FF7987A564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3563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F4754C-4251-2055-675D-A07671EBC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9EBCC8-24B7-98BF-981A-58063F13F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BCCD0F-FD01-23BA-5DA0-589230882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0954-B33E-4295-96E8-DEA3B8ADCD7D}" type="datetimeFigureOut">
              <a:rPr lang="ru-RU" smtClean="0"/>
              <a:t>17.09.2025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4439FB8-7C5B-4248-0DBB-B5A7AEBA7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A43F14F-F1F2-1B67-0F8F-2F17CBC37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4E9E-C6A3-4995-BF64-FF7987A564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844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22A992-7809-7711-DF95-B0895F94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AE49060-F82E-7836-4B88-478D9CCFC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52D0F9-BCC1-3F34-78C8-84BDF996F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0954-B33E-4295-96E8-DEA3B8ADCD7D}" type="datetimeFigureOut">
              <a:rPr lang="ru-RU" smtClean="0"/>
              <a:t>17.09.2025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463A519-228A-B2B1-6A4C-E89DBB2F2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8F83971-6A7D-319E-D85E-C0EB0AA67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4E9E-C6A3-4995-BF64-FF7987A564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360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CA6059-54AD-AA62-DCC3-BA5364809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DA67343-4B2C-0AC5-4A4D-68E0A3736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9C9E536-5BEE-3E84-ED9A-EB1173B1B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2D0B023-44AD-8488-F48B-3311CE26D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0954-B33E-4295-96E8-DEA3B8ADCD7D}" type="datetimeFigureOut">
              <a:rPr lang="ru-RU" smtClean="0"/>
              <a:t>17.09.2025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930EB28-4D93-5959-F9EA-711659839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57562CC-799D-E5A7-A65B-D0AAF3ADE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4E9E-C6A3-4995-BF64-FF7987A564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1675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CA3B43-8863-C423-5548-D71CEDE24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EA7785D-B4A2-BB6C-5592-46BDEF16F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23917EA-C932-AB52-3FFE-E02300328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87281B2-7FF4-836F-3CC7-64B049B447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6426EFB-CDA5-B9F2-05FC-EA507072F4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59BCBF3-C408-AE88-E8AB-97E5D8B76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0954-B33E-4295-96E8-DEA3B8ADCD7D}" type="datetimeFigureOut">
              <a:rPr lang="ru-RU" smtClean="0"/>
              <a:t>17.09.2025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1F51D2C-E118-7792-C2E2-344FD10C6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CB5BACB-23AB-A534-3B0D-FF6E49668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4E9E-C6A3-4995-BF64-FF7987A564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36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1D60C2-9C94-9CCB-5EB5-4D950CD69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C8CD2FA-C879-DB22-6789-2C6697AE7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0954-B33E-4295-96E8-DEA3B8ADCD7D}" type="datetimeFigureOut">
              <a:rPr lang="ru-RU" smtClean="0"/>
              <a:t>17.09.2025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EBBC604-49BB-5FD6-13B0-9552A7CD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428426F-467C-056E-3D57-112EC8758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4E9E-C6A3-4995-BF64-FF7987A564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966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F9B6DC7-2580-4F4F-CCD5-9C73703FC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0954-B33E-4295-96E8-DEA3B8ADCD7D}" type="datetimeFigureOut">
              <a:rPr lang="ru-RU" smtClean="0"/>
              <a:t>17.09.2025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1DD6B5B-FA96-1DF3-823B-327027537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56B07E0-9913-573E-9F01-00554F52C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4E9E-C6A3-4995-BF64-FF7987A564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633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226102-5F3E-D755-2091-50D0F5D3C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9BABF8-541F-C7C5-16BA-03D3757D8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C2B0C6D-F513-A59E-BDF5-CE6BA647F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077084B-45C1-703F-0A6E-560D787A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0954-B33E-4295-96E8-DEA3B8ADCD7D}" type="datetimeFigureOut">
              <a:rPr lang="ru-RU" smtClean="0"/>
              <a:t>17.09.2025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06E2ECB-0EA7-95EB-33DC-7F5D4C547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F943BA1-4A25-2F8A-5A0A-1B47A7C37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4E9E-C6A3-4995-BF64-FF7987A564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332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FC5196-8E5A-E9DB-60B8-0982708EA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3B1CAD1-6246-20BD-9336-F30B8467CA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F7F7F63-A416-C13C-8571-ED88F0ED2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77CC91C-76F4-5E2F-840C-5D4BDAF4A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0954-B33E-4295-96E8-DEA3B8ADCD7D}" type="datetimeFigureOut">
              <a:rPr lang="ru-RU" smtClean="0"/>
              <a:t>17.09.2025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499B5C1-DC43-0B3D-58A2-50BF190A8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B753FA2-FCCD-C177-1A26-626E4E61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4E9E-C6A3-4995-BF64-FF7987A564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145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8A7109-018E-85E6-7B9D-F42164DDC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D79B969-E255-B7A9-7016-B9D28817F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FE1B9C4-6618-8D9B-94CF-03F1E0BF8C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A0954-B33E-4295-96E8-DEA3B8ADCD7D}" type="datetimeFigureOut">
              <a:rPr lang="ru-RU" smtClean="0"/>
              <a:t>17.09.2025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400733D-035A-1F9C-50FD-DB035BDA8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3719242-8F41-0FC1-3A98-1F33EEB07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84E9E-C6A3-4995-BF64-FF7987A564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094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chirkova_oa@viro35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D71F95-07AC-44E8-AD08-4E4B4A460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51866"/>
            <a:ext cx="11942907" cy="231675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сопоставительные исследования. 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уровня функциональной грамотности 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СПО, завершивших СОО.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428C07-92A1-4B01-85EA-6588E0FBB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1893" y="4551219"/>
            <a:ext cx="3577860" cy="1054915"/>
          </a:xfrm>
        </p:spPr>
        <p:txBody>
          <a:bodyPr>
            <a:normAutofit fontScale="92500"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Чиркова Оксана Анатольевна, старший методист лаборатории развития профессионального образования АОУ ВО ДПО «ВИРО»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72A2398-67C1-4CBB-A28D-A37893F81C2C}"/>
              </a:ext>
            </a:extLst>
          </p:cNvPr>
          <p:cNvSpPr/>
          <p:nvPr/>
        </p:nvSpPr>
        <p:spPr>
          <a:xfrm>
            <a:off x="1879135" y="93612"/>
            <a:ext cx="903494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Автономное образовательное учреждение Вологодской области </a:t>
            </a:r>
            <a:br>
              <a:rPr lang="ru-RU" alt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alt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дополнительного профессионального образования</a:t>
            </a:r>
          </a:p>
          <a:p>
            <a:pPr algn="ctr"/>
            <a:r>
              <a:rPr lang="en-US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Вологодский институт развития образования</a:t>
            </a:r>
            <a:r>
              <a:rPr lang="en-US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»</a:t>
            </a:r>
            <a:endParaRPr lang="ru-RU" altLang="ru-RU" sz="16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Line 9">
            <a:extLst>
              <a:ext uri="{FF2B5EF4-FFF2-40B4-BE49-F238E27FC236}">
                <a16:creationId xmlns:a16="http://schemas.microsoft.com/office/drawing/2014/main" xmlns="" id="{CFB9DEA5-1E47-432E-A609-97B4FEA78C0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25538"/>
            <a:ext cx="12192000" cy="0"/>
          </a:xfrm>
          <a:prstGeom prst="line">
            <a:avLst/>
          </a:prstGeom>
          <a:noFill/>
          <a:ln w="38100" cmpd="thinThick">
            <a:solidFill>
              <a:srgbClr val="0070C0"/>
            </a:solidFill>
            <a:round/>
            <a:headEnd/>
            <a:tailEnd/>
          </a:ln>
        </p:spPr>
        <p:txBody>
          <a:bodyPr anchor="ctr"/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xmlns="" id="{66A88AF1-B5FE-43F1-A404-4A546C060E5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998" y="5732462"/>
            <a:ext cx="12192000" cy="0"/>
          </a:xfrm>
          <a:prstGeom prst="line">
            <a:avLst/>
          </a:prstGeom>
          <a:noFill/>
          <a:ln w="38100" cmpd="thinThick">
            <a:solidFill>
              <a:srgbClr val="0070C0"/>
            </a:solidFill>
            <a:round/>
            <a:headEnd/>
            <a:tailEnd/>
          </a:ln>
        </p:spPr>
        <p:txBody>
          <a:bodyPr anchor="ctr"/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6CA7413-7AFA-4851-9485-6538BD5B3E93}"/>
              </a:ext>
            </a:extLst>
          </p:cNvPr>
          <p:cNvSpPr txBox="1"/>
          <p:nvPr/>
        </p:nvSpPr>
        <p:spPr>
          <a:xfrm>
            <a:off x="5384334" y="5883959"/>
            <a:ext cx="2024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Вологда </a:t>
            </a:r>
          </a:p>
          <a:p>
            <a:pPr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2025г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AD0FECD-D803-44F4-BC2E-A00F00051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8" y="3568624"/>
            <a:ext cx="3121415" cy="23153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75B5120-075F-F17F-98F7-F4650A516B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8" y="93612"/>
            <a:ext cx="2268450" cy="86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90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94739" y="186809"/>
            <a:ext cx="2848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9075" y="973157"/>
            <a:ext cx="4648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грамотностью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понимается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основными знаниями, умениями и навыками, необходимыми для принятия финансовых решений в целях достижения финансового благополучия и управления финансовыми рисками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9075" y="2573387"/>
            <a:ext cx="4648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заданий для оценки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финансовой грамотности отражает широкий спектр финансовых тем, сгруппированных в четыре содержательные области: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деньги и операции с ними;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планирование и управление личными финансами;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риски и доходность;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финансовая среда.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8879" y="108088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компетенциями финансовой грамотности понимаются мыслительные операции, которые отражают познавательную деятельность, актуализирующую знание в области финансов, и умения, необходимые для решения финансовой проблемы.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18879" y="2573387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оценки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финансовой грамотности ориентированы на оценку четырёх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областей компетенций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финансовой информации; 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анализ информации в финансовом контексте; 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оценка финансовых проблем; 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применение финансовых знаний и понимание моделей поведения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0900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40751B1-FE36-96BF-208F-A7A870DD3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438" y="826821"/>
            <a:ext cx="8866459" cy="43904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8E12529-FF9F-0D25-9EB7-4103BD7B8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110" y="4547926"/>
            <a:ext cx="6538527" cy="222523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C71565-F0D0-4A81-41F9-44DAAC1EDE38}"/>
              </a:ext>
            </a:extLst>
          </p:cNvPr>
          <p:cNvSpPr txBox="1"/>
          <p:nvPr/>
        </p:nvSpPr>
        <p:spPr>
          <a:xfrm>
            <a:off x="1827101" y="257966"/>
            <a:ext cx="35138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https://fioco.ru/ru/osoko/niko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DA5D4D5-5B73-8914-8E0F-A689335727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180" y="100356"/>
            <a:ext cx="900233" cy="68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88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D71F95-07AC-44E8-AD08-4E4B4A460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51866"/>
            <a:ext cx="11942907" cy="231675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сопоставительные исследования. 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уровня функциональной грамотности 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СПО, завершивших СОО.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428C07-92A1-4B01-85EA-6588E0FBB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1893" y="4551219"/>
            <a:ext cx="3577860" cy="1054915"/>
          </a:xfrm>
        </p:spPr>
        <p:txBody>
          <a:bodyPr>
            <a:normAutofit lnSpcReduction="10000"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Чиркова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Оксана Анатольевна,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(8172) 75-10-32 (доб.360)</a:t>
            </a:r>
          </a:p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chirkova_oa@viro35.ru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72A2398-67C1-4CBB-A28D-A37893F81C2C}"/>
              </a:ext>
            </a:extLst>
          </p:cNvPr>
          <p:cNvSpPr/>
          <p:nvPr/>
        </p:nvSpPr>
        <p:spPr>
          <a:xfrm>
            <a:off x="1879135" y="93612"/>
            <a:ext cx="903494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Автономное образовательное учреждение Вологодской области </a:t>
            </a:r>
            <a:br>
              <a:rPr lang="ru-RU" alt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alt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дополнительного профессионального образования</a:t>
            </a:r>
          </a:p>
          <a:p>
            <a:pPr algn="ctr"/>
            <a:r>
              <a:rPr lang="en-US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Вологодский институт развития образования</a:t>
            </a:r>
            <a:r>
              <a:rPr lang="en-US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»</a:t>
            </a:r>
            <a:endParaRPr lang="ru-RU" altLang="ru-RU" sz="16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Line 9">
            <a:extLst>
              <a:ext uri="{FF2B5EF4-FFF2-40B4-BE49-F238E27FC236}">
                <a16:creationId xmlns:a16="http://schemas.microsoft.com/office/drawing/2014/main" xmlns="" id="{CFB9DEA5-1E47-432E-A609-97B4FEA78C0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25538"/>
            <a:ext cx="12192000" cy="0"/>
          </a:xfrm>
          <a:prstGeom prst="line">
            <a:avLst/>
          </a:prstGeom>
          <a:noFill/>
          <a:ln w="38100" cmpd="thinThick">
            <a:solidFill>
              <a:srgbClr val="0070C0"/>
            </a:solidFill>
            <a:round/>
            <a:headEnd/>
            <a:tailEnd/>
          </a:ln>
        </p:spPr>
        <p:txBody>
          <a:bodyPr anchor="ctr"/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xmlns="" id="{66A88AF1-B5FE-43F1-A404-4A546C060E5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998" y="5732462"/>
            <a:ext cx="12192000" cy="0"/>
          </a:xfrm>
          <a:prstGeom prst="line">
            <a:avLst/>
          </a:prstGeom>
          <a:noFill/>
          <a:ln w="38100" cmpd="thinThick">
            <a:solidFill>
              <a:srgbClr val="0070C0"/>
            </a:solidFill>
            <a:round/>
            <a:headEnd/>
            <a:tailEnd/>
          </a:ln>
        </p:spPr>
        <p:txBody>
          <a:bodyPr anchor="ctr"/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6CA7413-7AFA-4851-9485-6538BD5B3E93}"/>
              </a:ext>
            </a:extLst>
          </p:cNvPr>
          <p:cNvSpPr txBox="1"/>
          <p:nvPr/>
        </p:nvSpPr>
        <p:spPr>
          <a:xfrm>
            <a:off x="5384334" y="5883959"/>
            <a:ext cx="2024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Вологда </a:t>
            </a:r>
          </a:p>
          <a:p>
            <a:pPr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2025г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AD0FECD-D803-44F4-BC2E-A00F00051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98" y="3568624"/>
            <a:ext cx="3121415" cy="23153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75B5120-075F-F17F-98F7-F4650A516B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8" y="93612"/>
            <a:ext cx="2268450" cy="86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4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58846"/>
            <a:ext cx="54340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285750" algn="ctr">
              <a:buFont typeface="Wingdings" panose="05000000000000000000" pitchFamily="2" charset="2"/>
              <a:buChar char="§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68101" y="535543"/>
            <a:ext cx="2874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66" y="1029472"/>
            <a:ext cx="3656074" cy="519136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95950" y="1258846"/>
            <a:ext cx="55721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мероприятий по оценке качества образования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34006" y="1802277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сопоставительные исследования качества общего образования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Всероссийские проверочные работы в образовательных организациях, осуществляющих образовательную деятельность по основным общеобразовательным программам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Всероссийские проверочные работы в образовательных организациях, осуществляющих образовательную деятельность по образовательным программам среднего профессионального образования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Международные сопоставительные исследования качества общего образования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95900" y="4344942"/>
            <a:ext cx="6372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проведения  мероприятий по оценке качества образования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72111" y="486864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национальных исследований являются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образовательных организаций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реализующие имеющие государственную аккредитацию образовательные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начального общего, основного общего, среднего общего и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профессионального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64741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58846"/>
            <a:ext cx="54340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285750" algn="ctr">
              <a:buFont typeface="Wingdings" panose="05000000000000000000" pitchFamily="2" charset="2"/>
              <a:buChar char="§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68101" y="535543"/>
            <a:ext cx="2874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14" y="999231"/>
            <a:ext cx="3647161" cy="519136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53050" y="1653745"/>
            <a:ext cx="6248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 среднего профессионального образования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завершившие в предыдущем учебном году освоение основной образовательной программы среднего общего образования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проходящие обучение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очной форме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общего образования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зависимости от учебного плана)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53049" y="3023113"/>
            <a:ext cx="42050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проведения: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октября 2025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53050" y="1135735"/>
            <a:ext cx="42050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 РФ: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Вологодская область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53050" y="3535678"/>
            <a:ext cx="6248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образовательной  организации: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профессиональное образовательное учреждение Вологодской области «Вологодский педагогический колледж», г. Вологда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профессиональное образовательное учреждение Вологодской области «Тотемский политехнический колледж», г. Тотьма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профессиональное образовательное учреждение Вологодской области «Череповецкий металлургический колледж имени академика И.П. Бардина», г. Череповец</a:t>
            </a:r>
          </a:p>
        </p:txBody>
      </p:sp>
    </p:spTree>
    <p:extLst>
      <p:ext uri="{BB962C8B-B14F-4D97-AF65-F5344CB8AC3E}">
        <p14:creationId xmlns:p14="http://schemas.microsoft.com/office/powerpoint/2010/main" val="3471140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" y="859194"/>
            <a:ext cx="1590674" cy="149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71725" y="498813"/>
            <a:ext cx="93535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сопоставительные исследования качества общего образования проводятся в целях оценки достижения обучающимися личностных, предметных, метапредметных результатов освоения основных образовательных программ, оценки воспитательной работы образовательной организации и оценки уровня функциональной грамотности обучающихся.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09811" y="1392426"/>
            <a:ext cx="92678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диагностической работы в образовательных организациях среднего профессионального образования по программам на базе основного общего образования, завершивших в предыдущем учебном году освоение основных образовательных программ среднего общего образования  - оценка у обучающихся  уровня сформированности функциональной грамотности.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2290" y="2408089"/>
            <a:ext cx="72771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2025 году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оцениваются четыре составляющие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" y="2931528"/>
            <a:ext cx="2311733" cy="336363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965" y="2931528"/>
            <a:ext cx="2309422" cy="336363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659" y="2931529"/>
            <a:ext cx="2283342" cy="336363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590" y="2931236"/>
            <a:ext cx="2353560" cy="3394557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11379" y="6324930"/>
            <a:ext cx="12984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571" y="6325793"/>
            <a:ext cx="15093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07426" y="6325793"/>
            <a:ext cx="18278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естественнонаучная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273223" y="6332106"/>
            <a:ext cx="1159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04614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5286" y="377309"/>
            <a:ext cx="4576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диагностической работы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8962" y="1172289"/>
            <a:ext cx="47833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заданий в диагностической работе – 26.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81200" y="1495485"/>
            <a:ext cx="160972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(30%)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(50%)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(20%)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6301" y="746641"/>
            <a:ext cx="1151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Диагностическая работа проводится в компьютерной форме с использованием тестирующей системы.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95620" y="1490366"/>
            <a:ext cx="1866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сложности: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266192" y="1798143"/>
            <a:ext cx="583464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содержит ситуации, относящиеся к обыденной жизни человека, связанные с самим обучающимся, его семьей, друзьями;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содержит ситуации, относящиеся к общественной жизни, жизни человека в социуме;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содержит ситуации, относящиеся к образовательной деятельности;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деловой/профессиональный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ситуации, относящиеся к основам профессиональной деятельности;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содержит ситуации, относящиеся к научной, исследовательской, познавательной деятельности;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местный/национальный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содержит ситуации, связанные с проблемами данной местности или страны;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глобальный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содержит ситуации, связанные с явлениями, происходящими в различных уголках мира.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029795" y="1218456"/>
            <a:ext cx="4338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диагностической работы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представлены в следующих контекстах: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06757" y="2678633"/>
            <a:ext cx="41586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Рекомендуемая продолжительность выполнения  отдельных блоков диагностической работы 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065101"/>
              </p:ext>
            </p:extLst>
          </p:nvPr>
        </p:nvGraphicFramePr>
        <p:xfrm>
          <a:off x="268962" y="3212122"/>
          <a:ext cx="4797867" cy="2101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67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746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365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1780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диагностической работы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Рекомендуемая продолжительность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мин.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мин.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Перерыв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10-20 мин.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мин.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295620" y="5468265"/>
            <a:ext cx="5393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дополнительных материалов и оборудования для выполнения диагностической работы не требуется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выполнения заданий обучающимся разрешается пользоваться калькулятором, встроенным в тестирующую систему.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94848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5286" y="377309"/>
            <a:ext cx="4576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диагностической работы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1557" y="1394784"/>
            <a:ext cx="5569199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выбором одного верного ответа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выбором нескольких верных ответов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комплексным множественным выбором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свободным кратким ответом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свободным полным (развернутым) ответом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задание с выбором ответа и объяснением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выделение слов или фрагмента(-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текста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установление соответствия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установление последовательности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269409" y="1019919"/>
            <a:ext cx="4235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оценки выполнения отдельных заданий и </a:t>
            </a:r>
          </a:p>
          <a:p>
            <a:pPr algn="ctr"/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диагностической работы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828459" y="1717950"/>
            <a:ext cx="2943226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Дихотомическая  шкала: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верный ответ – 1 балл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неверный ответ – 0 баллов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Политомическая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шкала: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верный ответ – 2 балла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частично верный ответ – 1 балл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неверный ответ – 0 баллов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95324" y="4655037"/>
            <a:ext cx="11127035" cy="70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оценка результатов обучающихся не предусматривается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как исследование проводится с целью мониторинга системы образования.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6117" y="970061"/>
            <a:ext cx="45139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заданий для оценки функциональной грамотности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5324" y="5512868"/>
            <a:ext cx="11201401" cy="70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организации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участвующие в национальных исследованиях,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проведение исследований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расписание учебных занятий.</a:t>
            </a:r>
          </a:p>
        </p:txBody>
      </p:sp>
    </p:spTree>
    <p:extLst>
      <p:ext uri="{BB962C8B-B14F-4D97-AF65-F5344CB8AC3E}">
        <p14:creationId xmlns:p14="http://schemas.microsoft.com/office/powerpoint/2010/main" val="2963117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93557" y="85457"/>
            <a:ext cx="3026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076" y="715655"/>
            <a:ext cx="451485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читательской грамотностью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понимается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человека читать, понимать тексты, использовать информацию текстов, оценивать её, размышлять о ней, чтобы достигать своих целей, расширять свои знания и возможности, участвовать в социальной жизни, свободно использовать навыки чтения с целью извлечения информации из текстов разных форматов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(гипертексты, графика,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другие)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их понимания, сжатия, трансформации, интерпретации и использования в практической деятельности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9076" y="3287405"/>
            <a:ext cx="451485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направленные на оценку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читательской грамотности, могут включать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типы текста: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сплошной (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линейный текст без графических элементов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несплошной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графические изображения, которые могут включать диаграммы, таблицы, карты, схемы и т. 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.);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смешанный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(линейный текст с графическим изображением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составной или множественный (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отдельных текстов, объединённых общей проблемой; составной текст может включать сплошные и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несплошные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19651" y="454789"/>
            <a:ext cx="7248524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оценки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читательской грамотности ориентированы на оценку трёх основных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компетентностных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 отбор информации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информационный поиск, извлекать информацию из различных источников, осмысливать её и оперировать ею; </a:t>
            </a:r>
          </a:p>
          <a:p>
            <a:pPr algn="just"/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выявлять дефицит информации, данных, необходимых для решения; </a:t>
            </a:r>
          </a:p>
          <a:p>
            <a:pPr algn="just"/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выбирать источник информации.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Анализ, интерпретация и обобщение информации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понимать смысловую структуру текста (определять тему, главную мысль/идею); </a:t>
            </a:r>
          </a:p>
          <a:p>
            <a:pPr algn="just"/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устанавливать значение слова по контексту; </a:t>
            </a:r>
          </a:p>
          <a:p>
            <a:pPr algn="just"/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устанавливать связи между событиями или утверждениями (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причинноследственные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отношения, отношения тезис – аргумент, аргумент – контраргумент, тезис – пример, сходство – различие и др.); </a:t>
            </a:r>
          </a:p>
          <a:p>
            <a:pPr algn="just"/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делать выводы на основе сравнения данных или интеграции информации из разных частей текста или разных текстов; </a:t>
            </a:r>
          </a:p>
          <a:p>
            <a:pPr algn="just"/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анализировать графическую информацию; </a:t>
            </a:r>
          </a:p>
          <a:p>
            <a:pPr algn="just"/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интерпретировать информацию различных видов и форм представления; </a:t>
            </a:r>
          </a:p>
          <a:p>
            <a:pPr algn="just"/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понимать авторскую позицию по отношению к обсуждаемой проблеме.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Осмысление и оценка содержания и формы текста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 назначение текста и коммуникативное намерение автора; </a:t>
            </a:r>
          </a:p>
          <a:p>
            <a:pPr algn="just"/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оценивать содержание текста или его элементов (примеров, аргументов, иллюстраций и т. п.) относительно целей автора; </a:t>
            </a:r>
          </a:p>
          <a:p>
            <a:pPr algn="just"/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оценивать форму текста (структуру, стиль и т. д.), целесообразность использованных автором приёмов; </a:t>
            </a:r>
          </a:p>
          <a:p>
            <a:pPr algn="just"/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оценивать полноту, достоверность информации, содержащуюся в одном или нескольких текстах; </a:t>
            </a:r>
          </a:p>
          <a:p>
            <a:pPr algn="just"/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оценивать объективность, надёжность источника информации; </a:t>
            </a:r>
          </a:p>
          <a:p>
            <a:pPr algn="just"/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выявлять закономерности и противоречия в рассматриваемых фактах, данных и наблюдениях; </a:t>
            </a:r>
          </a:p>
          <a:p>
            <a:pPr algn="just"/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высказывать и обосновывать собственную точку зрения по вопросу, обсуждаемому в тексте; – различать факт и мнение; </a:t>
            </a:r>
          </a:p>
          <a:p>
            <a:pPr algn="just"/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использовать информацию из текстов для решения учебных и практических задач.</a:t>
            </a:r>
          </a:p>
        </p:txBody>
      </p:sp>
    </p:spTree>
    <p:extLst>
      <p:ext uri="{BB962C8B-B14F-4D97-AF65-F5344CB8AC3E}">
        <p14:creationId xmlns:p14="http://schemas.microsoft.com/office/powerpoint/2010/main" val="2139296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11720" y="122277"/>
            <a:ext cx="3320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0975" y="723900"/>
            <a:ext cx="46863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понимается как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распознавать математические аспекты в реальных жизненных ситуациях и при изучении других учебных предметов, проявления зависимостей и закономерностей, формулировать их на языке математики и создавать математические модели, применять освоенный математический аппарат для решения практико-ориентированных задач, интерпретировать и оценивать полученные результаты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775" y="3370897"/>
            <a:ext cx="4648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область математической грамотности определяется мыслительной деятельностью индивидуума, необходимой для того, чтобы связать контекст, в котором представлена проблема, с математическим содержанием, необходимым для её решения.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53000" y="612784"/>
            <a:ext cx="6829425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оценки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математической грамотности ориентированы на три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компетенций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ситуации из реального мира в «мир математики».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обучающегося требуется проявление умения моделировать ситуацию математически: содержит выполнение познавательных универсальных учебных действий (логические действия и работа с информацией) по распознаванию математического содержания в ситуациях реального мира и предметных учебных действий для описания выявленных отношений и зависимостей с помощью математического языка. 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проблемы математическими методами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обучающегося требуется проявление умения использовать освоенный программный математический аппарат: выполнение изученных математических действий (вычисления, построения, преобразования и пр.), применение правил, формул, определений, теорем, соответствующих модели ситуации, заданной или самостоятельно составленной, а также выполнение регулятивных универсальных учебных действий. 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ситуации из «мира математики» в реальный мир.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обучающегося требуется проявление умения интерпретировать результаты применения математического аппарата для решения проблемы, соотносить результаты с реальной ситуацией и отбирать адекватные ей результаты: содержит выполнение регулятивных и познавательных (исследовательских) универсальных учебных действий. </a:t>
            </a:r>
          </a:p>
        </p:txBody>
      </p:sp>
    </p:spTree>
    <p:extLst>
      <p:ext uri="{BB962C8B-B14F-4D97-AF65-F5344CB8AC3E}">
        <p14:creationId xmlns:p14="http://schemas.microsoft.com/office/powerpoint/2010/main" val="4074438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85146" y="120134"/>
            <a:ext cx="3790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Естественно-научная грамотность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1450" y="664339"/>
            <a:ext cx="50768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естественно-научной грамотностью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понимается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человека научно объяснять явления, оценивать и понимать особенности научного исследования, интерпретировать данные и использовать научные доказательства для получения выводов, владение способами и умениями активного получения знаний и применения их в реальной жизни для решения практических задач и жизненных проблем в различных сферах человеческой деятельности, общения и социальных отношений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05475" y="4532382"/>
            <a:ext cx="601027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оценки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естественно-научной грамотности ориентированы на оценку трёх основных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компетентностных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buAutoNum type="arabicPeriod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научное объяснение явлений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AutoNum type="arabicPeriod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разработка и оценка планов естественно-научного исследования, критическая интерпретация научных данных и доказательств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 algn="just">
              <a:buAutoNum type="arabicPeriod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поиск, оценка и использование научной информации для принятия решений и действий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1450" y="2952750"/>
            <a:ext cx="50768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для оценки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естественно-научной грамотности могут включать предметное содержание естественно-научного образования, соответствующее ФГОС ООО и ФОП ООО, ФГОС СОО и ФОП СОО (планируемые предметные результаты, относящиеся к учебным курсам «Физика», «Химия», «Биология», «География»).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19750" y="792481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естественно-научной грамотности может обеспечиваться за счёт достижения комплекса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предметных образовательных результатов, зафиксированных в ФГОС ООО, ФГОС СОО и ФОП СОО. 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таким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метапредметным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результатам относятся ряд базовых логических действий (например, «выявление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причинноследственных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связей при изучении явлений и процессов»), базовых исследовательских действий (например, «использование вопросов как исследовательского инструмента познания») и ряд универсальных действий в области работы с информацией (например, «выбор, анализ, систематизация и интерпретация информации различных видов и форм представления»). 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предметным результатам ФГОС (по физике, биологии, химии, географии), обеспечивающим формирование естественно-научной грамотности, относятся прежде всего умения по объяснению природных явлений на основе полученных знаний, умения по проведению или оценке естественно-научных исследований и умения по работе с физической, биологической, химической и географической информацией.</a:t>
            </a:r>
          </a:p>
        </p:txBody>
      </p:sp>
    </p:spTree>
    <p:extLst>
      <p:ext uri="{BB962C8B-B14F-4D97-AF65-F5344CB8AC3E}">
        <p14:creationId xmlns:p14="http://schemas.microsoft.com/office/powerpoint/2010/main" val="8731963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2763</TotalTime>
  <Words>1727</Words>
  <Application>Microsoft Office PowerPoint</Application>
  <PresentationFormat>Произвольный</PresentationFormat>
  <Paragraphs>162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Национальные сопоставительные исследования.  Оценка уровня функциональной грамотности  обучающихся СПО, завершивших СОО.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Национальные сопоставительные исследования.  Оценка уровня функциональной грамотности  обучающихся СПО, завершивших СОО.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ВПР СПО  по ХИМИИ  в 2024 году</dc:title>
  <dc:creator>Оксана Чиркова</dc:creator>
  <cp:lastModifiedBy>User1</cp:lastModifiedBy>
  <cp:revision>333</cp:revision>
  <cp:lastPrinted>2025-06-10T10:37:07Z</cp:lastPrinted>
  <dcterms:created xsi:type="dcterms:W3CDTF">2025-01-25T12:55:42Z</dcterms:created>
  <dcterms:modified xsi:type="dcterms:W3CDTF">2025-09-17T04:39:59Z</dcterms:modified>
</cp:coreProperties>
</file>