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9" r:id="rId3"/>
    <p:sldId id="292" r:id="rId4"/>
    <p:sldId id="296" r:id="rId5"/>
    <p:sldId id="288" r:id="rId6"/>
    <p:sldId id="287" r:id="rId7"/>
    <p:sldId id="286" r:id="rId8"/>
    <p:sldId id="279" r:id="rId9"/>
    <p:sldId id="280" r:id="rId10"/>
    <p:sldId id="293" r:id="rId11"/>
    <p:sldId id="294" r:id="rId12"/>
    <p:sldId id="295" r:id="rId13"/>
    <p:sldId id="284" r:id="rId14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2EE402-D15E-46A4-8AED-CBA1AB40783F}">
          <p14:sldIdLst>
            <p14:sldId id="278"/>
            <p14:sldId id="289"/>
            <p14:sldId id="292"/>
            <p14:sldId id="296"/>
            <p14:sldId id="288"/>
            <p14:sldId id="287"/>
            <p14:sldId id="286"/>
            <p14:sldId id="279"/>
            <p14:sldId id="280"/>
            <p14:sldId id="293"/>
            <p14:sldId id="294"/>
            <p14:sldId id="29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3F0"/>
    <a:srgbClr val="E0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vpkvologda?w=wall-178245972_847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firpo.ru/activities/events/vserossiyskiy-konkurs-nastavnichestvo-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rpo.ru/netcat_files/337/578/Polozhenie_Konkurs_Nastavnichestvo_2026.pdf" TargetMode="External"/><Relationship Id="rId5" Type="http://schemas.openxmlformats.org/officeDocument/2006/relationships/hyperlink" Target="https://vkvideo.ru/video211446021_456241128" TargetMode="External"/><Relationship Id="rId4" Type="http://schemas.openxmlformats.org/officeDocument/2006/relationships/hyperlink" Target="https://firpo.ru/registration/vserossiyskiy-konkurs-nastavnichestv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4461814?from=groups" TargetMode="External"/><Relationship Id="rId2" Type="http://schemas.openxmlformats.org/officeDocument/2006/relationships/hyperlink" Target="mailto:harenko_la@viro35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207062648_456240172?list=c229b093d6fbd317e3" TargetMode="External"/><Relationship Id="rId7" Type="http://schemas.openxmlformats.org/officeDocument/2006/relationships/hyperlink" Target="https://vk.com/crpo_rosacademo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vkvideo.ru/video-207062648_456240174?t=3m32s" TargetMode="External"/><Relationship Id="rId4" Type="http://schemas.openxmlformats.org/officeDocument/2006/relationships/hyperlink" Target="https://disk.yandex.ru/i/QLqHITdDCmKP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19800"/>
            <a:ext cx="9144000" cy="68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Вологда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2026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208255"/>
            <a:ext cx="6324599" cy="9025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«Вологодский институт развития образования»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05200" y="3048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91000" y="3733800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</p:txBody>
      </p:sp>
      <p:pic>
        <p:nvPicPr>
          <p:cNvPr id="1032" name="Picture 8" descr="F:\Новый логотип\виро лого 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0437"/>
            <a:ext cx="2043113" cy="838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1570672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Заседание </a:t>
            </a:r>
            <a:r>
              <a:rPr lang="ru-RU" sz="2400" b="1" dirty="0"/>
              <a:t>секции «Педагогика» регионального учебно-методического объединения в системе среднего профессионального образования Вологодской области</a:t>
            </a:r>
            <a:endParaRPr lang="ru-RU" sz="2000" b="1" dirty="0" smtClean="0"/>
          </a:p>
          <a:p>
            <a:pPr algn="ctr"/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423949" cy="22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04947" y="2895600"/>
            <a:ext cx="51104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О </a:t>
            </a:r>
            <a:r>
              <a:rPr lang="ru-RU" sz="1400" dirty="0"/>
              <a:t>деятельности региональных инновационных площадок: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(в контексте модели непрерывного педагогического образования Вологодской области)», 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Вологодской области</a:t>
            </a:r>
            <a:r>
              <a:rPr lang="ru-RU" sz="1400" dirty="0" smtClean="0"/>
              <a:t>)».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 </a:t>
            </a:r>
            <a:r>
              <a:rPr lang="ru-RU" sz="1400" dirty="0"/>
              <a:t>конкурсных мероприятиях для педагогов и </a:t>
            </a:r>
            <a:r>
              <a:rPr lang="ru-RU" sz="1400" dirty="0" smtClean="0"/>
              <a:t>студентов образовательных </a:t>
            </a:r>
            <a:r>
              <a:rPr lang="ru-RU" sz="1400" dirty="0"/>
              <a:t>кластеров СПО «Педагогика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981114"/>
            <a:ext cx="3195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Вопросы для рассмотрения: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805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2400"/>
            <a:ext cx="7543800" cy="4572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РИП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(в контексте модели непрерывного педагогического образования Вологодской области)».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Ожидаемые результаты Проекта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373" y="234739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233" y="202124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1371600"/>
            <a:ext cx="88392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– </a:t>
            </a:r>
            <a:r>
              <a:rPr lang="ru-RU" sz="1600" dirty="0" smtClean="0"/>
              <a:t>Создание </a:t>
            </a:r>
            <a:r>
              <a:rPr lang="ru-RU" sz="1600" dirty="0"/>
              <a:t>педагогических классов и реализация на базе педагогических колледжей дополнительных общеразвивающих программ педагогической направленности для учащихся  9 </a:t>
            </a:r>
            <a:r>
              <a:rPr lang="ru-RU" sz="1600" dirty="0" smtClean="0"/>
              <a:t>классов. </a:t>
            </a:r>
            <a:endParaRPr lang="ru-RU" sz="1600" dirty="0"/>
          </a:p>
          <a:p>
            <a:r>
              <a:rPr lang="ru-RU" sz="1600" dirty="0"/>
              <a:t>– </a:t>
            </a:r>
            <a:r>
              <a:rPr lang="ru-RU" sz="1600" dirty="0" smtClean="0"/>
              <a:t>Создание </a:t>
            </a:r>
            <a:r>
              <a:rPr lang="ru-RU" sz="1600" dirty="0"/>
              <a:t>профильных 10-11 классов с психолого-педагогической направленностью с сопряженной образовательной программой «школа-СПО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/>
              <a:t>– </a:t>
            </a:r>
            <a:r>
              <a:rPr lang="ru-RU" sz="1600" dirty="0" smtClean="0"/>
              <a:t>Осознанный </a:t>
            </a:r>
            <a:r>
              <a:rPr lang="ru-RU" sz="1600" dirty="0"/>
              <a:t>выбор школьниками траектории образования в пользу профессиональной образовательной организации для получения педагогического образования: «школа – СПО – ВУЗ», «школа – ВУЗ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dirty="0"/>
              <a:t>– </a:t>
            </a:r>
            <a:r>
              <a:rPr lang="ru-RU" sz="1600" dirty="0" smtClean="0"/>
              <a:t>Укрепление </a:t>
            </a:r>
            <a:r>
              <a:rPr lang="ru-RU" sz="1600" dirty="0"/>
              <a:t>связей взаимодействия с образовательными учреждениями общего и профессионального образования в рамках непрерывной подготовки будущих специалистов по системе «школа – колледж - вуз».</a:t>
            </a:r>
          </a:p>
          <a:p>
            <a:r>
              <a:rPr lang="ru-RU" sz="1600" dirty="0"/>
              <a:t>–	</a:t>
            </a:r>
            <a:r>
              <a:rPr lang="ru-RU" sz="1600" dirty="0" smtClean="0"/>
              <a:t>Изменение </a:t>
            </a:r>
            <a:r>
              <a:rPr lang="ru-RU" sz="1600" dirty="0"/>
              <a:t>имиджа и повышение </a:t>
            </a:r>
            <a:r>
              <a:rPr lang="ru-RU" sz="1600" dirty="0" smtClean="0"/>
              <a:t>популярности педагогического </a:t>
            </a:r>
            <a:r>
              <a:rPr lang="ru-RU" sz="1600" dirty="0"/>
              <a:t>образования среди </a:t>
            </a:r>
            <a:r>
              <a:rPr lang="ru-RU" sz="1600" dirty="0" smtClean="0"/>
              <a:t>молодежи.</a:t>
            </a:r>
            <a:endParaRPr lang="ru-RU" sz="1600" dirty="0"/>
          </a:p>
          <a:p>
            <a:r>
              <a:rPr lang="ru-RU" sz="1600" dirty="0"/>
              <a:t>– </a:t>
            </a:r>
            <a:r>
              <a:rPr lang="ru-RU" sz="1600" dirty="0" smtClean="0"/>
              <a:t>Внедрение </a:t>
            </a:r>
            <a:r>
              <a:rPr lang="ru-RU" sz="1600" dirty="0"/>
              <a:t>инновационных моделей социального </a:t>
            </a:r>
            <a:r>
              <a:rPr lang="ru-RU" sz="1600" dirty="0" smtClean="0"/>
              <a:t>партнерства 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проведении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</a:t>
            </a:r>
            <a:r>
              <a:rPr lang="ru-RU" sz="1600" dirty="0" smtClean="0"/>
              <a:t>мероприятий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/>
              <a:t>н</a:t>
            </a:r>
            <a:r>
              <a:rPr lang="ru-RU" sz="1600" dirty="0" smtClean="0"/>
              <a:t>аправленных на </a:t>
            </a:r>
            <a:r>
              <a:rPr lang="ru-RU" sz="1600" dirty="0"/>
              <a:t>социально-экономическую адаптацию </a:t>
            </a:r>
            <a:endParaRPr lang="ru-RU" sz="1600" dirty="0" smtClean="0"/>
          </a:p>
          <a:p>
            <a:r>
              <a:rPr lang="ru-RU" sz="1600" dirty="0" smtClean="0"/>
              <a:t>обучающихся </a:t>
            </a:r>
            <a:r>
              <a:rPr lang="ru-RU" sz="1600" dirty="0"/>
              <a:t>на </a:t>
            </a:r>
            <a:r>
              <a:rPr lang="ru-RU" sz="1600" dirty="0" smtClean="0"/>
              <a:t>рынке труда</a:t>
            </a:r>
            <a:r>
              <a:rPr lang="ru-RU" sz="1600" dirty="0"/>
              <a:t>.</a:t>
            </a:r>
          </a:p>
          <a:p>
            <a:r>
              <a:rPr lang="ru-RU" sz="1600" dirty="0"/>
              <a:t>–   </a:t>
            </a:r>
            <a:r>
              <a:rPr lang="ru-RU" sz="1600" dirty="0" smtClean="0"/>
              <a:t>Обеспечение </a:t>
            </a:r>
            <a:r>
              <a:rPr lang="ru-RU" sz="1600" dirty="0"/>
              <a:t>потребности системы образования </a:t>
            </a:r>
            <a:r>
              <a:rPr lang="ru-RU" sz="1600" dirty="0" smtClean="0"/>
              <a:t>Вологодской</a:t>
            </a:r>
          </a:p>
          <a:p>
            <a:r>
              <a:rPr lang="ru-RU" sz="1600" dirty="0" smtClean="0"/>
              <a:t>области </a:t>
            </a:r>
            <a:r>
              <a:rPr lang="ru-RU" sz="1600" dirty="0"/>
              <a:t>в </a:t>
            </a:r>
            <a:r>
              <a:rPr lang="ru-RU" sz="1600" dirty="0" err="1"/>
              <a:t>конкурентноспособных</a:t>
            </a:r>
            <a:r>
              <a:rPr lang="ru-RU" sz="1600" dirty="0"/>
              <a:t> и квалифицированных кадрах</a:t>
            </a:r>
            <a:r>
              <a:rPr lang="ru-RU" sz="1600" dirty="0" smtClean="0"/>
              <a:t>.</a:t>
            </a:r>
            <a:r>
              <a:rPr lang="en-US" sz="1600" dirty="0"/>
              <a:t> </a:t>
            </a:r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1"/>
            <a:ext cx="2895600" cy="1594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10200" y="6262299"/>
            <a:ext cx="3703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Гр. ВК </a:t>
            </a:r>
            <a:r>
              <a:rPr lang="ru-RU" sz="1200" dirty="0" smtClean="0"/>
              <a:t>ВПК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://vk.com/vpkvologda?w=wall-178245972_8479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67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7543800" cy="4572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О конкурсных мероприятиях для педагогов и студентов образовательных кластеров СПО «Педагогика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373" y="234739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233" y="202124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32551" y="914400"/>
            <a:ext cx="92502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0" y="1211761"/>
            <a:ext cx="3276600" cy="18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2089" y="1211761"/>
            <a:ext cx="5197484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Номинации Конкурса: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«</a:t>
            </a:r>
            <a:r>
              <a:rPr lang="ru-RU" sz="1400" dirty="0"/>
              <a:t>Наставничество на производстве», «Наставничество в сфере образования, воспитания и молодежной политики»,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Наставничество в социальной сфере и общественной деятельности»,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Наставничество на службе»,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Наставничество в бизнесе и предпринимательстве».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Конкурс проводится в дистанционном формате в два этапа:</a:t>
            </a:r>
          </a:p>
          <a:p>
            <a:r>
              <a:rPr lang="ru-RU" sz="1400" dirty="0"/>
              <a:t>– регистрация участников (2 марта – 29 апреля 2026 г</a:t>
            </a:r>
            <a:r>
              <a:rPr lang="ru-RU" sz="1400" dirty="0" smtClean="0"/>
              <a:t>.);</a:t>
            </a:r>
            <a:endParaRPr lang="ru-RU" sz="1400" dirty="0"/>
          </a:p>
          <a:p>
            <a:r>
              <a:rPr lang="ru-RU" sz="1400" dirty="0"/>
              <a:t>– отборочный этап (30 апреля – 10 июля 2026 г.).</a:t>
            </a:r>
          </a:p>
          <a:p>
            <a:r>
              <a:rPr lang="ru-RU" sz="1400" dirty="0"/>
              <a:t>Итоги Конкурса будут подведены на Всероссийском семинаре-совещании по наставничеству в июле 2026 года.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Для участия в конкурсе необходимо подать заявку по ссылке: </a:t>
            </a:r>
            <a:r>
              <a:rPr lang="ru-RU" sz="1400" u="sng" dirty="0">
                <a:hlinkClick r:id="rId4"/>
              </a:rPr>
              <a:t>https://firpo.ru/registration/vserossiyskiy-konkurs-nastavnichestvo/</a:t>
            </a:r>
            <a:r>
              <a:rPr lang="ru-RU" sz="14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409" y="3105835"/>
            <a:ext cx="3324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Установочный семинар: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vkvideo.ru/video211446021_456241128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409" y="3581640"/>
            <a:ext cx="3276600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Форматы участия: </a:t>
            </a:r>
            <a:r>
              <a:rPr lang="ru-RU" sz="1400" dirty="0"/>
              <a:t>индивидуальное (далее – участник) или групповое</a:t>
            </a:r>
          </a:p>
          <a:p>
            <a:r>
              <a:rPr lang="ru-RU" sz="1400" dirty="0" smtClean="0"/>
              <a:t>(состав </a:t>
            </a:r>
            <a:r>
              <a:rPr lang="ru-RU" sz="1400" dirty="0"/>
              <a:t>команды – не более 5 человек).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17667" y="1371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30738" y="4320304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Конкурсная </a:t>
            </a:r>
            <a:r>
              <a:rPr lang="ru-RU" dirty="0" smtClean="0">
                <a:solidFill>
                  <a:srgbClr val="FF0000"/>
                </a:solidFill>
              </a:rPr>
              <a:t>работа: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650" y="4689636"/>
            <a:ext cx="2507350" cy="11695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Видеоролик</a:t>
            </a:r>
            <a:r>
              <a:rPr lang="ru-RU" sz="1400" dirty="0" smtClean="0"/>
              <a:t> (описание </a:t>
            </a:r>
            <a:r>
              <a:rPr lang="ru-RU" sz="1400" dirty="0"/>
              <a:t>авторской наставнической </a:t>
            </a:r>
            <a:r>
              <a:rPr lang="ru-RU" sz="1400" dirty="0" smtClean="0"/>
              <a:t>практики). </a:t>
            </a:r>
          </a:p>
          <a:p>
            <a:pPr algn="ctr"/>
            <a:r>
              <a:rPr lang="ru-RU" sz="1400" dirty="0" smtClean="0"/>
              <a:t>Продолжительность </a:t>
            </a:r>
          </a:p>
          <a:p>
            <a:pPr algn="ctr"/>
            <a:r>
              <a:rPr lang="ru-RU" sz="1400" dirty="0" smtClean="0"/>
              <a:t>до </a:t>
            </a:r>
            <a:r>
              <a:rPr lang="ru-RU" sz="1400" dirty="0"/>
              <a:t>3 </a:t>
            </a:r>
            <a:r>
              <a:rPr lang="ru-RU" sz="1400" dirty="0" smtClean="0"/>
              <a:t>минут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71800" y="4660087"/>
            <a:ext cx="5786813" cy="11695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</a:rPr>
              <a:t>Презентация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в формате .</a:t>
            </a:r>
            <a:r>
              <a:rPr lang="ru-RU" sz="1400" dirty="0" err="1">
                <a:solidFill>
                  <a:prstClr val="black"/>
                </a:solidFill>
              </a:rPr>
              <a:t>pdf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smtClean="0">
                <a:solidFill>
                  <a:prstClr val="black"/>
                </a:solidFill>
              </a:rPr>
              <a:t>содержащая </a:t>
            </a:r>
            <a:r>
              <a:rPr lang="ru-RU" sz="1400" dirty="0">
                <a:solidFill>
                  <a:prstClr val="black"/>
                </a:solidFill>
              </a:rPr>
              <a:t>описание наставнической практики. Презентация выполняется в шаблоне в соответствии с заданными </a:t>
            </a:r>
            <a:r>
              <a:rPr lang="ru-RU" sz="1400" dirty="0" smtClean="0">
                <a:solidFill>
                  <a:prstClr val="black"/>
                </a:solidFill>
              </a:rPr>
              <a:t>требованиями. Конкурсная </a:t>
            </a:r>
            <a:r>
              <a:rPr lang="ru-RU" sz="1400" dirty="0">
                <a:solidFill>
                  <a:prstClr val="black"/>
                </a:solidFill>
              </a:rPr>
              <a:t>работа загружается в форму регистрации в виде ссылки на папку в облачном </a:t>
            </a:r>
            <a:r>
              <a:rPr lang="ru-RU" sz="1400" dirty="0" smtClean="0">
                <a:solidFill>
                  <a:prstClr val="black"/>
                </a:solidFill>
              </a:rPr>
              <a:t>хранилище (требования к презентации в Положении, Приложение 1).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908" y="5955790"/>
            <a:ext cx="338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Положение о Конкурсе: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firpo.ru/netcat_files/337/578/Polozhenie_Konkurs_Nastavnichestvo_2026.pdf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22089" y="5955791"/>
            <a:ext cx="519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Официальная страница конкурса в информационно-телекоммуникационной сети «Интернет»: </a:t>
            </a:r>
            <a:r>
              <a:rPr lang="ru-RU" sz="1200" dirty="0">
                <a:hlinkClick r:id="rId7"/>
              </a:rPr>
              <a:t>https://</a:t>
            </a:r>
            <a:r>
              <a:rPr lang="ru-RU" sz="1200" dirty="0" smtClean="0">
                <a:hlinkClick r:id="rId7"/>
              </a:rPr>
              <a:t>firpo.ru/activities/events/vserossiyskiy-konkurs-nastavnichestvo-1.html</a:t>
            </a:r>
            <a:r>
              <a:rPr lang="ru-RU" sz="1200" dirty="0" smtClean="0"/>
              <a:t>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968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7543800" cy="4572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О конкурсных мероприятиях для педагогов и студентов образовательных кластеров СПО «Педагогика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373" y="234739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233" y="202124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32551" y="838200"/>
            <a:ext cx="92502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2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17667" y="1371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1005577"/>
            <a:ext cx="86868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Всероссийская Олимпиада </a:t>
            </a:r>
            <a:r>
              <a:rPr lang="ru-RU" b="1" dirty="0"/>
              <a:t>профессионального мастерства обучающихся образовательных кластеров среднего профессионального образования отрасли «Педагогика», созданных в рамках реализации Федерального проекта «Профессионалитет»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058" y="2338872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ru-RU" sz="1400" dirty="0"/>
              <a:t>Заключительный этап второй Всероссийской Олимпиады </a:t>
            </a:r>
            <a:r>
              <a:rPr lang="ru-RU" sz="1400" b="1" dirty="0"/>
              <a:t>проводится</a:t>
            </a:r>
            <a:r>
              <a:rPr lang="ru-RU" sz="1400" dirty="0"/>
              <a:t> </a:t>
            </a:r>
            <a:r>
              <a:rPr lang="ru-RU" sz="1400" b="1" dirty="0"/>
              <a:t>в целях </a:t>
            </a:r>
            <a:r>
              <a:rPr lang="ru-RU" sz="1400" dirty="0"/>
              <a:t>развития педагогического потенциала одарённых и талантливых студентов, повышения качества профессиональной подготовки специалистов среднего звена, дальнейшего совершенствования их профессиональной компетентности, реализации творческих возможностей, повышения престижа педагогической профессии, усиления мотивации и творческой активности педагогических работников в рамках наставничества обучающихся, укрепления сотрудничества между участниками Отраслевой Ассоциации образовательных кластеров СПО отрасли «Педагогика» </a:t>
            </a:r>
            <a:r>
              <a:rPr lang="ru-RU" sz="1400" dirty="0" smtClean="0"/>
              <a:t>ФП </a:t>
            </a:r>
            <a:r>
              <a:rPr lang="ru-RU" sz="1400" dirty="0"/>
              <a:t>«Профессионалитет».</a:t>
            </a:r>
          </a:p>
          <a:p>
            <a:pPr lvl="1" algn="ctr"/>
            <a:endParaRPr lang="ru-RU" sz="1400" dirty="0" smtClean="0"/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ru-RU" sz="1400" dirty="0" smtClean="0"/>
              <a:t>Проведение </a:t>
            </a:r>
            <a:r>
              <a:rPr lang="ru-RU" sz="1400" dirty="0"/>
              <a:t>заключительного этапа второй Всероссийской Олимпиады, направлено на </a:t>
            </a:r>
            <a:endParaRPr lang="ru-RU" sz="1400" dirty="0" smtClean="0"/>
          </a:p>
          <a:p>
            <a:pPr lvl="1" algn="ctr"/>
            <a:r>
              <a:rPr lang="ru-RU" sz="1400" b="1" dirty="0" smtClean="0"/>
              <a:t>решение </a:t>
            </a:r>
            <a:r>
              <a:rPr lang="ru-RU" sz="1400" b="1" dirty="0"/>
              <a:t>следующих задач</a:t>
            </a:r>
            <a:r>
              <a:rPr lang="ru-RU" sz="1400" dirty="0"/>
              <a:t>: </a:t>
            </a:r>
          </a:p>
          <a:p>
            <a:pPr lvl="0" algn="ctr"/>
            <a:r>
              <a:rPr lang="ru-RU" sz="1400" dirty="0"/>
              <a:t>проверка способности студентов к самостоятельной профессиональной деятельности, совершенствование умений эффективного решения профессиональных задач, развитие профессионального мышления, способности к проектированию своей деятельности и конструктивному анализу ошибок в профессиональной деятельности, стимулирование студентов к дальнейшему профессиональному и личностному развитию, повышение интереса к будущей профессиональной деятельности;</a:t>
            </a:r>
          </a:p>
          <a:p>
            <a:pPr lvl="0" algn="ctr"/>
            <a:r>
              <a:rPr lang="ru-RU" sz="1400" dirty="0"/>
              <a:t>развитие конкурентной среды в сфере среднего профессионального педагогического образования (далее – СППО), повышение престижности специальностей и профессий СППО;</a:t>
            </a:r>
          </a:p>
          <a:p>
            <a:pPr lvl="0" algn="ctr"/>
            <a:r>
              <a:rPr lang="ru-RU" sz="1400" dirty="0"/>
              <a:t>обмен передовым педагогическим опытом в области СППО;</a:t>
            </a:r>
          </a:p>
          <a:p>
            <a:pPr lvl="0" algn="ctr"/>
            <a:r>
              <a:rPr lang="ru-RU" sz="1400" dirty="0"/>
              <a:t>развитие профессиональной ориентации граждан;</a:t>
            </a:r>
          </a:p>
          <a:p>
            <a:pPr algn="ctr"/>
            <a:r>
              <a:rPr lang="ru-RU" sz="1400" dirty="0"/>
              <a:t>повышение роли работодателей в обеспечении качества подготовки специалистов среднего звена.</a:t>
            </a:r>
          </a:p>
        </p:txBody>
      </p:sp>
    </p:spTree>
    <p:extLst>
      <p:ext uri="{BB962C8B-B14F-4D97-AF65-F5344CB8AC3E}">
        <p14:creationId xmlns:p14="http://schemas.microsoft.com/office/powerpoint/2010/main" val="236915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19800"/>
            <a:ext cx="9144000" cy="68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Вологда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2026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228600"/>
            <a:ext cx="6324600" cy="83820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«Вологодский институт развития образования»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571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05200" y="3048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6200" y="4007537"/>
            <a:ext cx="51816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/>
          </a:p>
          <a:p>
            <a:pPr algn="r"/>
            <a:endParaRPr lang="ru-RU" sz="1700" dirty="0"/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Харенко Лариса Алексеевна, методист лаборатории развития профессионального образования АОУ ВО ДПО «ВИРО»,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тел</a:t>
            </a:r>
            <a:r>
              <a:rPr lang="ru-RU" sz="1400" dirty="0">
                <a:solidFill>
                  <a:prstClr val="black"/>
                </a:solidFill>
              </a:rPr>
              <a:t>. (8172)75-10-32, доб. 360,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эл</a:t>
            </a:r>
            <a:r>
              <a:rPr lang="ru-RU" sz="1400" dirty="0">
                <a:solidFill>
                  <a:prstClr val="black"/>
                </a:solidFill>
              </a:rPr>
              <a:t>. почта 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harenko_la@viro35</a:t>
            </a:r>
            <a:r>
              <a:rPr lang="ru-RU" sz="1400" dirty="0">
                <a:solidFill>
                  <a:prstClr val="black"/>
                </a:solidFill>
                <a:hlinkClick r:id="rId2"/>
              </a:rPr>
              <a:t>.</a:t>
            </a:r>
            <a:r>
              <a:rPr lang="en-US" sz="1400" dirty="0" err="1" smtClean="0">
                <a:solidFill>
                  <a:prstClr val="black"/>
                </a:solidFill>
                <a:hlinkClick r:id="rId2"/>
              </a:rPr>
              <a:t>ru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группа </a:t>
            </a:r>
            <a:r>
              <a:rPr lang="ru-RU" sz="1400" dirty="0">
                <a:solidFill>
                  <a:prstClr val="black"/>
                </a:solidFill>
              </a:rPr>
              <a:t>в ВК </a:t>
            </a:r>
            <a:r>
              <a:rPr lang="ru-RU" sz="1400" dirty="0" smtClean="0">
                <a:solidFill>
                  <a:prstClr val="black"/>
                </a:solidFill>
              </a:rPr>
              <a:t>ПРОФТЕХ </a:t>
            </a:r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hlinkClick r:id="rId3"/>
              </a:rPr>
              <a:t>vk.com/club194461814?from=groups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32" name="Picture 8" descr="F:\Новый логотип\виро лого 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1"/>
            <a:ext cx="2043113" cy="838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2124126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Заседание секции «Педагогика» регионального учебно-методического объединения в системе среднего профессионального образования Вологодской области</a:t>
            </a:r>
          </a:p>
          <a:p>
            <a:pPr algn="ctr"/>
            <a:endParaRPr lang="ru-RU" sz="2000" b="1" dirty="0" smtClean="0"/>
          </a:p>
          <a:p>
            <a:pPr algn="ctr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" y="3505200"/>
            <a:ext cx="3567112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1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0" y="1524000"/>
            <a:ext cx="3429000" cy="167640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228600"/>
            <a:ext cx="7391400" cy="533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педагогического образования в системе СПО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76800" y="3048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0600" y="1143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7635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746" y="1010902"/>
            <a:ext cx="4191000" cy="15347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Times New Roman"/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9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Концепция</a:t>
            </a:r>
            <a:endParaRPr lang="ru-RU" sz="1600" dirty="0">
              <a:solidFill>
                <a:srgbClr val="212529"/>
              </a:solidFill>
            </a:endParaRPr>
          </a:p>
          <a:p>
            <a:pPr algn="ctr"/>
            <a:r>
              <a:rPr lang="ru-RU" sz="1600" dirty="0">
                <a:solidFill>
                  <a:srgbClr val="212529"/>
                </a:solidFill>
              </a:rPr>
              <a:t>подготовки педагогических кадров для системы образования на период до 2030 </a:t>
            </a:r>
            <a:r>
              <a:rPr lang="ru-RU" sz="1600" dirty="0" smtClean="0">
                <a:solidFill>
                  <a:srgbClr val="212529"/>
                </a:solidFill>
              </a:rPr>
              <a:t>года (утв.</a:t>
            </a:r>
            <a:r>
              <a:rPr lang="ru-RU" sz="1600" dirty="0">
                <a:solidFill>
                  <a:srgbClr val="212529"/>
                </a:solidFill>
              </a:rPr>
              <a:t> </a:t>
            </a:r>
            <a:r>
              <a:rPr lang="ru-RU" sz="1600" dirty="0" smtClean="0">
                <a:solidFill>
                  <a:srgbClr val="212529"/>
                </a:solidFill>
              </a:rPr>
              <a:t>распоряжением </a:t>
            </a:r>
            <a:r>
              <a:rPr lang="ru-RU" sz="1600" dirty="0">
                <a:solidFill>
                  <a:srgbClr val="212529"/>
                </a:solidFill>
              </a:rPr>
              <a:t>Правительства</a:t>
            </a:r>
          </a:p>
          <a:p>
            <a:pPr algn="ctr"/>
            <a:r>
              <a:rPr lang="ru-RU" sz="1600" dirty="0">
                <a:solidFill>
                  <a:srgbClr val="212529"/>
                </a:solidFill>
              </a:rPr>
              <a:t>Российской </a:t>
            </a:r>
            <a:r>
              <a:rPr lang="ru-RU" sz="1600" dirty="0" smtClean="0">
                <a:solidFill>
                  <a:srgbClr val="212529"/>
                </a:solidFill>
              </a:rPr>
              <a:t>Федерации от </a:t>
            </a:r>
            <a:r>
              <a:rPr lang="ru-RU" sz="1600" dirty="0">
                <a:solidFill>
                  <a:srgbClr val="212529"/>
                </a:solidFill>
              </a:rPr>
              <a:t>24 июня 2022 г. </a:t>
            </a:r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N 1688-р)</a:t>
            </a: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6" name="Рисунок 15" descr="C:\Users\USER\YandexDisk\Скриншоты\2025-05-27_20-07-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35" y="991667"/>
            <a:ext cx="4114800" cy="28752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31" y="1219200"/>
            <a:ext cx="838310" cy="8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3746" y="4201125"/>
            <a:ext cx="4191000" cy="25044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Times New Roman"/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9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Методические </a:t>
            </a:r>
            <a:r>
              <a:rPr lang="ru-RU" sz="1600" dirty="0">
                <a:solidFill>
                  <a:srgbClr val="212529"/>
                </a:solidFill>
              </a:rPr>
              <a:t>рекомендации по подготовке кадров по программам среднего профессионального педагогического образования на основе единых подходов к их структуре и содержанию </a:t>
            </a:r>
            <a:r>
              <a:rPr lang="ru-RU" sz="1600" dirty="0" smtClean="0">
                <a:solidFill>
                  <a:srgbClr val="212529"/>
                </a:solidFill>
              </a:rPr>
              <a:t>(«Ядро </a:t>
            </a:r>
            <a:r>
              <a:rPr lang="ru-RU" sz="1600" dirty="0">
                <a:solidFill>
                  <a:srgbClr val="212529"/>
                </a:solidFill>
              </a:rPr>
              <a:t>среднего профессионального педагогического </a:t>
            </a:r>
            <a:r>
              <a:rPr lang="ru-RU" sz="1600" dirty="0" smtClean="0">
                <a:solidFill>
                  <a:srgbClr val="212529"/>
                </a:solidFill>
              </a:rPr>
              <a:t>образования») </a:t>
            </a: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(письмо </a:t>
            </a:r>
            <a:r>
              <a:rPr lang="ru-RU" sz="1600" dirty="0">
                <a:solidFill>
                  <a:srgbClr val="212529"/>
                </a:solidFill>
              </a:rPr>
              <a:t>Министерства просвещения РФ от 28 апреля 2022 г. N </a:t>
            </a:r>
            <a:r>
              <a:rPr lang="ru-RU" sz="1600" dirty="0" smtClean="0">
                <a:solidFill>
                  <a:srgbClr val="212529"/>
                </a:solidFill>
              </a:rPr>
              <a:t>АБ-1197/05)</a:t>
            </a: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746" y="2717155"/>
            <a:ext cx="4190998" cy="12953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sz="1200" dirty="0">
              <a:solidFill>
                <a:srgbClr val="212529"/>
              </a:solidFill>
              <a:latin typeface="Times New Roman"/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900" i="1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Ядро среднего профессионального педагогического образования</a:t>
            </a: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(одобрены Коллегией </a:t>
            </a:r>
            <a:r>
              <a:rPr lang="ru-RU" sz="1600" dirty="0" err="1" smtClean="0">
                <a:solidFill>
                  <a:srgbClr val="212529"/>
                </a:solidFill>
              </a:rPr>
              <a:t>Минпросвещения</a:t>
            </a:r>
            <a:r>
              <a:rPr lang="ru-RU" sz="1600" dirty="0" smtClean="0">
                <a:solidFill>
                  <a:srgbClr val="212529"/>
                </a:solidFill>
              </a:rPr>
              <a:t> России, протокол от 8 апреля 2022 г. </a:t>
            </a:r>
          </a:p>
          <a:p>
            <a:pPr algn="ctr"/>
            <a:r>
              <a:rPr lang="ru-RU" sz="1600" dirty="0" smtClean="0">
                <a:solidFill>
                  <a:srgbClr val="212529"/>
                </a:solidFill>
              </a:rPr>
              <a:t>№ ПК-1ВН</a:t>
            </a:r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500" u="sng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i="1" dirty="0" smtClean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>
              <a:solidFill>
                <a:srgbClr val="212529"/>
              </a:solidFill>
            </a:endParaRPr>
          </a:p>
          <a:p>
            <a:pPr algn="ctr"/>
            <a:endParaRPr lang="ru-RU" sz="1600" dirty="0" smtClean="0">
              <a:solidFill>
                <a:srgbClr val="212529"/>
              </a:solidFill>
            </a:endParaRPr>
          </a:p>
          <a:p>
            <a:pPr algn="ctr"/>
            <a:endParaRPr lang="ru-RU" sz="16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  <a:p>
            <a:endParaRPr lang="ru-RU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524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76" y="3417331"/>
            <a:ext cx="2644324" cy="32882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315200" y="4027943"/>
            <a:ext cx="1619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/>
              <a:t>1. Актуализация единых подходов к структуре и содержанию подготовки педагогических кадров с учетом профессиональных стандартов и изменений в системе педагогического образования («Ядро высшего педагогического образования», «Ядро среднего профессионального педагогического образования») </a:t>
            </a:r>
          </a:p>
          <a:p>
            <a:pPr algn="ctr"/>
            <a:r>
              <a:rPr lang="ru-RU" sz="1000" i="1" dirty="0"/>
              <a:t>Срок реализации: IV квартал 2026 г.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038513" y="3067675"/>
            <a:ext cx="914400" cy="96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4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4900" y="915988"/>
            <a:ext cx="3429000" cy="167640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7162800" cy="381000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rgbClr val="1F497D">
                    <a:lumMod val="50000"/>
                  </a:srgbClr>
                </a:solidFill>
              </a:rPr>
              <a:t>Развитие педагогического образования в системе СПО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62080" y="3048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0600" y="1143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6" y="1085699"/>
            <a:ext cx="6563091" cy="3864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52410" y="2433238"/>
            <a:ext cx="1829954" cy="116955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Участие колледжей в системе разработки, совершенствования, внедрения, экспертизы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1628" y="1085699"/>
            <a:ext cx="1850735" cy="116955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1F497D">
                    <a:lumMod val="50000"/>
                  </a:srgbClr>
                </a:solidFill>
              </a:rPr>
              <a:t>Развитие практико-ориентированной педагогической науки на базе колледжей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4561" y="4587481"/>
            <a:ext cx="128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</a:t>
            </a:r>
            <a:r>
              <a:rPr lang="ru-RU" sz="1400" dirty="0" smtClean="0"/>
              <a:t>етодик </a:t>
            </a:r>
            <a:r>
              <a:rPr lang="ru-RU" sz="1400" dirty="0"/>
              <a:t>преподавания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146320" y="4162480"/>
            <a:ext cx="125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Содержания ОП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696200" y="3602789"/>
            <a:ext cx="0" cy="59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432800" y="3602789"/>
            <a:ext cx="0" cy="969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Прямая соединительная линия 4099"/>
          <p:cNvCxnSpPr>
            <a:endCxn id="7" idx="1"/>
          </p:cNvCxnSpPr>
          <p:nvPr/>
        </p:nvCxnSpPr>
        <p:spPr>
          <a:xfrm>
            <a:off x="6794517" y="1670475"/>
            <a:ext cx="337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Прямая соединительная линия 4105"/>
          <p:cNvCxnSpPr/>
          <p:nvPr/>
        </p:nvCxnSpPr>
        <p:spPr>
          <a:xfrm flipV="1">
            <a:off x="6794517" y="3125735"/>
            <a:ext cx="3518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Левая фигурная скобка 4110"/>
          <p:cNvSpPr/>
          <p:nvPr/>
        </p:nvSpPr>
        <p:spPr>
          <a:xfrm rot="16200000">
            <a:off x="7921362" y="4219528"/>
            <a:ext cx="314982" cy="1807022"/>
          </a:xfrm>
          <a:prstGeom prst="leftBrace">
            <a:avLst>
              <a:gd name="adj1" fmla="val 8333"/>
              <a:gd name="adj2" fmla="val 51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2" name="Прямоугольник 4111"/>
          <p:cNvSpPr/>
          <p:nvPr/>
        </p:nvSpPr>
        <p:spPr>
          <a:xfrm>
            <a:off x="6477000" y="5314146"/>
            <a:ext cx="2533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 smtClean="0"/>
              <a:t>Развитие мотивации и познавательного интереса обучающихся.</a:t>
            </a:r>
          </a:p>
          <a:p>
            <a:pPr marL="342900" indent="-342900" algn="just">
              <a:buAutoNum type="arabicPeriod"/>
            </a:pPr>
            <a:r>
              <a:rPr lang="ru-RU" sz="1400" dirty="0" smtClean="0"/>
              <a:t>Совершенствование научно-методического обеспечения педагогов.</a:t>
            </a:r>
            <a:endParaRPr lang="ru-RU" sz="1400" dirty="0"/>
          </a:p>
        </p:txBody>
      </p:sp>
      <p:sp>
        <p:nvSpPr>
          <p:cNvPr id="4113" name="Прямоугольник 4112"/>
          <p:cNvSpPr/>
          <p:nvPr/>
        </p:nvSpPr>
        <p:spPr>
          <a:xfrm>
            <a:off x="231426" y="5257562"/>
            <a:ext cx="5864573" cy="138499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Реализация ДК включает: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Разработку и направление в ПОО методических рекомендаций и результатов научных исследований РАО.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Проведение научных, научно-методических мероприятий для ОО.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Внедрение результатов работы инновационных площадок.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Разработку мер по повышению эффективности деятельности РУМО.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011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4900" y="915988"/>
            <a:ext cx="3429000" cy="167640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128636"/>
            <a:ext cx="7162800" cy="464295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rgbClr val="1F497D">
                    <a:lumMod val="50000"/>
                  </a:srgbClr>
                </a:solidFill>
              </a:rPr>
              <a:t>Развитие педагогического образования в системе СПО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40683" y="293953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00600" y="1143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661449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8636"/>
            <a:ext cx="1088994" cy="44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1113" y="717612"/>
            <a:ext cx="5735770" cy="145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V </a:t>
            </a:r>
            <a:r>
              <a:rPr lang="ru-RU" sz="1400" dirty="0"/>
              <a:t>Всероссийский форум по развитию педагогического образования с международным участием «Подготовка педагога как стратегический ресурс развития общества</a:t>
            </a:r>
            <a:r>
              <a:rPr lang="ru-RU" sz="1400" dirty="0" smtClean="0"/>
              <a:t>» </a:t>
            </a:r>
            <a:r>
              <a:rPr lang="ru-RU" sz="1400" dirty="0"/>
              <a:t>(11-13 марта 2026 года, Российская академия образования) </a:t>
            </a:r>
            <a:endParaRPr lang="ru-RU" sz="1400" dirty="0" smtClean="0"/>
          </a:p>
          <a:p>
            <a:pPr algn="just"/>
            <a:r>
              <a:rPr lang="ru-RU" sz="1000" dirty="0" smtClean="0"/>
              <a:t>Пленарное заседание: 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vk.com/video-207062648_456240172?list=c229b093d6fbd317e3</a:t>
            </a:r>
            <a:endParaRPr lang="ru-RU" sz="1000" dirty="0" smtClean="0"/>
          </a:p>
          <a:p>
            <a:pPr algn="just"/>
            <a:r>
              <a:rPr lang="ru-RU" sz="1000" dirty="0" smtClean="0"/>
              <a:t>Итоги: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disk.yandex.ru/i/QLqHITdDCmKPew</a:t>
            </a:r>
            <a:r>
              <a:rPr lang="ru-RU" sz="1000" dirty="0" smtClean="0"/>
              <a:t> </a:t>
            </a:r>
          </a:p>
          <a:p>
            <a:pPr algn="just"/>
            <a:r>
              <a:rPr lang="en-US" sz="1000" dirty="0" smtClean="0">
                <a:hlinkClick r:id="rId5"/>
              </a:rPr>
              <a:t>https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vkvideo.ru/video-207062648_456240174?t=3m32s</a:t>
            </a:r>
            <a:r>
              <a:rPr lang="ru-RU" sz="10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2031592"/>
            <a:ext cx="579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Цель Форума: обсуждение ключевых направлений </a:t>
            </a:r>
            <a:r>
              <a:rPr lang="ru-RU" sz="1400" dirty="0" smtClean="0"/>
              <a:t>и перспектив </a:t>
            </a:r>
            <a:r>
              <a:rPr lang="ru-RU" sz="1400" dirty="0"/>
              <a:t>развития педагогического образования в современной России, подготовка предложений в области развития педагогической науки и подготовки педагогических кадров на разных ступенях системы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016" y="3201143"/>
            <a:ext cx="4038600" cy="35394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/>
              <a:t>Площадки</a:t>
            </a:r>
            <a:r>
              <a:rPr lang="ru-RU" sz="1400" u="sng" dirty="0"/>
              <a:t>:</a:t>
            </a:r>
          </a:p>
          <a:p>
            <a:r>
              <a:rPr lang="ru-RU" sz="1400" dirty="0"/>
              <a:t>🔸 </a:t>
            </a:r>
            <a:r>
              <a:rPr lang="ru-RU" sz="1400" dirty="0" smtClean="0"/>
              <a:t>Подготовка </a:t>
            </a:r>
            <a:r>
              <a:rPr lang="ru-RU" sz="1400" dirty="0"/>
              <a:t>педагога: смысловые и ценностные ориентиры профессионального </a:t>
            </a:r>
            <a:r>
              <a:rPr lang="ru-RU" sz="1400" dirty="0" smtClean="0"/>
              <a:t>становления;</a:t>
            </a:r>
            <a:endParaRPr lang="ru-RU" sz="1400" dirty="0"/>
          </a:p>
          <a:p>
            <a:r>
              <a:rPr lang="ru-RU" sz="1400" dirty="0"/>
              <a:t>🔸 </a:t>
            </a:r>
            <a:r>
              <a:rPr lang="ru-RU" sz="1400" dirty="0" smtClean="0"/>
              <a:t>Подготовка </a:t>
            </a:r>
            <a:r>
              <a:rPr lang="ru-RU" sz="1400" dirty="0"/>
              <a:t>педагога-психолога для современной системы </a:t>
            </a:r>
            <a:r>
              <a:rPr lang="ru-RU" sz="1400" dirty="0" smtClean="0"/>
              <a:t>образования;</a:t>
            </a:r>
            <a:endParaRPr lang="ru-RU" sz="1400" dirty="0"/>
          </a:p>
          <a:p>
            <a:r>
              <a:rPr lang="ru-RU" sz="1400" dirty="0"/>
              <a:t>🔸 </a:t>
            </a:r>
            <a:r>
              <a:rPr lang="ru-RU" sz="1400" dirty="0" smtClean="0"/>
              <a:t>Подготовка </a:t>
            </a:r>
            <a:r>
              <a:rPr lang="ru-RU" sz="1400" dirty="0"/>
              <a:t>педагога к работе с семьей, родителями </a:t>
            </a:r>
            <a:r>
              <a:rPr lang="ru-RU" sz="1400" dirty="0" smtClean="0"/>
              <a:t>обучающихся;</a:t>
            </a:r>
            <a:endParaRPr lang="ru-RU" sz="1400" dirty="0"/>
          </a:p>
          <a:p>
            <a:r>
              <a:rPr lang="ru-RU" sz="1400" dirty="0"/>
              <a:t>🔸 </a:t>
            </a:r>
            <a:r>
              <a:rPr lang="ru-RU" sz="1400" dirty="0" smtClean="0"/>
              <a:t>Методическая </a:t>
            </a:r>
            <a:r>
              <a:rPr lang="ru-RU" sz="1400" dirty="0"/>
              <a:t>подготовка педагога: новые вызовы и </a:t>
            </a:r>
            <a:r>
              <a:rPr lang="ru-RU" sz="1400" dirty="0" smtClean="0"/>
              <a:t>возможности;</a:t>
            </a:r>
            <a:endParaRPr lang="ru-RU" sz="1400" dirty="0"/>
          </a:p>
          <a:p>
            <a:r>
              <a:rPr lang="ru-RU" sz="1400" dirty="0"/>
              <a:t>🔸 </a:t>
            </a:r>
            <a:r>
              <a:rPr lang="ru-RU" sz="1400" dirty="0" smtClean="0"/>
              <a:t>Подготовка </a:t>
            </a:r>
            <a:r>
              <a:rPr lang="ru-RU" sz="1400" dirty="0"/>
              <a:t>педагога дошкольного </a:t>
            </a:r>
            <a:r>
              <a:rPr lang="ru-RU" sz="1400" dirty="0" smtClean="0"/>
              <a:t>образования;</a:t>
            </a:r>
            <a:endParaRPr lang="ru-RU" sz="1400" dirty="0"/>
          </a:p>
          <a:p>
            <a:r>
              <a:rPr lang="ru-RU" sz="1400" dirty="0"/>
              <a:t>🔸 </a:t>
            </a:r>
            <a:r>
              <a:rPr lang="ru-RU" sz="1400" dirty="0" smtClean="0"/>
              <a:t>Междисциплинарная </a:t>
            </a:r>
            <a:r>
              <a:rPr lang="ru-RU" sz="1400" dirty="0"/>
              <a:t>подготовка педагога: от методик к школьной практике;</a:t>
            </a:r>
          </a:p>
          <a:p>
            <a:r>
              <a:rPr lang="ru-RU" sz="1400" dirty="0"/>
              <a:t>🔸 </a:t>
            </a:r>
            <a:r>
              <a:rPr lang="ru-RU" sz="1400" dirty="0" err="1" smtClean="0"/>
              <a:t>Медиаграмотность</a:t>
            </a:r>
            <a:r>
              <a:rPr lang="ru-RU" sz="1400" dirty="0" smtClean="0"/>
              <a:t> </a:t>
            </a:r>
            <a:r>
              <a:rPr lang="ru-RU" sz="1400" dirty="0"/>
              <a:t>и имидж педагога: роль медиа в продвижении педагогического </a:t>
            </a:r>
            <a:r>
              <a:rPr lang="ru-RU" sz="1400" dirty="0" smtClean="0"/>
              <a:t>образования.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38415" y="3201143"/>
            <a:ext cx="4188468" cy="35394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/>
              <a:t>Панельные </a:t>
            </a:r>
            <a:r>
              <a:rPr lang="ru-RU" sz="1400" u="sng" dirty="0"/>
              <a:t>дискуссии:</a:t>
            </a:r>
          </a:p>
          <a:p>
            <a:r>
              <a:rPr lang="ru-RU" sz="1400" dirty="0" smtClean="0"/>
              <a:t>🔹 Педагогическое </a:t>
            </a:r>
            <a:r>
              <a:rPr lang="ru-RU" sz="1400" dirty="0"/>
              <a:t>образование в контексте трансформации высшего образования в </a:t>
            </a:r>
            <a:r>
              <a:rPr lang="ru-RU" sz="1400" dirty="0" smtClean="0"/>
              <a:t>России;</a:t>
            </a:r>
            <a:endParaRPr lang="ru-RU" sz="1400" dirty="0"/>
          </a:p>
          <a:p>
            <a:r>
              <a:rPr lang="ru-RU" sz="1400" dirty="0" smtClean="0"/>
              <a:t>🔹Практики </a:t>
            </a:r>
            <a:r>
              <a:rPr lang="ru-RU" sz="1400" dirty="0"/>
              <a:t>интеграции системы образования и предприятий реального сектора экономики для повышения качества </a:t>
            </a:r>
            <a:r>
              <a:rPr lang="ru-RU" sz="1400" dirty="0" smtClean="0"/>
              <a:t>образования;</a:t>
            </a:r>
            <a:endParaRPr lang="ru-RU" sz="1400" dirty="0"/>
          </a:p>
          <a:p>
            <a:r>
              <a:rPr lang="ru-RU" sz="1400" dirty="0" smtClean="0"/>
              <a:t>🔹Исследовательская </a:t>
            </a:r>
            <a:r>
              <a:rPr lang="ru-RU" sz="1400" dirty="0"/>
              <a:t>деятельность в педагогическом образовании: актуальные вызовы, внедрение в </a:t>
            </a:r>
            <a:r>
              <a:rPr lang="ru-RU" sz="1400" dirty="0" smtClean="0"/>
              <a:t>практику;</a:t>
            </a:r>
            <a:endParaRPr lang="ru-RU" sz="1400" dirty="0"/>
          </a:p>
          <a:p>
            <a:r>
              <a:rPr lang="ru-RU" sz="1400" dirty="0" smtClean="0"/>
              <a:t>🔹Использование </a:t>
            </a:r>
            <a:r>
              <a:rPr lang="ru-RU" sz="1400" dirty="0"/>
              <a:t>технологий искусственного интеллекта в педагогической деятельности преподавателя высшей </a:t>
            </a:r>
            <a:r>
              <a:rPr lang="ru-RU" sz="1400" dirty="0" smtClean="0"/>
              <a:t>школы;</a:t>
            </a:r>
            <a:endParaRPr lang="ru-RU" sz="1400" dirty="0"/>
          </a:p>
          <a:p>
            <a:r>
              <a:rPr lang="ru-RU" sz="1400" dirty="0" smtClean="0"/>
              <a:t>🔹Профессиональные </a:t>
            </a:r>
            <a:r>
              <a:rPr lang="ru-RU" sz="1400" dirty="0"/>
              <a:t>компетенции педагога: основа качества </a:t>
            </a:r>
            <a:r>
              <a:rPr lang="ru-RU" sz="1400" dirty="0" smtClean="0"/>
              <a:t>образования;</a:t>
            </a:r>
            <a:endParaRPr lang="ru-RU" sz="1400" dirty="0"/>
          </a:p>
          <a:p>
            <a:r>
              <a:rPr lang="ru-RU" sz="1400" dirty="0"/>
              <a:t>🔹 </a:t>
            </a:r>
            <a:r>
              <a:rPr lang="ru-RU" sz="1400" dirty="0" smtClean="0"/>
              <a:t>Непрерывное </a:t>
            </a:r>
            <a:r>
              <a:rPr lang="ru-RU" sz="1400" dirty="0"/>
              <a:t>педагогическое образование: ключевые механизмы».</a:t>
            </a:r>
          </a:p>
        </p:txBody>
      </p:sp>
      <p:pic>
        <p:nvPicPr>
          <p:cNvPr id="2051" name="Picture 3" descr="C:\Users\User1\Desktop\5AIyc-DjoZsEXUG0facRP-P8QLrNitHaHA00p6RVYgTaKUiFCtnjacCP-pup7YfmluhGXqEDyBmPLxnM7knZfM5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0" y="838200"/>
            <a:ext cx="2590799" cy="16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000" y="2616368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Центр </a:t>
            </a:r>
            <a:r>
              <a:rPr lang="ru-RU" sz="1000" dirty="0"/>
              <a:t>развития педагогического образования </a:t>
            </a:r>
            <a:r>
              <a:rPr lang="ru-RU" sz="1000" dirty="0" smtClean="0"/>
              <a:t>РАО: </a:t>
            </a:r>
            <a:r>
              <a:rPr lang="en-US" sz="1000" dirty="0" smtClean="0">
                <a:hlinkClick r:id="rId7"/>
              </a:rPr>
              <a:t>https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vk.com/crpo_rosacademobr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809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6409" y="1306476"/>
            <a:ext cx="3429000" cy="1676400"/>
          </a:xfrm>
        </p:spPr>
        <p:txBody>
          <a:bodyPr numCol="1"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097" y="228600"/>
            <a:ext cx="7391400" cy="457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деятельности региональных инновационных площадок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6409" y="2944237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18322" y="1054963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8999" y="1066800"/>
            <a:ext cx="388620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РИП «Введение </a:t>
            </a:r>
            <a:r>
              <a:rPr lang="ru-RU" dirty="0">
                <a:solidFill>
                  <a:srgbClr val="FF0000"/>
                </a:solidFill>
              </a:rPr>
              <a:t>в педагогическую профессию через организацию взаимодействия профессиональных образовательных организаций и общеобразовательных организаций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 контексте модели непрерывного педагогического образования </a:t>
            </a:r>
            <a:r>
              <a:rPr lang="ru-RU" dirty="0" smtClean="0">
                <a:solidFill>
                  <a:srgbClr val="FF0000"/>
                </a:solidFill>
              </a:rPr>
              <a:t>Вологодской </a:t>
            </a:r>
            <a:r>
              <a:rPr lang="ru-RU" dirty="0">
                <a:solidFill>
                  <a:srgbClr val="FF0000"/>
                </a:solidFill>
              </a:rPr>
              <a:t>области</a:t>
            </a:r>
            <a:r>
              <a:rPr lang="ru-RU" dirty="0" smtClean="0">
                <a:solidFill>
                  <a:srgbClr val="FF0000"/>
                </a:solidFill>
              </a:rPr>
              <a:t>)»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75555" y="3733800"/>
            <a:ext cx="36398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РИП «Межуровневые </a:t>
            </a:r>
            <a:r>
              <a:rPr lang="ru-RU" dirty="0">
                <a:solidFill>
                  <a:srgbClr val="FF0000"/>
                </a:solidFill>
              </a:rPr>
              <a:t>сопряженные (скоординированные) Образовательные программы подготовки педагогических кадров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системе «колледж-вуз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 контексте </a:t>
            </a:r>
            <a:r>
              <a:rPr lang="ru-RU" dirty="0" smtClean="0">
                <a:solidFill>
                  <a:srgbClr val="FF0000"/>
                </a:solidFill>
              </a:rPr>
              <a:t>модели </a:t>
            </a:r>
            <a:r>
              <a:rPr lang="ru-RU" dirty="0">
                <a:solidFill>
                  <a:srgbClr val="FF0000"/>
                </a:solidFill>
              </a:rPr>
              <a:t>непрерывного педагогического образования Вологодской области</a:t>
            </a:r>
            <a:r>
              <a:rPr lang="ru-RU" dirty="0" smtClean="0">
                <a:solidFill>
                  <a:srgbClr val="FF0000"/>
                </a:solidFill>
              </a:rPr>
              <a:t>)»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8999" y="1066800"/>
            <a:ext cx="3886201" cy="2300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74075" y="3733801"/>
            <a:ext cx="3641325" cy="2585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рямоугольник 1027"/>
          <p:cNvSpPr/>
          <p:nvPr/>
        </p:nvSpPr>
        <p:spPr>
          <a:xfrm>
            <a:off x="304800" y="4997903"/>
            <a:ext cx="289560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Оценки </a:t>
            </a:r>
            <a:r>
              <a:rPr lang="ru-RU" sz="1600" b="1" i="1" dirty="0"/>
              <a:t>отчетов о деятельности РИП:</a:t>
            </a:r>
          </a:p>
          <a:p>
            <a:pPr algn="ctr"/>
            <a:r>
              <a:rPr lang="ru-RU" sz="1600" i="1" dirty="0" smtClean="0"/>
              <a:t> 24-32 – высокий уровень; </a:t>
            </a:r>
          </a:p>
          <a:p>
            <a:pPr algn="ctr"/>
            <a:r>
              <a:rPr lang="ru-RU" sz="1600" i="1" dirty="0" smtClean="0"/>
              <a:t>18-23 – средний уровень; </a:t>
            </a:r>
          </a:p>
          <a:p>
            <a:pPr algn="ctr"/>
            <a:r>
              <a:rPr lang="ru-RU" sz="1600" i="1" dirty="0" smtClean="0"/>
              <a:t>17 и менее – низкий уровень 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1400" y="1005244"/>
            <a:ext cx="167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Срок </a:t>
            </a:r>
            <a:r>
              <a:rPr lang="ru-RU" sz="1600" dirty="0"/>
              <a:t>реализации:  </a:t>
            </a:r>
            <a:r>
              <a:rPr lang="ru-RU" sz="1600" dirty="0" smtClean="0"/>
              <a:t>2022 </a:t>
            </a:r>
            <a:r>
              <a:rPr lang="ru-RU" sz="1600" dirty="0"/>
              <a:t>– 2026 </a:t>
            </a:r>
            <a:r>
              <a:rPr lang="ru-RU" sz="1600" dirty="0" err="1"/>
              <a:t>г.г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Промежуточный </a:t>
            </a:r>
            <a:r>
              <a:rPr lang="ru-RU" sz="1600" dirty="0"/>
              <a:t>отчет: </a:t>
            </a:r>
            <a:endParaRPr lang="ru-RU" sz="1600" dirty="0" smtClean="0"/>
          </a:p>
          <a:p>
            <a:r>
              <a:rPr lang="ru-RU" sz="1600" dirty="0" smtClean="0"/>
              <a:t>сентябрь </a:t>
            </a:r>
            <a:r>
              <a:rPr lang="ru-RU" sz="1600" dirty="0"/>
              <a:t>2026 г.</a:t>
            </a:r>
          </a:p>
          <a:p>
            <a:r>
              <a:rPr lang="ru-RU" sz="1600" dirty="0" smtClean="0"/>
              <a:t>Итоговый </a:t>
            </a:r>
            <a:r>
              <a:rPr lang="ru-RU" sz="1600" dirty="0"/>
              <a:t>отчет: 2027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1970" y="4810649"/>
            <a:ext cx="17596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Срок </a:t>
            </a:r>
            <a:r>
              <a:rPr lang="ru-RU" sz="1600" dirty="0"/>
              <a:t>реализации: 2021 – 2026 </a:t>
            </a:r>
            <a:r>
              <a:rPr lang="ru-RU" sz="1600" dirty="0" err="1"/>
              <a:t>г.г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Промежуточный </a:t>
            </a:r>
            <a:r>
              <a:rPr lang="ru-RU" sz="1600" dirty="0"/>
              <a:t>отчет: </a:t>
            </a:r>
            <a:endParaRPr lang="ru-RU" sz="1600" dirty="0" smtClean="0"/>
          </a:p>
          <a:p>
            <a:r>
              <a:rPr lang="ru-RU" sz="1600" dirty="0" smtClean="0"/>
              <a:t>сентябрь </a:t>
            </a:r>
            <a:r>
              <a:rPr lang="ru-RU" sz="1600" dirty="0"/>
              <a:t>2026 г.</a:t>
            </a:r>
          </a:p>
          <a:p>
            <a:r>
              <a:rPr lang="ru-RU" sz="1600" dirty="0" smtClean="0"/>
              <a:t>Итоговый </a:t>
            </a:r>
            <a:r>
              <a:rPr lang="ru-RU" sz="1600" dirty="0"/>
              <a:t>отчет: 2027 г.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95858"/>
            <a:ext cx="2895600" cy="3714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557227"/>
            <a:ext cx="1676401" cy="12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5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5263"/>
            <a:ext cx="7543800" cy="4572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РИП «Межуровневые сопряженные (скоординированные) Образовательные программы подготовки педагогических кадров в системе «колледж-вуз» (в контексте модели непрерывного педагогического образования Вологодской области)».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Программа и календарный план реализации мероприятий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249878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11695"/>
              </p:ext>
            </p:extLst>
          </p:nvPr>
        </p:nvGraphicFramePr>
        <p:xfrm>
          <a:off x="411018" y="1600200"/>
          <a:ext cx="85344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 основного этапа программы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Сроки выполнения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Реализация модели межуровневой подготовки педагогических кадров в условиях сетевого взаимодействия классического университета с</a:t>
                      </a:r>
                      <a:r>
                        <a:rPr lang="ru-RU" sz="1400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образовательными организациями СПО региона.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2025 г.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Повышение квалификации и переподготовка</a:t>
                      </a:r>
                      <a:r>
                        <a:rPr lang="ru-RU" sz="1400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преподавателей педагогических колледжей и</a:t>
                      </a:r>
                      <a:r>
                        <a:rPr lang="ru-RU" sz="1400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a typeface="+mj-ea"/>
                          <a:cs typeface="+mj-cs"/>
                        </a:rPr>
                        <a:t>университета.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Публикации: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журналах опыта с анализом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реализации инновационного образовательного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проекта;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 сайтах ПОО, в СМИ, в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 интернет–изданиях статей о процессе реализации инновационного образовательного проекта</a:t>
                      </a:r>
                      <a:endParaRPr lang="ru-RU" sz="1400" dirty="0" smtClean="0"/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Участие в организации и проведении региональной научно-практической конференции по непрерывному педагогическому образованию.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Ноябрь 2025 г.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Мониторинг реализации мероприятий инновационного образовательного проекта.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Декабрь 2025 г.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799" y="152399"/>
            <a:ext cx="7467601" cy="454981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РИП «Межуровневые сопряженные (скоординированные) Образовательные программы подготовки педагогических кадров в системе «колледж-вуз</a:t>
            </a:r>
            <a:r>
              <a:rPr lang="ru-RU" sz="1400" dirty="0" smtClean="0">
                <a:solidFill>
                  <a:srgbClr val="FF0000"/>
                </a:solidFill>
              </a:rPr>
              <a:t>» </a:t>
            </a:r>
            <a:r>
              <a:rPr lang="ru-RU" sz="1400" dirty="0">
                <a:solidFill>
                  <a:srgbClr val="FF0000"/>
                </a:solidFill>
              </a:rPr>
              <a:t>(в контексте модели непрерывного педагогического образования Вологодской области</a:t>
            </a:r>
            <a:r>
              <a:rPr lang="ru-RU" sz="1400" dirty="0" smtClean="0">
                <a:solidFill>
                  <a:srgbClr val="FF0000"/>
                </a:solidFill>
              </a:rPr>
              <a:t>)».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Программа и календарный план реализации мероприятий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8600"/>
            <a:ext cx="13716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46071"/>
              </p:ext>
            </p:extLst>
          </p:nvPr>
        </p:nvGraphicFramePr>
        <p:xfrm>
          <a:off x="304800" y="1436133"/>
          <a:ext cx="8515350" cy="490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18"/>
                <a:gridCol w="3961377"/>
                <a:gridCol w="2902092"/>
                <a:gridCol w="1145563"/>
              </a:tblGrid>
              <a:tr h="5159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Мероприятия заключительного этапа программы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Основные результаты реализации мероприятий программы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выполнения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83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1-3. Оценка</a:t>
                      </a:r>
                      <a:r>
                        <a:rPr lang="ru-RU" sz="1400" baseline="0" dirty="0" smtClean="0"/>
                        <a:t> внедрения: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Сопряженных УП для СПО и ВО по подготовке педагогических кадров 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Подготовлены аналитические записки</a:t>
                      </a:r>
                      <a:r>
                        <a:rPr lang="ru-RU" sz="1400" baseline="0" dirty="0" smtClean="0"/>
                        <a:t> о результатах внедрения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Февраль 2026 г.</a:t>
                      </a:r>
                      <a:endParaRPr lang="ru-RU" sz="1400" dirty="0"/>
                    </a:p>
                  </a:txBody>
                  <a:tcPr anchor="ctr"/>
                </a:tc>
              </a:tr>
              <a:tr h="76918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Механизмов независимой оценки качества подготовки педагогических кадров на всех уровнях обучения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Апрель-июнь 2026 г.</a:t>
                      </a:r>
                      <a:endParaRPr lang="ru-RU" sz="1400" dirty="0"/>
                    </a:p>
                  </a:txBody>
                  <a:tcPr anchor="ctr"/>
                </a:tc>
              </a:tr>
              <a:tr h="99353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Модели межуровневой подготовки педагогических кадров в условиях сетевого взаимодействия классического университета с образовательными организациями СПО региона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Июнь-август 2026 г.</a:t>
                      </a:r>
                      <a:endParaRPr lang="ru-RU" sz="1400" dirty="0"/>
                    </a:p>
                  </a:txBody>
                  <a:tcPr anchor="ctr"/>
                </a:tc>
              </a:tr>
              <a:tr h="769184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4. Публикация в журналах с анализом реализации инновационного образовательного проекта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Представлен опыт участия ПОО региона в инновационном проекте (не менее 2 статей)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</a:t>
                      </a:r>
                      <a:endParaRPr lang="ru-RU" sz="1400" dirty="0"/>
                    </a:p>
                  </a:txBody>
                  <a:tcPr/>
                </a:tc>
              </a:tr>
              <a:tr h="769184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5. Участие в организации и проведении всероссийской научно-практической конференции по непрерывному педагогическому образованию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Опыт реализации проекта представлен в сборнике статей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Ноябрь 2026 г.</a:t>
                      </a:r>
                      <a:endParaRPr lang="ru-RU" sz="1400" dirty="0"/>
                    </a:p>
                  </a:txBody>
                  <a:tcPr/>
                </a:tc>
              </a:tr>
              <a:tr h="544839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6. Подготовка итогового отчета по проекту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Итоговый отчет </a:t>
                      </a:r>
                      <a:r>
                        <a:rPr lang="ru-RU" sz="1400" dirty="0" smtClean="0"/>
                        <a:t>по проекту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547" y="1436132"/>
            <a:ext cx="4667827" cy="1295401"/>
          </a:xfrm>
          <a:ln w="19050">
            <a:solidFill>
              <a:schemeClr val="tx2"/>
            </a:solidFill>
          </a:ln>
        </p:spPr>
        <p:txBody>
          <a:bodyPr numCol="1">
            <a:norm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Информационная кампания: </a:t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использование СМИ для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информирования обучающихся выпускных классов о состоянии рынка труда Вологодской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области, </a:t>
            </a:r>
            <a:r>
              <a:rPr lang="ru-RU" sz="1300" dirty="0" smtClean="0"/>
              <a:t>предоставление </a:t>
            </a:r>
            <a:r>
              <a:rPr lang="ru-RU" sz="1300" dirty="0"/>
              <a:t>информации в общеобразовательные организации об образовательных услугах </a:t>
            </a:r>
            <a:r>
              <a:rPr lang="ru-RU" sz="1300" dirty="0" smtClean="0"/>
              <a:t>ПОО             </a:t>
            </a:r>
            <a:r>
              <a:rPr lang="ru-RU" sz="1300" dirty="0" smtClean="0">
                <a:solidFill>
                  <a:srgbClr val="FF0000"/>
                </a:solidFill>
              </a:rPr>
              <a:t>буклеты, листовки, рекламные щиты, видео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162017"/>
            <a:ext cx="7543800" cy="4572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РИП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(в контексте модели непрерывного педагогического образования Вологодской области</a:t>
            </a:r>
            <a:r>
              <a:rPr lang="ru-RU" sz="1400" b="1" dirty="0" smtClean="0">
                <a:solidFill>
                  <a:srgbClr val="FF0000"/>
                </a:solidFill>
              </a:rPr>
              <a:t>)».</a:t>
            </a:r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Календарный план реализации мероприятий в рамках РИП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373" y="2946047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8218" y="106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918" y="1249878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92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0473" y="3076464"/>
            <a:ext cx="2083948" cy="83099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Практический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э</a:t>
            </a:r>
            <a:r>
              <a:rPr lang="ru-RU" b="1" dirty="0" smtClean="0">
                <a:solidFill>
                  <a:prstClr val="black"/>
                </a:solidFill>
              </a:rPr>
              <a:t>тап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(сентябрь 2022 – июнь 2026)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999" y="2946047"/>
            <a:ext cx="3200401" cy="89255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Организация </a:t>
            </a:r>
            <a:r>
              <a:rPr lang="ru-RU" sz="1300" b="1" dirty="0"/>
              <a:t>деятельности советов </a:t>
            </a:r>
            <a:r>
              <a:rPr lang="ru-RU" sz="1300" dirty="0"/>
              <a:t>по подготовке педагогических кадров с участием органов управления образованием, ПОО и базовых школ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1" y="4283428"/>
            <a:ext cx="3927330" cy="229293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err="1" smtClean="0"/>
              <a:t>Профориентационная</a:t>
            </a:r>
            <a:r>
              <a:rPr lang="ru-RU" sz="1300" b="1" dirty="0" smtClean="0"/>
              <a:t> работа с обучающимися школ: </a:t>
            </a:r>
          </a:p>
          <a:p>
            <a:pPr algn="ctr"/>
            <a:r>
              <a:rPr lang="ru-RU" sz="1300" dirty="0"/>
              <a:t>а</a:t>
            </a:r>
            <a:r>
              <a:rPr lang="ru-RU" sz="1300" dirty="0" smtClean="0"/>
              <a:t>нкетирование с </a:t>
            </a:r>
            <a:r>
              <a:rPr lang="ru-RU" sz="1300" dirty="0"/>
              <a:t>целью выявления потенциальных абитуриентов педагогических </a:t>
            </a:r>
            <a:r>
              <a:rPr lang="ru-RU" sz="1300" dirty="0" smtClean="0"/>
              <a:t>колледжей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</a:rPr>
              <a:t>мониторинговые исследования</a:t>
            </a:r>
            <a:r>
              <a:rPr lang="ru-RU" sz="1300" dirty="0" smtClean="0"/>
              <a:t>; </a:t>
            </a:r>
            <a:r>
              <a:rPr lang="ru-RU" sz="1300" dirty="0" err="1" smtClean="0"/>
              <a:t>профконсультации</a:t>
            </a:r>
            <a:r>
              <a:rPr lang="ru-RU" sz="1300" dirty="0"/>
              <a:t> </a:t>
            </a:r>
            <a:r>
              <a:rPr lang="ru-RU" sz="1300" dirty="0" smtClean="0"/>
              <a:t>и </a:t>
            </a:r>
            <a:r>
              <a:rPr lang="ru-RU" sz="1300" dirty="0"/>
              <a:t>тестирования с целью определения профессиональной ориентации </a:t>
            </a:r>
            <a:r>
              <a:rPr lang="ru-RU" sz="1300" dirty="0" smtClean="0"/>
              <a:t>обучающихся </a:t>
            </a:r>
          </a:p>
          <a:p>
            <a:pPr algn="ctr"/>
            <a:r>
              <a:rPr lang="ru-RU" sz="1300" dirty="0">
                <a:solidFill>
                  <a:srgbClr val="FF0000"/>
                </a:solidFill>
              </a:rPr>
              <a:t>и</a:t>
            </a:r>
            <a:r>
              <a:rPr lang="ru-RU" sz="1300" dirty="0" smtClean="0">
                <a:solidFill>
                  <a:srgbClr val="FF0000"/>
                </a:solidFill>
              </a:rPr>
              <a:t>нформационная справка</a:t>
            </a:r>
            <a:r>
              <a:rPr lang="ru-RU" sz="1300" dirty="0" smtClean="0"/>
              <a:t>; </a:t>
            </a:r>
            <a:r>
              <a:rPr lang="ru-RU" sz="1300" dirty="0" err="1" smtClean="0"/>
              <a:t>профориентационные</a:t>
            </a:r>
            <a:r>
              <a:rPr lang="ru-RU" sz="1300" dirty="0" smtClean="0"/>
              <a:t> экскурсии </a:t>
            </a:r>
            <a:r>
              <a:rPr lang="ru-RU" sz="1300" dirty="0"/>
              <a:t>в </a:t>
            </a:r>
            <a:r>
              <a:rPr lang="ru-RU" sz="1300" dirty="0" smtClean="0"/>
              <a:t>ПОО; проведение дней открытых дверей с привлечением социальных партнеров; организация профессиональных проб</a:t>
            </a:r>
            <a:endParaRPr lang="ru-RU" sz="1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3028890"/>
            <a:ext cx="3138677" cy="1092607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Участие студентов в работе с обучающимися школ: </a:t>
            </a:r>
          </a:p>
          <a:p>
            <a:pPr algn="ctr"/>
            <a:r>
              <a:rPr lang="ru-RU" sz="1300" dirty="0" smtClean="0"/>
              <a:t>создание </a:t>
            </a:r>
            <a:r>
              <a:rPr lang="ru-RU" sz="1300" dirty="0"/>
              <a:t>агитбригад из студентов колледжа для участия в мероприятиях по </a:t>
            </a:r>
            <a:r>
              <a:rPr lang="ru-RU" sz="1300" dirty="0" err="1"/>
              <a:t>профориентационной</a:t>
            </a:r>
            <a:r>
              <a:rPr lang="ru-RU" sz="1300" dirty="0"/>
              <a:t> агитации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8219" y="4129635"/>
            <a:ext cx="4237182" cy="1892826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Участие в реализации ОП в ООО:  </a:t>
            </a:r>
          </a:p>
          <a:p>
            <a:pPr algn="ctr"/>
            <a:r>
              <a:rPr lang="ru-RU" sz="1300" dirty="0" smtClean="0"/>
              <a:t>создание </a:t>
            </a:r>
            <a:r>
              <a:rPr lang="ru-RU" sz="1300" dirty="0"/>
              <a:t>сопряженных </a:t>
            </a:r>
            <a:r>
              <a:rPr lang="ru-RU" sz="1300" dirty="0" smtClean="0"/>
              <a:t>ОП: </a:t>
            </a:r>
            <a:r>
              <a:rPr lang="ru-RU" sz="1300" dirty="0"/>
              <a:t>педагогические  классы школа </a:t>
            </a:r>
            <a:r>
              <a:rPr lang="ru-RU" sz="1300" dirty="0" smtClean="0"/>
              <a:t>– СПО            </a:t>
            </a:r>
            <a:r>
              <a:rPr lang="ru-RU" sz="1300" dirty="0" smtClean="0">
                <a:solidFill>
                  <a:srgbClr val="FF0000"/>
                </a:solidFill>
              </a:rPr>
              <a:t>освоение предмета «Введение в педагогическую профессию»</a:t>
            </a:r>
            <a:r>
              <a:rPr lang="ru-RU" sz="1300" dirty="0" smtClean="0"/>
              <a:t>; взаимодействие </a:t>
            </a:r>
            <a:r>
              <a:rPr lang="ru-RU" sz="1300" dirty="0"/>
              <a:t>с педагогическими  классами </a:t>
            </a:r>
            <a:r>
              <a:rPr lang="ru-RU" sz="1300" dirty="0" smtClean="0"/>
              <a:t>школ; реализация </a:t>
            </a:r>
            <a:r>
              <a:rPr lang="ru-RU" sz="1300" dirty="0"/>
              <a:t>профессионального обучения школьников по </a:t>
            </a:r>
            <a:r>
              <a:rPr lang="ru-RU" sz="1300" dirty="0" smtClean="0"/>
              <a:t>программе «Вожатый»            </a:t>
            </a:r>
            <a:r>
              <a:rPr lang="ru-RU" sz="1300" dirty="0" smtClean="0">
                <a:solidFill>
                  <a:srgbClr val="FF0000"/>
                </a:solidFill>
              </a:rPr>
              <a:t>свидетельство о прохождении ПО</a:t>
            </a:r>
            <a:r>
              <a:rPr lang="ru-RU" sz="1300" dirty="0" smtClean="0"/>
              <a:t>; участие в проведении классных часов, родительских собраний (презентации реализуемых специальностей)</a:t>
            </a:r>
            <a:endParaRPr lang="ru-RU" sz="13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8600" y="1436132"/>
            <a:ext cx="3888220" cy="1492716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300" b="1" dirty="0">
                <a:solidFill>
                  <a:prstClr val="black"/>
                </a:solidFill>
              </a:rPr>
              <a:t>Организация на базе СПО </a:t>
            </a:r>
            <a:r>
              <a:rPr lang="ru-RU" sz="1300" b="1" dirty="0" smtClean="0">
                <a:solidFill>
                  <a:prstClr val="black"/>
                </a:solidFill>
              </a:rPr>
              <a:t>мероприятий с участием студентов и школьников:</a:t>
            </a:r>
            <a:r>
              <a:rPr lang="ru-RU" sz="13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300" dirty="0" smtClean="0">
                <a:solidFill>
                  <a:prstClr val="black"/>
                </a:solidFill>
              </a:rPr>
              <a:t>научно-практических конференций          </a:t>
            </a:r>
            <a:r>
              <a:rPr lang="ru-RU" sz="1300" dirty="0" smtClean="0">
                <a:solidFill>
                  <a:srgbClr val="FF0000"/>
                </a:solidFill>
              </a:rPr>
              <a:t>выступления студентов и школьников</a:t>
            </a:r>
            <a:r>
              <a:rPr lang="ru-RU" sz="1300" dirty="0" smtClean="0">
                <a:solidFill>
                  <a:prstClr val="black"/>
                </a:solidFill>
              </a:rPr>
              <a:t>;  сборы школьного актива; спортивные мероприятия; педагогические олимпиады; привлечение к волонтерскому движению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43400" y="6165503"/>
            <a:ext cx="4572001" cy="49244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Участие в </a:t>
            </a:r>
            <a:r>
              <a:rPr lang="ru-RU" sz="1300" b="1" dirty="0" smtClean="0"/>
              <a:t>федеральных проектах:</a:t>
            </a:r>
            <a:r>
              <a:rPr lang="ru-RU" sz="1300" dirty="0" smtClean="0"/>
              <a:t> </a:t>
            </a:r>
          </a:p>
          <a:p>
            <a:pPr algn="ctr"/>
            <a:r>
              <a:rPr lang="ru-RU" sz="1300" dirty="0" smtClean="0"/>
              <a:t>«</a:t>
            </a:r>
            <a:r>
              <a:rPr lang="ru-RU" sz="1300" dirty="0"/>
              <a:t>Билет в будущее», «Содействие занятости»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810000" y="2928848"/>
            <a:ext cx="76200" cy="154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1"/>
            <a:endCxn id="21" idx="3"/>
          </p:cNvCxnSpPr>
          <p:nvPr/>
        </p:nvCxnSpPr>
        <p:spPr>
          <a:xfrm flipH="1">
            <a:off x="3367277" y="3491963"/>
            <a:ext cx="153196" cy="83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116820" y="3907461"/>
            <a:ext cx="78220" cy="364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800600" y="2743200"/>
            <a:ext cx="381000" cy="327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" idx="3"/>
            <a:endCxn id="11" idx="1"/>
          </p:cNvCxnSpPr>
          <p:nvPr/>
        </p:nvCxnSpPr>
        <p:spPr>
          <a:xfrm flipV="1">
            <a:off x="5604421" y="3392323"/>
            <a:ext cx="110578" cy="99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408180" y="3907461"/>
            <a:ext cx="230620" cy="222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95800" y="3893292"/>
            <a:ext cx="0" cy="22722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70890" y="5029200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887580" y="5622524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408180" y="2590800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520473" y="1981200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874556" y="5429895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989866" y="4648200"/>
            <a:ext cx="2306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5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2400"/>
            <a:ext cx="7543800" cy="4572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РИП «Введение в педагогическую профессию через организацию взаимодействия профессиональных образовательных организаций и общеобразовательных организаций (в контексте модели непрерывного педагогического образования Вологодской области)».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Календарный план реализации мероприятий в рамках РИП</a:t>
            </a:r>
          </a:p>
          <a:p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3373" y="234739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233" y="202124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223" y="11430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7400" y="1278927"/>
            <a:ext cx="1828800" cy="83099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Итоговый </a:t>
            </a:r>
            <a:r>
              <a:rPr lang="ru-RU" sz="1600" b="1" dirty="0" smtClean="0"/>
              <a:t>этап </a:t>
            </a:r>
          </a:p>
          <a:p>
            <a:pPr algn="ctr"/>
            <a:r>
              <a:rPr lang="ru-RU" sz="1600" b="1" dirty="0" smtClean="0"/>
              <a:t>(июль </a:t>
            </a:r>
            <a:r>
              <a:rPr lang="ru-RU" sz="1600" b="1" dirty="0"/>
              <a:t>– декабрь 2026</a:t>
            </a:r>
            <a:r>
              <a:rPr lang="ru-RU" sz="1600" b="1" dirty="0" smtClean="0"/>
              <a:t>):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324599" y="1274207"/>
            <a:ext cx="2548238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Анализ достигнутых результатов реализации </a:t>
            </a:r>
            <a:r>
              <a:rPr lang="ru-RU" sz="1600" dirty="0" smtClean="0"/>
              <a:t>проекта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доклад на заседании педагогического совета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8600" y="1278927"/>
            <a:ext cx="2108768" cy="230832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Трансляция </a:t>
            </a:r>
            <a:r>
              <a:rPr lang="ru-RU" sz="1600" dirty="0"/>
              <a:t>опыта практических результатов инновационной </a:t>
            </a:r>
            <a:r>
              <a:rPr lang="ru-RU" sz="1600" dirty="0" smtClean="0"/>
              <a:t>деятельности   </a:t>
            </a:r>
          </a:p>
          <a:p>
            <a:pPr algn="ctr"/>
            <a:r>
              <a:rPr lang="ru-RU" sz="1600" dirty="0" smtClean="0"/>
              <a:t>        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видеоролик для </a:t>
            </a:r>
            <a:r>
              <a:rPr lang="ru-RU" sz="1600" dirty="0" err="1" smtClean="0">
                <a:solidFill>
                  <a:srgbClr val="FF0000"/>
                </a:solidFill>
              </a:rPr>
              <a:t>профориентационных</a:t>
            </a:r>
            <a:r>
              <a:rPr lang="ru-RU" sz="1600" dirty="0" smtClean="0">
                <a:solidFill>
                  <a:srgbClr val="FF0000"/>
                </a:solidFill>
              </a:rPr>
              <a:t> мероприятий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608" y="3491158"/>
            <a:ext cx="85772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Предложения </a:t>
            </a:r>
          </a:p>
          <a:p>
            <a:r>
              <a:rPr lang="ru-RU" sz="1400" b="1" dirty="0" smtClean="0"/>
              <a:t>по распространению и внедрению </a:t>
            </a:r>
            <a:r>
              <a:rPr lang="ru-RU" sz="1400" b="1" dirty="0"/>
              <a:t>результатов проекта (программы) </a:t>
            </a:r>
            <a:r>
              <a:rPr lang="ru-RU" sz="1400" b="1" dirty="0" smtClean="0"/>
              <a:t>в </a:t>
            </a:r>
            <a:r>
              <a:rPr lang="ru-RU" sz="1400" b="1" dirty="0"/>
              <a:t>массовую </a:t>
            </a:r>
            <a:endParaRPr lang="ru-RU" sz="1400" b="1" dirty="0" smtClean="0"/>
          </a:p>
          <a:p>
            <a:r>
              <a:rPr lang="ru-RU" sz="1400" b="1" dirty="0" smtClean="0"/>
              <a:t>практику через </a:t>
            </a:r>
            <a:r>
              <a:rPr lang="ru-RU" sz="1400" b="1" dirty="0"/>
              <a:t>следующие мероприятия:</a:t>
            </a:r>
          </a:p>
          <a:p>
            <a:r>
              <a:rPr lang="ru-RU" sz="1400" dirty="0"/>
              <a:t>– проведение обучающих семинаров, </a:t>
            </a:r>
            <a:r>
              <a:rPr lang="ru-RU" sz="1400" dirty="0" err="1"/>
              <a:t>вебинаров</a:t>
            </a:r>
            <a:r>
              <a:rPr lang="ru-RU" sz="1400" dirty="0"/>
              <a:t> </a:t>
            </a:r>
            <a:r>
              <a:rPr lang="ru-RU" sz="1400" dirty="0" smtClean="0"/>
              <a:t> для </a:t>
            </a:r>
            <a:r>
              <a:rPr lang="ru-RU" sz="1400" dirty="0"/>
              <a:t>участников Проекта; </a:t>
            </a:r>
          </a:p>
          <a:p>
            <a:r>
              <a:rPr lang="ru-RU" sz="1400" dirty="0"/>
              <a:t>– распространение опыта работы через организацию </a:t>
            </a:r>
            <a:endParaRPr lang="ru-RU" sz="1400" dirty="0" smtClean="0"/>
          </a:p>
          <a:p>
            <a:r>
              <a:rPr lang="ru-RU" sz="1400" dirty="0" smtClean="0"/>
              <a:t>научно-практической </a:t>
            </a:r>
            <a:r>
              <a:rPr lang="ru-RU" sz="1400" dirty="0"/>
              <a:t>конференции «</a:t>
            </a:r>
            <a:r>
              <a:rPr lang="ru-RU" sz="1400" dirty="0" err="1"/>
              <a:t>Булдаковские</a:t>
            </a:r>
            <a:r>
              <a:rPr lang="ru-RU" sz="1400" dirty="0"/>
              <a:t> </a:t>
            </a:r>
          </a:p>
          <a:p>
            <a:r>
              <a:rPr lang="ru-RU" sz="1400" dirty="0" smtClean="0"/>
              <a:t>(</a:t>
            </a:r>
            <a:r>
              <a:rPr lang="ru-RU" sz="1400" dirty="0"/>
              <a:t>педагогические) </a:t>
            </a:r>
            <a:r>
              <a:rPr lang="ru-RU" sz="1400" dirty="0" smtClean="0"/>
              <a:t>чтения»;</a:t>
            </a:r>
          </a:p>
          <a:p>
            <a:r>
              <a:rPr lang="ru-RU" sz="1400" dirty="0" smtClean="0"/>
              <a:t>– </a:t>
            </a:r>
            <a:r>
              <a:rPr lang="ru-RU" sz="1400" dirty="0"/>
              <a:t>издание учебно-методического пособия «Путь в профессию»; </a:t>
            </a:r>
          </a:p>
          <a:p>
            <a:r>
              <a:rPr lang="ru-RU" sz="1400" dirty="0" smtClean="0"/>
              <a:t>                                               – </a:t>
            </a:r>
            <a:r>
              <a:rPr lang="ru-RU" sz="1400" dirty="0"/>
              <a:t>издание методических рекомендаций;</a:t>
            </a:r>
          </a:p>
          <a:p>
            <a:r>
              <a:rPr lang="ru-RU" sz="1400" dirty="0" smtClean="0"/>
              <a:t>                                               – </a:t>
            </a:r>
            <a:r>
              <a:rPr lang="ru-RU" sz="1400" dirty="0"/>
              <a:t>размещение материалов Проекта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на </a:t>
            </a:r>
            <a:r>
              <a:rPr lang="ru-RU" sz="1400" dirty="0"/>
              <a:t>сайте </a:t>
            </a:r>
            <a:r>
              <a:rPr lang="ru-RU" sz="1400" dirty="0" smtClean="0"/>
              <a:t>ОО;</a:t>
            </a:r>
            <a:endParaRPr lang="ru-RU" sz="1400" dirty="0"/>
          </a:p>
          <a:p>
            <a:r>
              <a:rPr lang="ru-RU" sz="1400" dirty="0" smtClean="0"/>
              <a:t>                                               – </a:t>
            </a:r>
            <a:r>
              <a:rPr lang="ru-RU" sz="1400" dirty="0"/>
              <a:t>проведение мастер - классов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в </a:t>
            </a:r>
            <a:r>
              <a:rPr lang="ru-RU" sz="1400" dirty="0"/>
              <a:t>рамках сетевого взаимодействия;</a:t>
            </a:r>
          </a:p>
          <a:p>
            <a:r>
              <a:rPr lang="ru-RU" sz="1400" dirty="0" smtClean="0"/>
              <a:t>                                               – </a:t>
            </a:r>
            <a:r>
              <a:rPr lang="ru-RU" sz="1400" dirty="0"/>
              <a:t>распространение информационных </a:t>
            </a:r>
            <a:r>
              <a:rPr lang="ru-RU" sz="1400" dirty="0" smtClean="0"/>
              <a:t>буклетов;</a:t>
            </a:r>
            <a:endParaRPr lang="ru-RU" sz="1400" dirty="0"/>
          </a:p>
          <a:p>
            <a:r>
              <a:rPr lang="ru-RU" sz="1400" dirty="0" smtClean="0"/>
              <a:t>                                               – </a:t>
            </a:r>
            <a:r>
              <a:rPr lang="ru-RU" sz="1400" dirty="0"/>
              <a:t>публикация рекламных видеороликов.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029200" y="2532064"/>
            <a:ext cx="0" cy="261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18" y="3170632"/>
            <a:ext cx="1917946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5" y="4427934"/>
            <a:ext cx="1369147" cy="1744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1\Desktop\QBPXoLRB3Aj41tSQMLCBtKGLLIEqqtZTPsmuRUYz109FaIBs9RczQ3gwgvOaxnHuiAFgApSplJuDDn6fE6JPu5x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90572"/>
            <a:ext cx="2209800" cy="1286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/>
          <p:cNvCxnSpPr/>
          <p:nvPr/>
        </p:nvCxnSpPr>
        <p:spPr>
          <a:xfrm>
            <a:off x="7627100" y="2073821"/>
            <a:ext cx="0" cy="250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User1\Desktop\2026-04-07_15-41-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2" y="1274206"/>
            <a:ext cx="1677768" cy="2216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5" y="5252502"/>
            <a:ext cx="1904766" cy="14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1\Desktop\EDNJP_ckRSHpvwXeSRp8_s05PetQPDx5fqlQmtg783Cw0w8tCxz1x8oB38S74BsCqglwxmXOXz4fXsobDQihn02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18" y="5077348"/>
            <a:ext cx="1731908" cy="160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5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1980</Words>
  <Application>Microsoft Office PowerPoint</Application>
  <PresentationFormat>Экран (4:3)</PresentationFormat>
  <Paragraphs>410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Вологда 2026</vt:lpstr>
      <vt:lpstr> </vt:lpstr>
      <vt:lpstr> </vt:lpstr>
      <vt:lpstr> </vt:lpstr>
      <vt:lpstr> </vt:lpstr>
      <vt:lpstr>Презентация PowerPoint</vt:lpstr>
      <vt:lpstr>Презентация PowerPoint</vt:lpstr>
      <vt:lpstr>Информационная кампания:  использование СМИ для информирования обучающихся выпускных классов о состоянии рынка труда Вологодской области, предоставление информации в общеобразовательные организации об образовательных услугах ПОО             буклеты, листовки, рекламные щиты, видео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Вологда 2026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Вологда 2024</dc:title>
  <dc:creator>Николай</dc:creator>
  <cp:lastModifiedBy>User1</cp:lastModifiedBy>
  <cp:revision>208</cp:revision>
  <cp:lastPrinted>2026-04-08T14:19:01Z</cp:lastPrinted>
  <dcterms:created xsi:type="dcterms:W3CDTF">2024-06-11T15:01:05Z</dcterms:created>
  <dcterms:modified xsi:type="dcterms:W3CDTF">2026-04-09T09:18:33Z</dcterms:modified>
</cp:coreProperties>
</file>