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8" r:id="rId3"/>
    <p:sldId id="287" r:id="rId4"/>
    <p:sldId id="297" r:id="rId5"/>
    <p:sldId id="299" r:id="rId6"/>
    <p:sldId id="300" r:id="rId7"/>
    <p:sldId id="301" r:id="rId8"/>
    <p:sldId id="302" r:id="rId9"/>
    <p:sldId id="284" r:id="rId10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2EE402-D15E-46A4-8AED-CBA1AB40783F}">
          <p14:sldIdLst>
            <p14:sldId id="278"/>
            <p14:sldId id="288"/>
            <p14:sldId id="287"/>
            <p14:sldId id="297"/>
            <p14:sldId id="299"/>
            <p14:sldId id="300"/>
            <p14:sldId id="301"/>
            <p14:sldId id="30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3F0"/>
    <a:srgbClr val="E0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ro35.ru/wp-content/uploads/2026/05/&#1055;&#1088;&#1080;&#1082;&#1072;&#1079;-&#1052;&#1054;-&#8470;499-&#1086;&#1090;-18.05.2026-_&#1054;&#1073;-&#1091;&#1090;&#1074;&#1077;&#1088;&#1078;&#1076;&#1077;&#1085;&#1080;&#1080;-&#1085;&#1086;&#1074;&#1086;&#1081;-&#1088;&#1077;&#1076;&#1072;&#1082;&#1094;&#1080;&#1080;-&#1055;&#1086;&#1088;&#1103;&#1076;&#1082;&#1072;-&#1087;&#1088;&#1080;&#1079;&#1085;&#1072;&#1085;&#1080;&#1103;-&#1086;&#1088;&#1075;&#1072;&#1085;&#1080;&#1079;&#1072;&#1094;&#1080;&#1081;-&#1086;&#1089;&#1091;&#1097;&#1077;&#1089;&#1090;&#1074;&#1083;&#1103;&#1102;&#1097;&#1080;&#1093;-&#1086;&#1073;&#1088;&#1072;&#1079;&#1086;&#1074;&#1072;&#1090;&#1077;&#1083;&#1100;&#1085;&#1091;&#1102;-&#1076;&#1077;&#1103;&#1090;&#1077;&#1083;&#1100;&#1085;&#1086;&#1089;&#1090;&#1100;-&#1056;&#1048;&#1055;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94461814?from=groups" TargetMode="External"/><Relationship Id="rId2" Type="http://schemas.openxmlformats.org/officeDocument/2006/relationships/hyperlink" Target="mailto:harenko_la@viro35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19800"/>
            <a:ext cx="9144000" cy="685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Вологда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2026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208255"/>
            <a:ext cx="6324599" cy="9025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Автономное образовательное учреждение Вологодской области дополнительного профессионального образования 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«Вологодский институт развития образования»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05200" y="30480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91000" y="3733800"/>
            <a:ext cx="441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dirty="0" smtClean="0"/>
          </a:p>
          <a:p>
            <a:pPr algn="r"/>
            <a:endParaRPr lang="ru-RU" sz="1700" dirty="0" smtClean="0"/>
          </a:p>
          <a:p>
            <a:pPr algn="r"/>
            <a:endParaRPr lang="ru-RU" sz="1700" dirty="0"/>
          </a:p>
          <a:p>
            <a:pPr algn="r"/>
            <a:endParaRPr lang="ru-RU" sz="1700" dirty="0" smtClean="0"/>
          </a:p>
          <a:p>
            <a:pPr algn="r"/>
            <a:endParaRPr lang="ru-RU" sz="1700" dirty="0"/>
          </a:p>
        </p:txBody>
      </p:sp>
      <p:pic>
        <p:nvPicPr>
          <p:cNvPr id="1032" name="Picture 8" descr="F:\Новый логотип\виро лого 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0437"/>
            <a:ext cx="2043113" cy="838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1570672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Заседание </a:t>
            </a:r>
            <a:r>
              <a:rPr lang="ru-RU" sz="2400" b="1" dirty="0"/>
              <a:t>секции «Педагогика» регионального учебно-методического объединения в системе среднего профессионального образования Вологодской области</a:t>
            </a:r>
            <a:endParaRPr lang="ru-RU" sz="2000" b="1" dirty="0" smtClean="0"/>
          </a:p>
          <a:p>
            <a:pPr algn="ctr"/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423949" cy="227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04947" y="2895600"/>
            <a:ext cx="51104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О </a:t>
            </a:r>
            <a:r>
              <a:rPr lang="ru-RU" sz="1400" dirty="0"/>
              <a:t>деятельности региональных инновационных площадок: «Введение в педагогическую профессию через организацию взаимодействия профессиональных образовательных организаций и общеобразовательных организаций (в контексте модели непрерывного педагогического образования Вологодской области)», «Межуровневые сопряженные (скоординированные) Образовательные программы подготовки педагогических кадров в системе «колледж-вуз» (в контексте Модели непрерывного педагогического образования Вологодской области</a:t>
            </a:r>
            <a:r>
              <a:rPr lang="ru-RU" sz="1400" dirty="0" smtClean="0"/>
              <a:t>)».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 </a:t>
            </a:r>
            <a:r>
              <a:rPr lang="ru-RU" sz="1400" dirty="0"/>
              <a:t>подготовке отчетов о реализации инновационных проектов (программ) в 2026 году и новой методике оценки отчетов организаций, которые являются </a:t>
            </a:r>
            <a:r>
              <a:rPr lang="ru-RU" sz="1400" dirty="0" smtClean="0"/>
              <a:t>РИП.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981114"/>
            <a:ext cx="3195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Вопросы для рассмотрения: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880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6409" y="1306476"/>
            <a:ext cx="3429000" cy="1676400"/>
          </a:xfrm>
        </p:spPr>
        <p:txBody>
          <a:bodyPr numCol="1"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097" y="228600"/>
            <a:ext cx="7391400" cy="457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деятельности региональных инновационных площадок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6409" y="2944237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18322" y="1054963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81400" y="1066800"/>
            <a:ext cx="373380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РИП «Введение </a:t>
            </a:r>
            <a:r>
              <a:rPr lang="ru-RU" dirty="0">
                <a:solidFill>
                  <a:srgbClr val="FF0000"/>
                </a:solidFill>
              </a:rPr>
              <a:t>в педагогическую профессию через организацию взаимодействия профессиональных образовательных организаций и общеобразовательных организаций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в контексте модели непрерывного педагогического образования </a:t>
            </a:r>
            <a:r>
              <a:rPr lang="ru-RU" dirty="0" smtClean="0">
                <a:solidFill>
                  <a:srgbClr val="FF0000"/>
                </a:solidFill>
              </a:rPr>
              <a:t>Вологодской </a:t>
            </a:r>
            <a:r>
              <a:rPr lang="ru-RU" dirty="0">
                <a:solidFill>
                  <a:srgbClr val="FF0000"/>
                </a:solidFill>
              </a:rPr>
              <a:t>области</a:t>
            </a:r>
            <a:r>
              <a:rPr lang="ru-RU" dirty="0" smtClean="0">
                <a:solidFill>
                  <a:srgbClr val="FF0000"/>
                </a:solidFill>
              </a:rPr>
              <a:t>)»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74075" y="3581399"/>
            <a:ext cx="36398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РИП «Межуровневые </a:t>
            </a:r>
            <a:r>
              <a:rPr lang="ru-RU" dirty="0">
                <a:solidFill>
                  <a:srgbClr val="FF0000"/>
                </a:solidFill>
              </a:rPr>
              <a:t>сопряженные (скоординированные) Образовательные программы подготовки педагогических кадров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системе «колледж-вуз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в контексте </a:t>
            </a:r>
            <a:r>
              <a:rPr lang="ru-RU" dirty="0" smtClean="0">
                <a:solidFill>
                  <a:srgbClr val="FF0000"/>
                </a:solidFill>
              </a:rPr>
              <a:t>модели </a:t>
            </a:r>
            <a:r>
              <a:rPr lang="ru-RU" dirty="0">
                <a:solidFill>
                  <a:srgbClr val="FF0000"/>
                </a:solidFill>
              </a:rPr>
              <a:t>непрерывного педагогического образования Вологодской области</a:t>
            </a:r>
            <a:r>
              <a:rPr lang="ru-RU" dirty="0" smtClean="0">
                <a:solidFill>
                  <a:srgbClr val="FF0000"/>
                </a:solidFill>
              </a:rPr>
              <a:t>)»</a:t>
            </a:r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1400" y="1066800"/>
            <a:ext cx="3733800" cy="23002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74075" y="3577701"/>
            <a:ext cx="3641325" cy="2585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91400" y="1005244"/>
            <a:ext cx="167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Срок </a:t>
            </a:r>
            <a:r>
              <a:rPr lang="ru-RU" sz="1600" dirty="0"/>
              <a:t>реализации:  </a:t>
            </a:r>
            <a:r>
              <a:rPr lang="ru-RU" sz="1600" dirty="0" smtClean="0"/>
              <a:t>2022 </a:t>
            </a:r>
            <a:r>
              <a:rPr lang="ru-RU" sz="1600" dirty="0"/>
              <a:t>– 2026 </a:t>
            </a:r>
            <a:r>
              <a:rPr lang="ru-RU" sz="1600" dirty="0" err="1"/>
              <a:t>г.г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Промежуточный </a:t>
            </a:r>
            <a:r>
              <a:rPr lang="ru-RU" sz="1600" dirty="0"/>
              <a:t>отчет: </a:t>
            </a:r>
            <a:endParaRPr lang="ru-RU" sz="1600" dirty="0" smtClean="0"/>
          </a:p>
          <a:p>
            <a:r>
              <a:rPr lang="ru-RU" sz="1600" dirty="0" smtClean="0"/>
              <a:t>сентябрь </a:t>
            </a:r>
            <a:r>
              <a:rPr lang="ru-RU" sz="1600" dirty="0"/>
              <a:t>2026 г.</a:t>
            </a:r>
          </a:p>
          <a:p>
            <a:r>
              <a:rPr lang="ru-RU" sz="1600" dirty="0" smtClean="0"/>
              <a:t>Итоговый </a:t>
            </a:r>
            <a:r>
              <a:rPr lang="ru-RU" sz="1600" dirty="0"/>
              <a:t>отчет: 2027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5200" y="3581400"/>
            <a:ext cx="1768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Срок </a:t>
            </a:r>
            <a:r>
              <a:rPr lang="ru-RU" sz="1600" dirty="0"/>
              <a:t>реализации: 2021 – 2026 </a:t>
            </a:r>
            <a:r>
              <a:rPr lang="ru-RU" sz="1600" dirty="0" err="1"/>
              <a:t>г.г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Промежуточный </a:t>
            </a:r>
            <a:r>
              <a:rPr lang="ru-RU" sz="1600" dirty="0"/>
              <a:t>отчет: </a:t>
            </a:r>
            <a:endParaRPr lang="ru-RU" sz="1600" dirty="0" smtClean="0"/>
          </a:p>
          <a:p>
            <a:r>
              <a:rPr lang="ru-RU" sz="1600" dirty="0" smtClean="0"/>
              <a:t>сентябрь </a:t>
            </a:r>
            <a:r>
              <a:rPr lang="ru-RU" sz="1600" dirty="0"/>
              <a:t>2026 г.</a:t>
            </a:r>
          </a:p>
          <a:p>
            <a:r>
              <a:rPr lang="ru-RU" sz="1600" dirty="0" smtClean="0"/>
              <a:t>Итоговый </a:t>
            </a:r>
            <a:r>
              <a:rPr lang="ru-RU" sz="1600" dirty="0"/>
              <a:t>отчет: 2027 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6800"/>
            <a:ext cx="3193369" cy="42672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1994" y="5365016"/>
            <a:ext cx="48967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hlinkClick r:id="rId4"/>
            </a:endParaRPr>
          </a:p>
          <a:p>
            <a:r>
              <a:rPr lang="ru-RU" sz="1400" dirty="0" smtClean="0">
                <a:hlinkClick r:id="rId4"/>
              </a:rPr>
              <a:t>Порядок признания организаций, </a:t>
            </a:r>
          </a:p>
          <a:p>
            <a:r>
              <a:rPr lang="ru-RU" sz="1400" dirty="0" smtClean="0">
                <a:hlinkClick r:id="rId4"/>
              </a:rPr>
              <a:t>осуществляющих образовательную деятельность и иных действующих в сфере образования организаций, а также их объединений региональными инновационными площадками (утв.  Приказом МО ВО от 18.05.2026 № 499)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18322" y="6248400"/>
            <a:ext cx="42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Заседание </a:t>
            </a:r>
            <a:r>
              <a:rPr lang="ru-RU" sz="1400" i="1" dirty="0">
                <a:solidFill>
                  <a:srgbClr val="FF0000"/>
                </a:solidFill>
              </a:rPr>
              <a:t>Координационного совета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09.06.2026 </a:t>
            </a:r>
          </a:p>
        </p:txBody>
      </p:sp>
    </p:spTree>
    <p:extLst>
      <p:ext uri="{BB962C8B-B14F-4D97-AF65-F5344CB8AC3E}">
        <p14:creationId xmlns:p14="http://schemas.microsoft.com/office/powerpoint/2010/main" val="7024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885" y="76200"/>
            <a:ext cx="7543800" cy="4572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Порядок признания организаций, осуществляющих образовательную деятельность  и иных действующих в сфере образования организаций, а также их объединений региональными инновационными площадками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8218" y="1066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097" y="1097024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5" y="2286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1436132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Сроки предоставления документов:</a:t>
            </a:r>
          </a:p>
          <a:p>
            <a:endParaRPr lang="ru-RU" b="1" dirty="0" smtClean="0"/>
          </a:p>
          <a:p>
            <a:r>
              <a:rPr lang="ru-RU" dirty="0" smtClean="0"/>
              <a:t>        РИП ежегодно, </a:t>
            </a:r>
            <a:r>
              <a:rPr lang="ru-RU" dirty="0" smtClean="0">
                <a:solidFill>
                  <a:srgbClr val="FF0000"/>
                </a:solidFill>
              </a:rPr>
              <a:t>не позднее 30 сентября года </a:t>
            </a:r>
            <a:r>
              <a:rPr lang="ru-RU" dirty="0" smtClean="0"/>
              <a:t>(было до 1 сентября), следующего  за отчетным периодом, представляют региональному координатору письменные отчеты о реализации инновационного проекта (программы). </a:t>
            </a:r>
            <a:r>
              <a:rPr lang="ru-RU" i="1" dirty="0" smtClean="0"/>
              <a:t>Форма отчета  РИП размещена  в Приложении 5 Порядка.</a:t>
            </a:r>
          </a:p>
          <a:p>
            <a:endParaRPr lang="ru-RU" dirty="0" smtClean="0"/>
          </a:p>
          <a:p>
            <a:r>
              <a:rPr lang="ru-RU" dirty="0" smtClean="0"/>
              <a:t>        Отчеты РИП о реализации инновационного проекта (программы) направляются региональным координаторам на экспертизу в экспертную группу, по результатам  проведения которой в Координационный совет представляются экспертные заключения о значимости полученных результатов инновационного проекта (программы) и возможных способах их использования не позднее 1 декабря.</a:t>
            </a:r>
          </a:p>
          <a:p>
            <a:endParaRPr lang="ru-RU" dirty="0" smtClean="0"/>
          </a:p>
          <a:p>
            <a:r>
              <a:rPr lang="ru-RU" dirty="0" smtClean="0"/>
              <a:t>        РИП в срок до 10 октября размещают на своем официальном сайте в информационно-телекоммуникационной сети «Интернет» ежегодный отчет о реализации инновационного проекта (программы).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0" y="1981200"/>
            <a:ext cx="3238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0" y="3379084"/>
            <a:ext cx="3238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0" y="5257800"/>
            <a:ext cx="3238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885" y="76200"/>
            <a:ext cx="7543800" cy="4572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Порядок признания организаций, осуществляющих образовательную деятельность  и иных действующих в сфере образования организаций, а также их объединений региональными инновационными площадками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8218" y="1066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097" y="1097024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5" y="2286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9494" y="1251466"/>
            <a:ext cx="3572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Новая типовая форма отчета РИП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9" y="1725850"/>
            <a:ext cx="4212298" cy="49708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29200" y="1594567"/>
            <a:ext cx="388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Указ Президента РФ от 9 ноября 2022 г. № 809 </a:t>
            </a:r>
            <a:r>
              <a:rPr lang="ru-RU" sz="1600" dirty="0" smtClean="0"/>
              <a:t>«Об </a:t>
            </a:r>
            <a:r>
              <a:rPr lang="ru-RU" sz="1600" dirty="0"/>
              <a:t>утверждении Основ государственной политики по сохранению и укреплению традиционных российских духовно-нравственных </a:t>
            </a:r>
            <a:r>
              <a:rPr lang="ru-RU" sz="1600" dirty="0" smtClean="0"/>
              <a:t>ценностей»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45476" y="2988816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Указ Президента Российской Федерации от 7 мая 2024 г. № 309 </a:t>
            </a:r>
            <a:r>
              <a:rPr lang="ru-RU" sz="1600" dirty="0" smtClean="0"/>
              <a:t>«О </a:t>
            </a:r>
            <a:r>
              <a:rPr lang="ru-RU" sz="1600" dirty="0"/>
              <a:t>национальных целях развития Российской Федерации на период до 2030 года и на перспективу до 2036 </a:t>
            </a:r>
            <a:r>
              <a:rPr lang="ru-RU" sz="1600" dirty="0" smtClean="0"/>
              <a:t>года»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27594" y="4419600"/>
            <a:ext cx="36413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Указ Президента России от 08 мая 2024 г. №314 </a:t>
            </a:r>
            <a:r>
              <a:rPr lang="ru-RU" sz="1600" dirty="0" smtClean="0"/>
              <a:t>«Об </a:t>
            </a:r>
            <a:r>
              <a:rPr lang="ru-RU" sz="1600" dirty="0"/>
              <a:t>утверждении Основ государственной политики Российской Федерации в области исторического </a:t>
            </a:r>
            <a:r>
              <a:rPr lang="ru-RU" sz="1600" dirty="0" smtClean="0"/>
              <a:t>просвещения»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26241" y="5722870"/>
            <a:ext cx="39653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Образовательные организации из числа ФГБОУ ВО, ФГАОУ ВО, ФГБНУ, включенные в приказ Минпросвещения России </a:t>
            </a:r>
          </a:p>
          <a:p>
            <a:r>
              <a:rPr lang="ru-RU" sz="1600" i="1" dirty="0" smtClean="0"/>
              <a:t>от 6 ноября 2024 г. № 777</a:t>
            </a:r>
            <a:endParaRPr lang="ru-RU" sz="16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20" y="4800600"/>
            <a:ext cx="3238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18" y="1927673"/>
            <a:ext cx="3238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20" y="3321922"/>
            <a:ext cx="3238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4159559" y="5061483"/>
            <a:ext cx="885917" cy="9665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9" y="1795093"/>
            <a:ext cx="289227" cy="2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7" y="5267702"/>
            <a:ext cx="2857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885" y="76200"/>
            <a:ext cx="7543800" cy="4572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Порядок признания организаций, осуществляющих образовательную деятельность  и иных действующих в сфере образования организаций, а также их объединений региональными инновационными площадками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8218" y="1066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097" y="1097024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5" y="2286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9494" y="1251466"/>
            <a:ext cx="2907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Типовая форма отчета РИП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43721"/>
            <a:ext cx="4038600" cy="4953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759" y="1620798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. 8. Гарантийное письмо о готовности апробировать учебники и разработанные в комплекте с ними учебные пособия Министерства просвещения России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326366" cy="27431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5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885" y="76200"/>
            <a:ext cx="7543800" cy="4572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Порядок признания организаций, осуществляющих образовательную деятельность  и иных действующих в сфере образования организаций, а также их объединений региональными инновационными площадками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8218" y="1066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097" y="1095436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5" y="2286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4048" y="1195694"/>
            <a:ext cx="2907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Типовая форма отчета РИП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7" y="1620797"/>
            <a:ext cx="4070364" cy="502687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18" y="1620798"/>
            <a:ext cx="4019672" cy="50268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7" y="3352800"/>
            <a:ext cx="238801" cy="2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7" y="5715000"/>
            <a:ext cx="2381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5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885" y="76200"/>
            <a:ext cx="7543800" cy="4572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Порядок признания организаций, осуществляющих образовательную деятельность  и иных действующих в сфере образования организаций, а также их объединений региональными инновационными площадками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8218" y="1066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8495" y="990600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5" y="2286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7400" y="958157"/>
            <a:ext cx="482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Критерии оценки отчетов о деятельности РИП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16918"/>
              </p:ext>
            </p:extLst>
          </p:nvPr>
        </p:nvGraphicFramePr>
        <p:xfrm>
          <a:off x="238616" y="1327489"/>
          <a:ext cx="8676785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284"/>
                <a:gridCol w="844643"/>
                <a:gridCol w="767858"/>
              </a:tblGrid>
              <a:tr h="513875">
                <a:tc rowSpan="2"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1400" dirty="0" smtClean="0"/>
                        <a:t>Критерии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 </a:t>
                      </a:r>
                      <a:r>
                        <a:rPr lang="ru-RU" sz="1400" dirty="0" smtClean="0"/>
                        <a:t>кол-во баллов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72051">
                <a:tc vMerge="1">
                  <a:txBody>
                    <a:bodyPr/>
                    <a:lstStyle/>
                    <a:p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было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стало</a:t>
                      </a:r>
                      <a:endParaRPr lang="ru-RU" sz="1200" dirty="0"/>
                    </a:p>
                  </a:txBody>
                  <a:tcPr/>
                </a:tc>
              </a:tr>
              <a:tr h="114866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Критерий 1. Цели, задачи и значимость проекта (программы) для развития системы образования (было 3 показателя, стало – 8):</a:t>
                      </a:r>
                    </a:p>
                    <a:p>
                      <a:pPr marL="19050" indent="158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Корреляция проекта с национальными целями и стратегическими задачами</a:t>
                      </a:r>
                    </a:p>
                    <a:p>
                      <a:pPr marL="19050" indent="158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соглашения о сотрудничестве с организациями подведомственными </a:t>
                      </a:r>
                      <a:r>
                        <a:rPr lang="ru-RU" sz="1400" b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Минпросвещению</a:t>
                      </a:r>
                      <a:r>
                        <a:rPr lang="ru-RU" sz="14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России, МО ВО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тематике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38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Критерий 2. Оценка реализации программных мероприятий, реализованных РИП (было 3 показателя, стало –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</a:tr>
              <a:tr h="5138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Критерий 3. Оценка содержательного наполнения проекта (программы) реализованного федеральной инновационной площадкой ( было 2 показателя, стало –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</a:tr>
              <a:tr h="9370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Критерий 4. Оценка уровня эффективности и результатов проекта (программы) (было 4 показателя, стало – 5):</a:t>
                      </a:r>
                    </a:p>
                    <a:p>
                      <a:pPr marL="19050" indent="158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Возможность масштабирования и тиражирования результатов проекта: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представлены предложения по организации цикла мероприятий (мастер-классов, семинаров и т.д.)</a:t>
                      </a:r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22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Критерий 5. Качество отчета (было 3 показателя, стало –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</a:tr>
              <a:tr h="302279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0179" y="5914278"/>
            <a:ext cx="213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Итоговые диапазоны 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456" y="6252832"/>
            <a:ext cx="4123944" cy="5232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Было: 24-32 – высокий уровень; 18-23 – средний уровень; 0-17 – низкий уровень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8218" y="6242476"/>
            <a:ext cx="4160982" cy="5232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Стало: 60-90 – высокий уровень; 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менее </a:t>
            </a:r>
            <a:r>
              <a:rPr lang="ru-RU" sz="1400" dirty="0">
                <a:solidFill>
                  <a:srgbClr val="FF0000"/>
                </a:solidFill>
              </a:rPr>
              <a:t>29 баллов – низкий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03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885" y="76200"/>
            <a:ext cx="7543800" cy="4572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Порядок признания организаций, осуществляющих образовательную деятельность  и иных действующих в сфере образования организаций, а также их объединений региональными инновационными площадками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8218" y="1066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097" y="1097024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5" y="2286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7400" y="1098612"/>
            <a:ext cx="482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Критерии оценки отчетов о деятельности РИП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429998"/>
            <a:ext cx="8686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НОВЫЕ показатели: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Корреляция проекта с национальными целями и стратегическими задачами (0; 5; 10)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Наличие гарантийных писем и соглашений о сотрудничестве с ОО (5; 10), готовности апробировать учебники и разработанные к ним учебные пособия Минпросвещения России (0; 4)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Соответствие содержания проекта рекомендуемым направлениям деятельности </a:t>
            </a:r>
          </a:p>
          <a:p>
            <a:pPr marL="266700" algn="just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(29 рекомендуемых направлений деятельности РИП. Например, «Система СПО: карьерное сопровождение студентов, синхронизация системы СПО и карьерных потребностей, региональные модели развития СПО», «Профориентация обучающихся»)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Научные и (или) учебно-методические разработки по теме проекта (программы) в соответствии с ГОСТ (0;2) и обоснование апробации (внедрения) результатов проекта (программы) полученных после его реализации (0;3)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7448" y="4648200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1. Новая редакция Порядка признания организаций, осуществляющих ОД и иных действующих в сфере образования организаций, а также их объединений региональными инновационными площадками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2. Новая форма, методика оценки  (соответствие федеральной методологии оценки отчетов)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3. Изменение срока предоставления отчета РИП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4. 2026 год – переходный в деятельности РИП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" y="5029200"/>
            <a:ext cx="890016" cy="80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2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19800"/>
            <a:ext cx="9144000" cy="685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Вологда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2026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228600"/>
            <a:ext cx="6324600" cy="83820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Автономное образовательное учреждение Вологодской области дополнительного профессионального образования 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«Вологодский институт развития образования»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05200" y="30480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86200" y="4007537"/>
            <a:ext cx="51816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dirty="0" smtClean="0"/>
          </a:p>
          <a:p>
            <a:pPr algn="r"/>
            <a:endParaRPr lang="ru-RU" sz="1700" dirty="0"/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Харенко Лариса Алексеевна, методист лаборатории развития профессионального образования АОУ ВО ДПО «ВИРО», </a:t>
            </a:r>
            <a:endParaRPr lang="ru-RU" sz="1400" dirty="0" smtClean="0">
              <a:solidFill>
                <a:prstClr val="black"/>
              </a:solidFill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тел</a:t>
            </a:r>
            <a:r>
              <a:rPr lang="ru-RU" sz="1400" dirty="0">
                <a:solidFill>
                  <a:prstClr val="black"/>
                </a:solidFill>
              </a:rPr>
              <a:t>. (8172)75-10-32, доб. 360, </a:t>
            </a:r>
            <a:endParaRPr lang="ru-RU" sz="1400" dirty="0" smtClean="0">
              <a:solidFill>
                <a:prstClr val="black"/>
              </a:solidFill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эл</a:t>
            </a:r>
            <a:r>
              <a:rPr lang="ru-RU" sz="1400" dirty="0">
                <a:solidFill>
                  <a:prstClr val="black"/>
                </a:solidFill>
              </a:rPr>
              <a:t>. почта </a:t>
            </a:r>
            <a:r>
              <a:rPr lang="en-US" sz="1400" dirty="0">
                <a:solidFill>
                  <a:prstClr val="black"/>
                </a:solidFill>
                <a:hlinkClick r:id="rId2"/>
              </a:rPr>
              <a:t>harenko_la@viro35</a:t>
            </a:r>
            <a:r>
              <a:rPr lang="ru-RU" sz="1400" dirty="0">
                <a:solidFill>
                  <a:prstClr val="black"/>
                </a:solidFill>
                <a:hlinkClick r:id="rId2"/>
              </a:rPr>
              <a:t>.</a:t>
            </a:r>
            <a:r>
              <a:rPr lang="en-US" sz="1400" dirty="0" err="1" smtClean="0">
                <a:solidFill>
                  <a:prstClr val="black"/>
                </a:solidFill>
                <a:hlinkClick r:id="rId2"/>
              </a:rPr>
              <a:t>ru</a:t>
            </a:r>
            <a:r>
              <a:rPr lang="ru-RU" sz="1400" dirty="0" smtClean="0">
                <a:solidFill>
                  <a:prstClr val="black"/>
                </a:solidFill>
              </a:rPr>
              <a:t>,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группа </a:t>
            </a:r>
            <a:r>
              <a:rPr lang="ru-RU" sz="1400" dirty="0">
                <a:solidFill>
                  <a:prstClr val="black"/>
                </a:solidFill>
              </a:rPr>
              <a:t>в ВК </a:t>
            </a:r>
            <a:r>
              <a:rPr lang="ru-RU" sz="1400" dirty="0" smtClean="0">
                <a:solidFill>
                  <a:prstClr val="black"/>
                </a:solidFill>
              </a:rPr>
              <a:t>ПРОФТЕХ </a:t>
            </a:r>
            <a:r>
              <a:rPr lang="en-US" sz="14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hlinkClick r:id="rId3"/>
              </a:rPr>
              <a:t>vk.com/club194461814?from=groups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32" name="Picture 8" descr="F:\Новый логотип\виро лого 2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1"/>
            <a:ext cx="2043113" cy="838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2124126"/>
            <a:ext cx="838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Заседание секции «Педагогика» регионального учебно-методического объединения в системе среднего профессионального образования Вологодской области</a:t>
            </a:r>
          </a:p>
          <a:p>
            <a:pPr algn="ctr"/>
            <a:endParaRPr lang="ru-RU" sz="2000" b="1" dirty="0" smtClean="0"/>
          </a:p>
          <a:p>
            <a:pPr algn="ctr"/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1" y="3505200"/>
            <a:ext cx="3567112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4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1104</Words>
  <Application>Microsoft Office PowerPoint</Application>
  <PresentationFormat>Экран (4:3)</PresentationFormat>
  <Paragraphs>124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Вологда 2026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Вологда 2026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Вологда 2024</dc:title>
  <dc:creator>Николай</dc:creator>
  <cp:lastModifiedBy>User1</cp:lastModifiedBy>
  <cp:revision>244</cp:revision>
  <cp:lastPrinted>2026-04-08T14:19:01Z</cp:lastPrinted>
  <dcterms:created xsi:type="dcterms:W3CDTF">2024-06-11T15:01:05Z</dcterms:created>
  <dcterms:modified xsi:type="dcterms:W3CDTF">2026-06-10T08:03:42Z</dcterms:modified>
</cp:coreProperties>
</file>